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5" r:id="rId6"/>
    <p:sldId id="296" r:id="rId7"/>
    <p:sldId id="297" r:id="rId8"/>
    <p:sldId id="303" r:id="rId9"/>
    <p:sldId id="304" r:id="rId10"/>
    <p:sldId id="293" r:id="rId11"/>
    <p:sldId id="28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Účetní doklady I</a:t>
            </a:r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0876" y="76470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VI-2-18-03_Účetní doklady 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01.09.2013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3861" y="515719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Způsoby vedení evidence podnikatelské činnosti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1877437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daňová evidence</a:t>
            </a:r>
            <a:r>
              <a:rPr lang="cs-CZ" sz="2800" dirty="0" smtClean="0">
                <a:solidFill>
                  <a:srgbClr val="FF0000"/>
                </a:solidFill>
              </a:rPr>
              <a:t>, význam účetních dokladů, druhy účetních dokladů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Historie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o roku 2003: jednoduché a podvojné účetnictví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dirty="0"/>
          </a:p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od roku 2004: </a:t>
            </a:r>
            <a:r>
              <a:rPr lang="cs-CZ" b="1" dirty="0" smtClean="0"/>
              <a:t>daňová evidence a účetnictví</a:t>
            </a:r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7" name="Picture 3" descr="C:\Users\NB1\AppData\Local\Microsoft\Windows\Temporary Internet Files\Content.IE5\ACCOOA1E\MP9003876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56992"/>
            <a:ext cx="2609088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851648" cy="1008112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>
                <a:solidFill>
                  <a:schemeClr val="tx1"/>
                </a:solidFill>
                <a:effectLst/>
                <a:latin typeface="+mn-lt"/>
              </a:rPr>
              <a:t>Význam účetních dokladů</a:t>
            </a:r>
            <a:endParaRPr lang="cs-CZ" sz="360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348880"/>
            <a:ext cx="7704528" cy="302433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Proč vyhotovujeme účetní doklady?</a:t>
            </a:r>
          </a:p>
          <a:p>
            <a:pPr algn="l"/>
            <a:endParaRPr lang="cs-CZ" b="1" dirty="0" smtClean="0"/>
          </a:p>
          <a:p>
            <a:pPr marL="514350" indent="-514350" algn="l">
              <a:buFont typeface="+mj-lt"/>
              <a:buAutoNum type="arabicPeriod"/>
            </a:pPr>
            <a:r>
              <a:rPr lang="cs-CZ" dirty="0"/>
              <a:t>Ú</a:t>
            </a:r>
            <a:r>
              <a:rPr lang="cs-CZ" dirty="0" smtClean="0"/>
              <a:t>četním dokladem dochází k zaznamenání hospodářské operace</a:t>
            </a:r>
          </a:p>
          <a:p>
            <a:pPr marL="514350" indent="-514350" algn="l">
              <a:buFont typeface="+mj-lt"/>
              <a:buAutoNum type="arabicPeriod"/>
            </a:pPr>
            <a:r>
              <a:rPr lang="cs-CZ" dirty="0" smtClean="0"/>
              <a:t>Účetní doklady slouží jako důkazní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639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72400" cy="86409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 - definice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1484784"/>
            <a:ext cx="7772400" cy="4680520"/>
          </a:xfrm>
        </p:spPr>
        <p:txBody>
          <a:bodyPr>
            <a:normAutofit/>
          </a:bodyPr>
          <a:lstStyle/>
          <a:p>
            <a:r>
              <a:rPr lang="cs-CZ" sz="2800" b="1" dirty="0"/>
              <a:t>Účetní doklad </a:t>
            </a:r>
            <a:r>
              <a:rPr lang="cs-CZ" sz="2800" dirty="0"/>
              <a:t>je průkazný účetní záznam, v němž je zachycena </a:t>
            </a:r>
            <a:r>
              <a:rPr lang="cs-CZ" sz="2800" dirty="0" smtClean="0"/>
              <a:t>a </a:t>
            </a:r>
            <a:r>
              <a:rPr lang="cs-CZ" sz="2800" dirty="0"/>
              <a:t>ověřena hospodářská nebo účetní operace.</a:t>
            </a:r>
          </a:p>
          <a:p>
            <a:endParaRPr lang="cs-CZ" dirty="0" smtClean="0"/>
          </a:p>
          <a:p>
            <a:r>
              <a:rPr lang="cs-CZ" sz="2800" b="1" dirty="0" smtClean="0"/>
              <a:t>Zákon </a:t>
            </a:r>
            <a:r>
              <a:rPr lang="cs-CZ" sz="2800" b="1" dirty="0"/>
              <a:t>č. 563/1991  Sb., o účetnictví</a:t>
            </a:r>
          </a:p>
          <a:p>
            <a:endParaRPr lang="cs-CZ" dirty="0"/>
          </a:p>
        </p:txBody>
      </p:sp>
      <p:pic>
        <p:nvPicPr>
          <p:cNvPr id="4" name="Picture 3" descr="C:\Users\NB1\AppData\Local\Microsoft\Windows\Temporary Internet Files\Content.IE5\ACCOOA1E\MP9003876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12976"/>
            <a:ext cx="2393064" cy="335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839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00808"/>
            <a:ext cx="7772400" cy="380971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Účetní doklady </a:t>
            </a:r>
            <a:r>
              <a:rPr lang="cs-CZ" sz="2800" b="1" dirty="0" smtClean="0"/>
              <a:t>musí být: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průkazné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v české měně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v českém jazyce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správné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včasné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pravdivé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cs-CZ" sz="2800" dirty="0" smtClean="0"/>
              <a:t>úplné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cs-CZ" dirty="0"/>
          </a:p>
        </p:txBody>
      </p:sp>
      <p:pic>
        <p:nvPicPr>
          <p:cNvPr id="4" name="Picture 3" descr="C:\Users\NB1\AppData\Local\Microsoft\Windows\Temporary Internet Files\Content.IE5\ACCOOA1E\MP9003876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36912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9473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00808"/>
            <a:ext cx="7772400" cy="3809712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Vyhotovení účetních dokladů</a:t>
            </a:r>
          </a:p>
          <a:p>
            <a:r>
              <a:rPr lang="cs-CZ" sz="2800" dirty="0"/>
              <a:t>Účetní zápisy musí být zapsány prostředkem zaručujícím trvalost zápisu: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/>
              <a:t>ručně: vyhotovují se propiskou (modrou, černou</a:t>
            </a:r>
            <a:r>
              <a:rPr lang="cs-CZ" sz="2800" dirty="0" smtClean="0"/>
              <a:t>),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/>
              <a:t>na </a:t>
            </a:r>
            <a:r>
              <a:rPr lang="cs-CZ" sz="2800" dirty="0"/>
              <a:t>nosičích dat (PC</a:t>
            </a:r>
            <a:r>
              <a:rPr lang="cs-CZ" sz="2800" dirty="0" smtClean="0"/>
              <a:t>),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800" dirty="0" smtClean="0"/>
              <a:t>na </a:t>
            </a:r>
            <a:r>
              <a:rPr lang="cs-CZ" sz="2800" dirty="0"/>
              <a:t>psacím stroji.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425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Účetní doklady</a:t>
            </a:r>
            <a:b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</a:b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700808"/>
            <a:ext cx="7772400" cy="3809712"/>
          </a:xfrm>
        </p:spPr>
        <p:txBody>
          <a:bodyPr>
            <a:normAutofit lnSpcReduction="10000"/>
          </a:bodyPr>
          <a:lstStyle/>
          <a:p>
            <a:r>
              <a:rPr lang="cs-CZ" sz="2800" b="1" dirty="0"/>
              <a:t>T</a:t>
            </a:r>
            <a:r>
              <a:rPr lang="cs-CZ" sz="2800" b="1" dirty="0" smtClean="0"/>
              <a:t>rvanlivost účetních dokladů</a:t>
            </a:r>
          </a:p>
          <a:p>
            <a:pPr lvl="0">
              <a:buClr>
                <a:srgbClr val="669900"/>
              </a:buClr>
              <a:buFont typeface="Wingdings" pitchFamily="2"/>
              <a:buChar char=""/>
            </a:pPr>
            <a:r>
              <a:rPr lang="cs-CZ" sz="2800" dirty="0"/>
              <a:t>Někdy mohou záznamy v účetním dokladu vyblednout a tím se účetní doklad stává neprůkazným.</a:t>
            </a:r>
          </a:p>
          <a:p>
            <a:pPr lvl="0">
              <a:buClr>
                <a:srgbClr val="669900"/>
              </a:buClr>
              <a:buFont typeface="Wingdings" pitchFamily="2"/>
              <a:buChar char=""/>
            </a:pPr>
            <a:endParaRPr lang="cs-CZ" sz="2800" dirty="0"/>
          </a:p>
          <a:p>
            <a:pPr lvl="0">
              <a:buClr>
                <a:srgbClr val="669900"/>
              </a:buClr>
              <a:buFont typeface="Wingdings" pitchFamily="2"/>
              <a:buChar char=""/>
            </a:pPr>
            <a:r>
              <a:rPr lang="cs-CZ" sz="2800" dirty="0"/>
              <a:t>Co s tím?</a:t>
            </a:r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lvl="0" algn="ctr"/>
            <a:r>
              <a:rPr lang="cs-CZ" b="1" dirty="0">
                <a:solidFill>
                  <a:srgbClr val="CC3300"/>
                </a:solidFill>
              </a:rPr>
              <a:t>OKOPÍROVAT!</a:t>
            </a:r>
          </a:p>
          <a:p>
            <a:endParaRPr lang="cs-CZ" dirty="0"/>
          </a:p>
        </p:txBody>
      </p:sp>
      <p:pic>
        <p:nvPicPr>
          <p:cNvPr id="4" name="Picture 3" descr="C:\Users\NB1\AppData\Local\Microsoft\Windows\Temporary Internet Files\Content.IE5\ACCOOA1E\MP9003876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4912" y="3200400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03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Praktické cvičení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Znáte nějaké účetní doklady?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Pokud ano – zkuste říci jaké.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musí být účetní doklady?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zákon popisuje účetní doklady?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vyhotovujeme účetní doklady?</a:t>
            </a:r>
            <a:endParaRPr lang="cs-CZ" dirty="0"/>
          </a:p>
        </p:txBody>
      </p:sp>
      <p:pic>
        <p:nvPicPr>
          <p:cNvPr id="4" name="Picture 3" descr="C:\Users\NB1\AppData\Local\Microsoft\Windows\Temporary Internet Files\Content.IE5\ACCOOA1E\MP9003876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4912" y="3200400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32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pPr lvl="0"/>
            <a:r>
              <a:rPr lang="cs-CZ" dirty="0" smtClean="0"/>
              <a:t>Pomocí prezentace by žáci </a:t>
            </a:r>
            <a:r>
              <a:rPr lang="cs-CZ" dirty="0"/>
              <a:t>měli p</a:t>
            </a:r>
            <a:r>
              <a:rPr lang="cs-CZ" dirty="0" smtClean="0"/>
              <a:t>ochopit </a:t>
            </a:r>
            <a:r>
              <a:rPr lang="cs-CZ" dirty="0"/>
              <a:t>význam účetních </a:t>
            </a:r>
            <a:r>
              <a:rPr lang="cs-CZ" dirty="0" smtClean="0"/>
              <a:t>dokladů v podniku, měli by umět vyhledat informace o účetních dokladech v konkrétním zákoně, měli by umět dodržet zásady vyhotovování účetních dokladů. </a:t>
            </a:r>
          </a:p>
          <a:p>
            <a:pPr lvl="0"/>
            <a:endParaRPr lang="cs-CZ" b="1" dirty="0"/>
          </a:p>
          <a:p>
            <a:pPr lvl="0"/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xmlns="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14172</TotalTime>
  <Words>366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Snímek 2</vt:lpstr>
      <vt:lpstr>Způsoby vedení evidence podnikatelské činnosti</vt:lpstr>
      <vt:lpstr>Historie</vt:lpstr>
      <vt:lpstr>Význam účetních dokladů</vt:lpstr>
      <vt:lpstr>Účetní doklad - definice</vt:lpstr>
      <vt:lpstr>Účetní doklady </vt:lpstr>
      <vt:lpstr>Účetní doklady </vt:lpstr>
      <vt:lpstr>Účetní doklady </vt:lpstr>
      <vt:lpstr>Praktické cvičení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Dum</cp:lastModifiedBy>
  <cp:revision>185</cp:revision>
  <dcterms:created xsi:type="dcterms:W3CDTF">2013-01-11T17:11:37Z</dcterms:created>
  <dcterms:modified xsi:type="dcterms:W3CDTF">2014-10-31T14:04:46Z</dcterms:modified>
</cp:coreProperties>
</file>