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83" r:id="rId5"/>
    <p:sldId id="296" r:id="rId6"/>
    <p:sldId id="304" r:id="rId7"/>
    <p:sldId id="295" r:id="rId8"/>
    <p:sldId id="297" r:id="rId9"/>
    <p:sldId id="305" r:id="rId10"/>
    <p:sldId id="311" r:id="rId11"/>
    <p:sldId id="306" r:id="rId12"/>
    <p:sldId id="307" r:id="rId13"/>
    <p:sldId id="308" r:id="rId14"/>
    <p:sldId id="293" r:id="rId15"/>
    <p:sldId id="309" r:id="rId16"/>
    <p:sldId id="310" r:id="rId17"/>
    <p:sldId id="312" r:id="rId18"/>
    <p:sldId id="28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00000" y="3429000"/>
            <a:ext cx="5867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Účetní doklady III</a:t>
            </a:r>
          </a:p>
          <a:p>
            <a:endParaRPr lang="cs-CZ" sz="28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				</a:t>
            </a:r>
            <a:endParaRPr lang="cs-CZ" sz="2800" b="1" dirty="0" smtClean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2098" y="692695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 ro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VI-2-18-05_Účetní doklady III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Ekonomika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01.09.2013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	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2276872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6432" y="515719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77808" cy="15841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atin typeface="Arial Black" pitchFamily="34" charset="0"/>
              </a:rPr>
              <a:t>Způsoby vedení evidence podnikatelské činnosti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21802" y="5301208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5141" y="2199635"/>
            <a:ext cx="8048058" cy="2308324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</a:p>
          <a:p>
            <a:r>
              <a:rPr lang="cs-CZ" sz="2800" dirty="0">
                <a:solidFill>
                  <a:srgbClr val="FF0000"/>
                </a:solidFill>
              </a:rPr>
              <a:t>daňová evidence</a:t>
            </a:r>
            <a:r>
              <a:rPr lang="cs-CZ" sz="2800" dirty="0" smtClean="0">
                <a:solidFill>
                  <a:srgbClr val="FF0000"/>
                </a:solidFill>
              </a:rPr>
              <a:t>, účetnictví, náležitosti účetních dokladů, oběh účetních dokladů, zaúčtování, archivace, skartace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496" y="4383112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Oběh účetních dokladů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cs-CZ" sz="3200" dirty="0" smtClean="0"/>
              <a:t>Vyhotovení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3200" dirty="0" smtClean="0"/>
              <a:t>Třídění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3200" dirty="0" smtClean="0"/>
              <a:t>Přezkoušení správnosti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3200" dirty="0" smtClean="0"/>
              <a:t>Příprava k zaúčtování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3200" dirty="0" smtClean="0"/>
              <a:t>Zaúčtování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3200" dirty="0" smtClean="0"/>
              <a:t>Archivace - úschova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3200" dirty="0" smtClean="0"/>
              <a:t>Skartace - zničení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15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772400" cy="864096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Účetní doklady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1484784"/>
            <a:ext cx="7772400" cy="4680520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Zopakujme si</a:t>
            </a:r>
            <a:endParaRPr lang="cs-CZ" sz="2800" b="1" dirty="0"/>
          </a:p>
          <a:p>
            <a:endParaRPr lang="cs-CZ" sz="2800" b="1" dirty="0" smtClean="0"/>
          </a:p>
          <a:p>
            <a:r>
              <a:rPr lang="cs-CZ" sz="2800" b="1" dirty="0" smtClean="0"/>
              <a:t>Účetní </a:t>
            </a:r>
            <a:r>
              <a:rPr lang="cs-CZ" sz="2800" b="1" dirty="0"/>
              <a:t>doklad </a:t>
            </a:r>
            <a:r>
              <a:rPr lang="cs-CZ" sz="2800" dirty="0"/>
              <a:t>je průkazný účetní záznam, v němž je zachycena </a:t>
            </a:r>
            <a:r>
              <a:rPr lang="cs-CZ" sz="2800" dirty="0" smtClean="0"/>
              <a:t>a </a:t>
            </a:r>
            <a:r>
              <a:rPr lang="cs-CZ" sz="2800" dirty="0"/>
              <a:t>ověřena hospodářská nebo účetní operace.</a:t>
            </a:r>
          </a:p>
          <a:p>
            <a:endParaRPr lang="cs-CZ" dirty="0" smtClean="0"/>
          </a:p>
          <a:p>
            <a:r>
              <a:rPr lang="cs-CZ" sz="2800" b="1" dirty="0" smtClean="0"/>
              <a:t>Zákon </a:t>
            </a:r>
            <a:r>
              <a:rPr lang="cs-CZ" sz="2800" b="1" dirty="0"/>
              <a:t>č. 563/1991  Sb., o účetnictví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394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008112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Účetní doklady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700808"/>
            <a:ext cx="7772400" cy="4824536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Zopakujme si</a:t>
            </a:r>
          </a:p>
          <a:p>
            <a:r>
              <a:rPr lang="cs-CZ" sz="2800" b="1" dirty="0" smtClean="0"/>
              <a:t>Náležitosti a obsah účetních dokladů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Označení </a:t>
            </a:r>
            <a:r>
              <a:rPr lang="cs-CZ" sz="2800" dirty="0"/>
              <a:t>účetního dokladu.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Popis obsahu účetního dokladu.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Označení účastníků.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Peněžní částka a vyjádření množství.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Okamžik vyhotovení účetního dokladu.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Okamžik uskutečněného účetního případu.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Podpis.</a:t>
            </a:r>
          </a:p>
          <a:p>
            <a:endParaRPr lang="cs-CZ" sz="2800" b="1" dirty="0"/>
          </a:p>
          <a:p>
            <a:endParaRPr lang="cs-CZ" sz="2800" b="1" dirty="0" smtClean="0"/>
          </a:p>
          <a:p>
            <a:pPr lvl="0"/>
            <a:endParaRPr lang="cs-CZ" dirty="0"/>
          </a:p>
          <a:p>
            <a:pPr lvl="0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031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851648" cy="1008112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>
                <a:solidFill>
                  <a:schemeClr val="tx1"/>
                </a:solidFill>
                <a:effectLst/>
                <a:latin typeface="+mn-lt"/>
              </a:rPr>
              <a:t>Účetní doklady - třídění</a:t>
            </a:r>
            <a:endParaRPr lang="cs-CZ" sz="3600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772816"/>
            <a:ext cx="7704528" cy="3600400"/>
          </a:xfrm>
        </p:spPr>
        <p:txBody>
          <a:bodyPr>
            <a:normAutofit/>
          </a:bodyPr>
          <a:lstStyle/>
          <a:p>
            <a:pPr algn="l"/>
            <a:endParaRPr lang="cs-CZ" b="1" dirty="0" smtClean="0"/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cs-CZ" b="1" dirty="0"/>
              <a:t>Dle jednotlivých </a:t>
            </a:r>
            <a:r>
              <a:rPr lang="cs-CZ" b="1" dirty="0" smtClean="0"/>
              <a:t>druhů (věcné hledisko)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cs-CZ" b="1" dirty="0" smtClean="0"/>
              <a:t>Dle chronologického hlediska (časové hledisko)</a:t>
            </a:r>
          </a:p>
        </p:txBody>
      </p:sp>
    </p:spTree>
    <p:extLst>
      <p:ext uri="{BB962C8B-B14F-4D97-AF65-F5344CB8AC3E}">
        <p14:creationId xmlns:p14="http://schemas.microsoft.com/office/powerpoint/2010/main" val="234639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008112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Účetní doklady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r>
              <a:rPr lang="cs-CZ" sz="360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P</a:t>
            </a:r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řezkoušení správnosti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2449900"/>
            <a:ext cx="7772400" cy="3809712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cs-CZ" sz="2800" b="1" dirty="0" smtClean="0"/>
              <a:t>Věcná stránka – </a:t>
            </a:r>
            <a:r>
              <a:rPr lang="cs-CZ" sz="2800" dirty="0" smtClean="0"/>
              <a:t>prověření správnosti údajů na účetním dokladu a přípustnosti, např. početní kontrola, správný druh, jakost dodávky</a:t>
            </a:r>
          </a:p>
          <a:p>
            <a:endParaRPr lang="cs-CZ" sz="2800" b="1" dirty="0" smtClean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cs-CZ" sz="2800" b="1" dirty="0" smtClean="0"/>
              <a:t>Formální stránka – </a:t>
            </a:r>
            <a:r>
              <a:rPr lang="cs-CZ" sz="2800" dirty="0" smtClean="0"/>
              <a:t>ověření úplnosti náležitostí účetního dokladu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4734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80920" cy="1656184"/>
          </a:xfrm>
        </p:spPr>
        <p:txBody>
          <a:bodyPr/>
          <a:lstStyle/>
          <a:p>
            <a:r>
              <a:rPr lang="cs-CZ" sz="360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Z</a:t>
            </a:r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aúčtování  účetních dokladů v daňové evidenci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2449900"/>
            <a:ext cx="7772400" cy="3809712"/>
          </a:xfrm>
        </p:spPr>
        <p:txBody>
          <a:bodyPr>
            <a:normAutofit/>
          </a:bodyPr>
          <a:lstStyle/>
          <a:p>
            <a:endParaRPr lang="cs-CZ" dirty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cs-CZ" sz="3600" dirty="0" smtClean="0"/>
              <a:t>Peněžní deník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cs-CZ" sz="3600" dirty="0" smtClean="0"/>
              <a:t>Kniha pohledávek a závazků</a:t>
            </a:r>
          </a:p>
        </p:txBody>
      </p:sp>
    </p:spTree>
    <p:extLst>
      <p:ext uri="{BB962C8B-B14F-4D97-AF65-F5344CB8AC3E}">
        <p14:creationId xmlns:p14="http://schemas.microsoft.com/office/powerpoint/2010/main" val="90326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80920" cy="1656184"/>
          </a:xfrm>
        </p:spPr>
        <p:txBody>
          <a:bodyPr/>
          <a:lstStyle/>
          <a:p>
            <a:r>
              <a:rPr lang="cs-CZ" sz="360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Z</a:t>
            </a:r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aúčtování  účetních dokladů v účetnictví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2449900"/>
            <a:ext cx="7772400" cy="3809712"/>
          </a:xfrm>
        </p:spPr>
        <p:txBody>
          <a:bodyPr>
            <a:normAutofit/>
          </a:bodyPr>
          <a:lstStyle/>
          <a:p>
            <a:endParaRPr lang="cs-CZ" dirty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cs-CZ" sz="3600" dirty="0" smtClean="0"/>
              <a:t>Deník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cs-CZ" sz="3600" dirty="0" smtClean="0"/>
              <a:t>Hlavní kniha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cs-CZ" sz="3600" dirty="0" smtClean="0"/>
              <a:t>Knihy analytické evidence</a:t>
            </a:r>
          </a:p>
          <a:p>
            <a:pPr marL="457200" indent="-457200">
              <a:buFontTx/>
              <a:buChar char="-"/>
            </a:pPr>
            <a:endParaRPr lang="cs-CZ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27594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008112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Účetní doklady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Archivace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2449900"/>
            <a:ext cx="7772400" cy="3809712"/>
          </a:xfrm>
        </p:spPr>
        <p:txBody>
          <a:bodyPr>
            <a:normAutofit/>
          </a:bodyPr>
          <a:lstStyle/>
          <a:p>
            <a:endParaRPr lang="cs-CZ" dirty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cs-CZ" sz="2800" b="1" dirty="0" smtClean="0"/>
              <a:t>Příruční archiv  - </a:t>
            </a:r>
            <a:r>
              <a:rPr lang="cs-CZ" sz="2800" dirty="0" smtClean="0"/>
              <a:t>založení do pořadačů</a:t>
            </a:r>
            <a:endParaRPr lang="cs-CZ" sz="2800" b="1" dirty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cs-CZ" sz="2800" b="1" dirty="0" smtClean="0"/>
              <a:t>Archiv účetní jednotky – </a:t>
            </a:r>
            <a:r>
              <a:rPr lang="cs-CZ" sz="2800" dirty="0" smtClean="0"/>
              <a:t>pečlivé a dlouhodobé uschování </a:t>
            </a:r>
          </a:p>
        </p:txBody>
      </p:sp>
    </p:spTree>
    <p:extLst>
      <p:ext uri="{BB962C8B-B14F-4D97-AF65-F5344CB8AC3E}">
        <p14:creationId xmlns:p14="http://schemas.microsoft.com/office/powerpoint/2010/main" val="296499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008112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Účetní doklady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Archivace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2449900"/>
            <a:ext cx="7772400" cy="380971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Při uschovávání </a:t>
            </a:r>
            <a:r>
              <a:rPr lang="cs-CZ" sz="3200" dirty="0"/>
              <a:t>ú</a:t>
            </a:r>
            <a:r>
              <a:rPr lang="cs-CZ" sz="3200" dirty="0" smtClean="0"/>
              <a:t>četních písemností se doporučuje  s ohledem na daňové dopady lhůta delší, než je stanovena zákonem o účetnictví.</a:t>
            </a:r>
          </a:p>
        </p:txBody>
      </p:sp>
    </p:spTree>
    <p:extLst>
      <p:ext uri="{BB962C8B-B14F-4D97-AF65-F5344CB8AC3E}">
        <p14:creationId xmlns:p14="http://schemas.microsoft.com/office/powerpoint/2010/main" val="196414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008112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Účetní doklady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Archivace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2449900"/>
            <a:ext cx="7772400" cy="3809712"/>
          </a:xfrm>
        </p:spPr>
        <p:txBody>
          <a:bodyPr>
            <a:normAutofit/>
          </a:bodyPr>
          <a:lstStyle/>
          <a:p>
            <a:endParaRPr lang="cs-CZ" sz="2800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105091"/>
              </p:ext>
            </p:extLst>
          </p:nvPr>
        </p:nvGraphicFramePr>
        <p:xfrm>
          <a:off x="467544" y="2276872"/>
          <a:ext cx="7776864" cy="4053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888432"/>
                <a:gridCol w="3888432"/>
              </a:tblGrid>
              <a:tr h="473195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Doba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Účetní záznam</a:t>
                      </a:r>
                      <a:endParaRPr lang="cs-CZ" sz="3200" dirty="0"/>
                    </a:p>
                  </a:txBody>
                  <a:tcPr/>
                </a:tc>
              </a:tr>
              <a:tr h="473195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10 let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Účetní závěrka</a:t>
                      </a:r>
                      <a:endParaRPr lang="cs-CZ" sz="3200" dirty="0"/>
                    </a:p>
                  </a:txBody>
                  <a:tcPr/>
                </a:tc>
              </a:tr>
              <a:tr h="473195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10 let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Výroční zpráva</a:t>
                      </a:r>
                      <a:endParaRPr lang="cs-CZ" sz="3200" dirty="0"/>
                    </a:p>
                  </a:txBody>
                  <a:tcPr/>
                </a:tc>
              </a:tr>
              <a:tr h="473195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5 let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Účetní doklady</a:t>
                      </a:r>
                      <a:endParaRPr lang="cs-CZ" sz="3200" dirty="0"/>
                    </a:p>
                  </a:txBody>
                  <a:tcPr/>
                </a:tc>
              </a:tr>
              <a:tr h="473195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5 let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Účetní knihy</a:t>
                      </a:r>
                      <a:endParaRPr lang="cs-CZ" sz="3200" dirty="0"/>
                    </a:p>
                  </a:txBody>
                  <a:tcPr/>
                </a:tc>
              </a:tr>
              <a:tr h="473195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5 let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Odpisové plány</a:t>
                      </a:r>
                      <a:endParaRPr lang="cs-CZ" sz="3200" dirty="0"/>
                    </a:p>
                  </a:txBody>
                  <a:tcPr/>
                </a:tc>
              </a:tr>
              <a:tr h="473195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5 let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Inventurní soupisy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761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Praktické cvičení</a:t>
            </a:r>
            <a:endParaRPr lang="cs-CZ" sz="3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0066CC"/>
              </a:buClr>
              <a:buFont typeface="Wingdings" pitchFamily="2" charset="2"/>
              <a:buChar char="q"/>
            </a:pPr>
            <a:r>
              <a:rPr lang="cs-CZ" altLang="cs-CZ" sz="3200" dirty="0"/>
              <a:t>Z jakého důvodu je nutné pečlivě uchovávat účetní doklady? 	</a:t>
            </a:r>
          </a:p>
          <a:p>
            <a:pPr>
              <a:lnSpc>
                <a:spcPct val="90000"/>
              </a:lnSpc>
              <a:buClr>
                <a:srgbClr val="0066CC"/>
              </a:buClr>
              <a:buFont typeface="Wingdings" pitchFamily="2" charset="2"/>
              <a:buChar char="q"/>
            </a:pPr>
            <a:endParaRPr lang="cs-CZ" altLang="cs-CZ" sz="3200" dirty="0"/>
          </a:p>
          <a:p>
            <a:pPr>
              <a:lnSpc>
                <a:spcPct val="90000"/>
              </a:lnSpc>
              <a:buClr>
                <a:srgbClr val="0066CC"/>
              </a:buClr>
              <a:buFont typeface="Wingdings" pitchFamily="2" charset="2"/>
              <a:buChar char="q"/>
            </a:pPr>
            <a:r>
              <a:rPr lang="cs-CZ" altLang="cs-CZ" sz="3200" dirty="0"/>
              <a:t>V jakém zákoně se dočteme o archivaci účetních dokladů?</a:t>
            </a:r>
          </a:p>
        </p:txBody>
      </p:sp>
    </p:spTree>
    <p:extLst>
      <p:ext uri="{BB962C8B-B14F-4D97-AF65-F5344CB8AC3E}">
        <p14:creationId xmlns:p14="http://schemas.microsoft.com/office/powerpoint/2010/main" val="191321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008112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Řešení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2449900"/>
            <a:ext cx="7772400" cy="3809712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cs-CZ" sz="3200" dirty="0"/>
              <a:t>Účetní doklady slouží jako důkazní materiál </a:t>
            </a:r>
            <a:r>
              <a:rPr lang="cs-CZ" sz="3200" dirty="0" smtClean="0"/>
              <a:t>a </a:t>
            </a:r>
            <a:r>
              <a:rPr lang="cs-CZ" sz="3200" dirty="0"/>
              <a:t>účetnictví je na nich </a:t>
            </a:r>
            <a:r>
              <a:rPr lang="cs-CZ" sz="3200" dirty="0" smtClean="0"/>
              <a:t>založeno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cs-CZ" sz="3200" dirty="0" smtClean="0"/>
              <a:t>Zákon o účetnictví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9688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008112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Účetní doklady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Skartace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2060848"/>
            <a:ext cx="7772400" cy="4198764"/>
          </a:xfrm>
        </p:spPr>
        <p:txBody>
          <a:bodyPr>
            <a:normAutofit/>
          </a:bodyPr>
          <a:lstStyle/>
          <a:p>
            <a:pPr marL="457200" indent="-457200">
              <a:spcBef>
                <a:spcPct val="80000"/>
              </a:spcBef>
              <a:spcAft>
                <a:spcPct val="80000"/>
              </a:spcAft>
              <a:buClr>
                <a:srgbClr val="0066CC"/>
              </a:buClr>
              <a:buFont typeface="Wingdings" panose="05000000000000000000" pitchFamily="2" charset="2"/>
              <a:buChar char="q"/>
            </a:pPr>
            <a:r>
              <a:rPr lang="cs-CZ" altLang="cs-CZ" sz="3200" dirty="0" smtClean="0"/>
              <a:t>Vyřazení </a:t>
            </a:r>
            <a:r>
              <a:rPr lang="cs-CZ" altLang="cs-CZ" sz="3200" dirty="0"/>
              <a:t>a likvidace účetních dokladů </a:t>
            </a:r>
            <a:r>
              <a:rPr lang="cs-CZ" altLang="cs-CZ" sz="3200" dirty="0" smtClean="0"/>
              <a:t>po uplynutí </a:t>
            </a:r>
            <a:r>
              <a:rPr lang="cs-CZ" altLang="cs-CZ" sz="3200" dirty="0"/>
              <a:t>archivační doby.</a:t>
            </a:r>
          </a:p>
          <a:p>
            <a:pPr>
              <a:spcBef>
                <a:spcPct val="80000"/>
              </a:spcBef>
              <a:spcAft>
                <a:spcPct val="80000"/>
              </a:spcAft>
              <a:buClr>
                <a:srgbClr val="0066CC"/>
              </a:buClr>
              <a:buFont typeface="Wingdings" pitchFamily="2" charset="2"/>
              <a:buChar char="q"/>
            </a:pPr>
            <a:r>
              <a:rPr lang="cs-CZ" altLang="cs-CZ" sz="3200" dirty="0"/>
              <a:t>Skartace – fyzické zničení.</a:t>
            </a:r>
          </a:p>
          <a:p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336188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008112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Zopakujme si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Oběh účetních dokladů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484784"/>
            <a:ext cx="7772400" cy="4752528"/>
          </a:xfrm>
        </p:spPr>
        <p:txBody>
          <a:bodyPr>
            <a:normAutofit/>
          </a:bodyPr>
          <a:lstStyle/>
          <a:p>
            <a:pPr>
              <a:spcAft>
                <a:spcPct val="60000"/>
              </a:spcAft>
              <a:buClr>
                <a:srgbClr val="0066CC"/>
              </a:buClr>
              <a:buFont typeface="Wingdings" pitchFamily="2" charset="2"/>
              <a:buChar char="q"/>
            </a:pPr>
            <a:r>
              <a:rPr lang="cs-CZ" altLang="cs-CZ" sz="2800" dirty="0"/>
              <a:t>Vyhotovení            </a:t>
            </a:r>
          </a:p>
          <a:p>
            <a:pPr>
              <a:spcAft>
                <a:spcPct val="60000"/>
              </a:spcAft>
              <a:buClr>
                <a:srgbClr val="0066CC"/>
              </a:buClr>
              <a:buFont typeface="Wingdings" pitchFamily="2" charset="2"/>
              <a:buChar char="q"/>
            </a:pPr>
            <a:r>
              <a:rPr lang="cs-CZ" altLang="cs-CZ" sz="2800" dirty="0"/>
              <a:t>Přezkoušení</a:t>
            </a:r>
          </a:p>
          <a:p>
            <a:pPr>
              <a:spcAft>
                <a:spcPct val="60000"/>
              </a:spcAft>
              <a:buClr>
                <a:srgbClr val="0066CC"/>
              </a:buClr>
              <a:buFont typeface="Wingdings" pitchFamily="2" charset="2"/>
              <a:buChar char="q"/>
            </a:pPr>
            <a:r>
              <a:rPr lang="cs-CZ" altLang="cs-CZ" sz="2800" dirty="0"/>
              <a:t>Příprava k zaúčtování </a:t>
            </a:r>
          </a:p>
          <a:p>
            <a:pPr>
              <a:spcAft>
                <a:spcPct val="60000"/>
              </a:spcAft>
              <a:buClr>
                <a:srgbClr val="0066CC"/>
              </a:buClr>
              <a:buFont typeface="Wingdings" pitchFamily="2" charset="2"/>
              <a:buChar char="q"/>
            </a:pPr>
            <a:r>
              <a:rPr lang="cs-CZ" altLang="cs-CZ" sz="2800" dirty="0"/>
              <a:t>Zaúčtování </a:t>
            </a:r>
          </a:p>
          <a:p>
            <a:pPr>
              <a:spcAft>
                <a:spcPct val="60000"/>
              </a:spcAft>
              <a:buClr>
                <a:srgbClr val="0066CC"/>
              </a:buClr>
              <a:buFont typeface="Wingdings" pitchFamily="2" charset="2"/>
              <a:buChar char="q"/>
            </a:pPr>
            <a:r>
              <a:rPr lang="cs-CZ" altLang="cs-CZ" sz="2800" dirty="0"/>
              <a:t>Archivace </a:t>
            </a:r>
          </a:p>
          <a:p>
            <a:pPr>
              <a:spcAft>
                <a:spcPct val="60000"/>
              </a:spcAft>
              <a:buClr>
                <a:srgbClr val="0066CC"/>
              </a:buClr>
              <a:buFont typeface="Wingdings" pitchFamily="2" charset="2"/>
              <a:buChar char="q"/>
            </a:pPr>
            <a:r>
              <a:rPr lang="cs-CZ" altLang="cs-CZ" sz="2800" dirty="0"/>
              <a:t>Skartace </a:t>
            </a:r>
          </a:p>
          <a:p>
            <a:endParaRPr lang="cs-CZ" sz="3500" dirty="0" smtClean="0"/>
          </a:p>
        </p:txBody>
      </p:sp>
    </p:spTree>
    <p:extLst>
      <p:ext uri="{BB962C8B-B14F-4D97-AF65-F5344CB8AC3E}">
        <p14:creationId xmlns:p14="http://schemas.microsoft.com/office/powerpoint/2010/main" val="226105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7"/>
            <a:ext cx="79208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</a:t>
            </a:r>
          </a:p>
          <a:p>
            <a:pPr lvl="0"/>
            <a:r>
              <a:rPr lang="cs-CZ" dirty="0" smtClean="0"/>
              <a:t>Pomocí prezentace by žáci </a:t>
            </a:r>
            <a:r>
              <a:rPr lang="cs-CZ" dirty="0"/>
              <a:t>měli p</a:t>
            </a:r>
            <a:r>
              <a:rPr lang="cs-CZ" dirty="0" smtClean="0"/>
              <a:t>ochopit </a:t>
            </a:r>
            <a:r>
              <a:rPr lang="cs-CZ" dirty="0"/>
              <a:t>význam účetních </a:t>
            </a:r>
            <a:r>
              <a:rPr lang="cs-CZ" dirty="0" smtClean="0"/>
              <a:t>dokladů v podniku, měli by umět vyhledat informace o účetních dokladech v konkrétním zákoně, měli by umět dodržet zásady vyhotovování účetních dokladů, znát jejich oběh a náležitosti, archivační dobu a skartaci účetních dokladů.</a:t>
            </a:r>
          </a:p>
          <a:p>
            <a:pPr lvl="0"/>
            <a:endParaRPr lang="cs-CZ" b="1" dirty="0"/>
          </a:p>
          <a:p>
            <a:pPr lvl="0"/>
            <a:endParaRPr lang="cs-CZ" b="1" dirty="0" smtClean="0"/>
          </a:p>
          <a:p>
            <a:r>
              <a:rPr lang="cs-CZ" b="1" dirty="0" smtClean="0"/>
              <a:t>Použité </a:t>
            </a:r>
            <a:r>
              <a:rPr lang="cs-CZ" b="1" dirty="0"/>
              <a:t>zdroje:</a:t>
            </a:r>
          </a:p>
          <a:p>
            <a:r>
              <a:rPr lang="cs-CZ" dirty="0" smtClean="0"/>
              <a:t>ŠTOHL</a:t>
            </a:r>
            <a:r>
              <a:rPr lang="cs-CZ" dirty="0"/>
              <a:t>, Ing. Pavel. Učebnice účetnictví 2013 - 1. díl. 14. vyd. Znojmo: Ing. Pavel </a:t>
            </a:r>
            <a:r>
              <a:rPr lang="cs-CZ" dirty="0" err="1"/>
              <a:t>Štohl</a:t>
            </a:r>
            <a:r>
              <a:rPr lang="cs-CZ" dirty="0"/>
              <a:t> s.r.o., Znojmo, 2013. ISBN 978-8087237-58-8</a:t>
            </a:r>
            <a:r>
              <a:rPr lang="cs-CZ" dirty="0" smtClean="0"/>
              <a:t>.</a:t>
            </a:r>
          </a:p>
          <a:p>
            <a:r>
              <a:rPr lang="cs-CZ" dirty="0"/>
              <a:t>ŠTOHL, Ing. Pavel a Ing. Vladislav KLIČKA. Maturitní okruhy z účetnictví 2011. 4. upravené vydání. Znojmo: Ing. Pavel </a:t>
            </a:r>
            <a:r>
              <a:rPr lang="cs-CZ" dirty="0" err="1"/>
              <a:t>Štohl</a:t>
            </a:r>
            <a:r>
              <a:rPr lang="cs-CZ" dirty="0"/>
              <a:t> s.r.o., Znojmo, 2011. ISBN 978-80-87237-32-8.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Pokud není uvedeno jinak, použitý materiál je z vlastních zdrojů autora.</a:t>
            </a:r>
          </a:p>
        </p:txBody>
      </p:sp>
    </p:spTree>
    <p:extLst>
      <p:ext uri="{BB962C8B-B14F-4D97-AF65-F5344CB8AC3E}">
        <p14:creationId xmlns:p14="http://schemas.microsoft.com/office/powerpoint/2010/main" val="250371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12820</TotalTime>
  <Words>490</Words>
  <Application>Microsoft Office PowerPoint</Application>
  <PresentationFormat>Předvádění na obrazovce (4:3)</PresentationFormat>
  <Paragraphs>114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Tok</vt:lpstr>
      <vt:lpstr>Prezentace aplikace PowerPoint</vt:lpstr>
      <vt:lpstr>Prezentace aplikace PowerPoint</vt:lpstr>
      <vt:lpstr>Způsoby vedení evidence podnikatelské činnosti</vt:lpstr>
      <vt:lpstr>Oběh účetních dokladů</vt:lpstr>
      <vt:lpstr>Účetní doklady</vt:lpstr>
      <vt:lpstr>Účetní doklady </vt:lpstr>
      <vt:lpstr>Účetní doklady - třídění</vt:lpstr>
      <vt:lpstr>Účetní doklady Přezkoušení správnosti</vt:lpstr>
      <vt:lpstr>Zaúčtování  účetních dokladů v daňové evidenci</vt:lpstr>
      <vt:lpstr>Zaúčtování  účetních dokladů v účetnictví</vt:lpstr>
      <vt:lpstr>Účetní doklady Archivace</vt:lpstr>
      <vt:lpstr>Účetní doklady Archivace</vt:lpstr>
      <vt:lpstr>Účetní doklady Archivace</vt:lpstr>
      <vt:lpstr>Praktické cvičení</vt:lpstr>
      <vt:lpstr>Řešení </vt:lpstr>
      <vt:lpstr>Účetní doklady Skartace</vt:lpstr>
      <vt:lpstr>Zopakujme si Oběh účetních dokladů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NB1</cp:lastModifiedBy>
  <cp:revision>223</cp:revision>
  <dcterms:created xsi:type="dcterms:W3CDTF">2013-01-11T17:11:37Z</dcterms:created>
  <dcterms:modified xsi:type="dcterms:W3CDTF">2014-10-05T21:09:52Z</dcterms:modified>
</cp:coreProperties>
</file>