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1" r:id="rId15"/>
    <p:sldId id="268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3CC48E-2BCD-412D-AB2E-2AB4397E44D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6AA39F-79D0-4EE7-98B4-329D89B609C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479210-6B5F-479F-B777-85062B4D77E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0AC996-1E71-4351-A055-64F242ABC8D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9D3386-B2C8-4695-B570-F6516D42400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65B958-B819-477C-AB08-1D2CC942B19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513717-E69E-49E3-A0A8-548A83A135A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C859C9-9F41-4B20-AEBC-7621C44B60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B86EF6-DA78-4B0E-ACF7-22A70B99B0B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E9B273-798C-4509-8BA3-09547415CB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D886F1-B69E-4B79-8F06-236732F84FF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93B3A06A-139C-44B3-966B-F94514B6B79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</p:nvPr>
        </p:nvGraphicFramePr>
        <p:xfrm>
          <a:off x="457200" y="2025650"/>
          <a:ext cx="8229600" cy="361647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229600"/>
              </a:tblGrid>
              <a:tr h="36164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Datum: od 9.1.2013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55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Projekt: Kvalitní výuka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Registrační číslo: CZ.1.07/1.5.00/34.0731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Číslo DUM: VY_62_INOVACE_40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Jméno autora: Ing. Gabriela Hautová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 práce:  Ukládání peněz - </a:t>
                      </a:r>
                      <a:r>
                        <a:rPr lang="cs-CZ" sz="1600" dirty="0" err="1">
                          <a:effectLst/>
                        </a:rPr>
                        <a:t>powerpointová</a:t>
                      </a:r>
                      <a:r>
                        <a:rPr lang="cs-CZ" sz="1600" dirty="0">
                          <a:effectLst/>
                        </a:rPr>
                        <a:t> prezentace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Předmět: finanční gramotnost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Ročník: 4.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Časová dotace: 15 minut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55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Vzdělávací cíl: Prezentace nové látky.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Pomůcky: Psací potřeby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Poznámka: Tento materiál je součástí </a:t>
                      </a:r>
                      <a:r>
                        <a:rPr lang="cs-CZ" sz="1600" dirty="0" smtClean="0">
                          <a:effectLst/>
                        </a:rPr>
                        <a:t>tematického </a:t>
                      </a:r>
                      <a:r>
                        <a:rPr lang="cs-CZ" sz="1600" dirty="0">
                          <a:effectLst/>
                        </a:rPr>
                        <a:t>balíčku Ukládání peněz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ts val="216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Inovace: Mezipředmětové vztahy, zapojení audiovizuální techniky do výuky 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pic>
        <p:nvPicPr>
          <p:cNvPr id="205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7663" y="115888"/>
            <a:ext cx="5762625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Ukládání peněz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pPr eaLnBrk="1" hangingPunct="1"/>
            <a:r>
              <a:rPr lang="cs-CZ" altLang="cs-CZ" smtClean="0"/>
              <a:t>Volné peněžní prostředky lidé mohou ukládat do různých finančních produktů:</a:t>
            </a:r>
          </a:p>
          <a:p>
            <a:pPr eaLnBrk="1" hangingPunct="1"/>
            <a:endParaRPr lang="cs-CZ" altLang="cs-CZ" smtClean="0"/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lvl="3" eaLnBrk="1" hangingPunct="1"/>
            <a:r>
              <a:rPr lang="cs-CZ" altLang="cs-CZ" smtClean="0"/>
              <a:t>Na účet do banky</a:t>
            </a:r>
          </a:p>
          <a:p>
            <a:pPr lvl="3" eaLnBrk="1" hangingPunct="1"/>
            <a:r>
              <a:rPr lang="cs-CZ" altLang="cs-CZ" smtClean="0"/>
              <a:t>Na stavební spoření</a:t>
            </a:r>
          </a:p>
          <a:p>
            <a:pPr lvl="3" eaLnBrk="1" hangingPunct="1"/>
            <a:r>
              <a:rPr lang="cs-CZ" altLang="cs-CZ" smtClean="0"/>
              <a:t>Na penzijní připojištění </a:t>
            </a:r>
          </a:p>
          <a:p>
            <a:pPr lvl="3" eaLnBrk="1" hangingPunct="1"/>
            <a:r>
              <a:rPr lang="cs-CZ" altLang="cs-CZ" smtClean="0"/>
              <a:t>Do cenných papírů</a:t>
            </a:r>
          </a:p>
          <a:p>
            <a:pPr lvl="3" eaLnBrk="1" hangingPunct="1"/>
            <a:r>
              <a:rPr lang="cs-CZ" altLang="cs-CZ" smtClean="0"/>
              <a:t>Do pojišťovny – životní pojištění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Bankovní vklady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dirty="0" smtClean="0"/>
          </a:p>
          <a:p>
            <a:pPr eaLnBrk="1" hangingPunct="1"/>
            <a:r>
              <a:rPr lang="cs-CZ" altLang="cs-CZ" dirty="0" smtClean="0"/>
              <a:t>V bance jsou různé druhy účtů</a:t>
            </a:r>
          </a:p>
          <a:p>
            <a:pPr eaLnBrk="1" hangingPunct="1"/>
            <a:r>
              <a:rPr lang="cs-CZ" altLang="cs-CZ" dirty="0" smtClean="0"/>
              <a:t>Záleží, </a:t>
            </a:r>
            <a:r>
              <a:rPr lang="cs-CZ" altLang="cs-CZ" dirty="0" smtClean="0"/>
              <a:t>na co se účet používá</a:t>
            </a:r>
          </a:p>
          <a:p>
            <a:pPr lvl="3" eaLnBrk="1" hangingPunct="1"/>
            <a:endParaRPr lang="cs-CZ" altLang="cs-CZ" dirty="0" smtClean="0"/>
          </a:p>
          <a:p>
            <a:pPr lvl="3" eaLnBrk="1" hangingPunct="1"/>
            <a:r>
              <a:rPr lang="cs-CZ" altLang="cs-CZ" dirty="0" smtClean="0"/>
              <a:t>Provádění plateb</a:t>
            </a:r>
          </a:p>
          <a:p>
            <a:pPr lvl="3" eaLnBrk="1" hangingPunct="1"/>
            <a:r>
              <a:rPr lang="cs-CZ" altLang="cs-CZ" dirty="0" smtClean="0"/>
              <a:t>Uložení peněz na delší dobu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Běžný účet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Používá se k provádění platebního styku</a:t>
            </a:r>
          </a:p>
          <a:p>
            <a:pPr eaLnBrk="1" hangingPunct="1"/>
            <a:r>
              <a:rPr lang="cs-CZ" altLang="cs-CZ" smtClean="0"/>
              <a:t>Peníze na něm neleží – používají se na různé transakce</a:t>
            </a:r>
          </a:p>
          <a:p>
            <a:pPr eaLnBrk="1" hangingPunct="1"/>
            <a:r>
              <a:rPr lang="cs-CZ" altLang="cs-CZ" smtClean="0"/>
              <a:t>Nízká úroková sazba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Spořící účty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Peníze se vkládají kdykoliv</a:t>
            </a:r>
          </a:p>
          <a:p>
            <a:pPr eaLnBrk="1" hangingPunct="1"/>
            <a:r>
              <a:rPr lang="cs-CZ" altLang="cs-CZ" smtClean="0"/>
              <a:t>Výběr bývá omezen – nelze kdykoliv</a:t>
            </a:r>
          </a:p>
          <a:p>
            <a:pPr eaLnBrk="1" hangingPunct="1"/>
            <a:r>
              <a:rPr lang="cs-CZ" altLang="cs-CZ" smtClean="0"/>
              <a:t>Vyšší úroková sazba</a:t>
            </a:r>
          </a:p>
          <a:p>
            <a:pPr eaLnBrk="1" hangingPunct="1"/>
            <a:r>
              <a:rPr lang="cs-CZ" altLang="cs-CZ" smtClean="0"/>
              <a:t>Výpovědní doba</a:t>
            </a:r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Termínované vklady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Částka je pevná (nepřikládá se k ní)</a:t>
            </a:r>
          </a:p>
          <a:p>
            <a:pPr eaLnBrk="1" hangingPunct="1"/>
            <a:r>
              <a:rPr lang="cs-CZ" altLang="cs-CZ" smtClean="0"/>
              <a:t>Je uložená na určitou dobu (dny, roky)</a:t>
            </a:r>
          </a:p>
          <a:p>
            <a:pPr eaLnBrk="1" hangingPunct="1"/>
            <a:r>
              <a:rPr lang="cs-CZ" altLang="cs-CZ" smtClean="0"/>
              <a:t>Výběr je možný po uplynutí doby</a:t>
            </a:r>
          </a:p>
          <a:p>
            <a:pPr eaLnBrk="1" hangingPunct="1">
              <a:buFontTx/>
              <a:buNone/>
            </a:pPr>
            <a:endParaRPr lang="cs-CZ" altLang="cs-CZ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Pojištění vkladů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Vklady jsou pojištěny ze zákona</a:t>
            </a:r>
          </a:p>
          <a:p>
            <a:pPr eaLnBrk="1" hangingPunct="1"/>
            <a:r>
              <a:rPr lang="cs-CZ" altLang="cs-CZ" smtClean="0"/>
              <a:t>Při krachu získá klient z Fondu pojištění vkladů 100% vkladu, maximálně 100 000 EUR – přepočet odpovídajícím kurzem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Založení účtu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Sepsání smlouvy</a:t>
            </a:r>
          </a:p>
          <a:p>
            <a:pPr eaLnBrk="1" hangingPunct="1"/>
            <a:r>
              <a:rPr lang="cs-CZ" altLang="cs-CZ" smtClean="0"/>
              <a:t>Předložení OP a výběr druhu účtu</a:t>
            </a:r>
          </a:p>
          <a:p>
            <a:pPr eaLnBrk="1" hangingPunct="1"/>
            <a:r>
              <a:rPr lang="cs-CZ" altLang="cs-CZ" smtClean="0"/>
              <a:t>Podpisový vzor – seznam a podpisy osob, které mohou s penězi disponovat</a:t>
            </a:r>
          </a:p>
          <a:p>
            <a:pPr eaLnBrk="1" hangingPunct="1"/>
            <a:r>
              <a:rPr lang="cs-CZ" altLang="cs-CZ" smtClean="0"/>
              <a:t>Výpis z účtu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Ukládání peněz na účet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Ukládat může kdokoliv</a:t>
            </a:r>
          </a:p>
          <a:p>
            <a:pPr lvl="1" eaLnBrk="1" hangingPunct="1"/>
            <a:r>
              <a:rPr lang="cs-CZ" altLang="cs-CZ" smtClean="0"/>
              <a:t>Hotově – na přepážce</a:t>
            </a:r>
          </a:p>
          <a:p>
            <a:pPr lvl="1" eaLnBrk="1" hangingPunct="1"/>
            <a:r>
              <a:rPr lang="cs-CZ" altLang="cs-CZ" smtClean="0"/>
              <a:t>Bezhotovostně – zaslání peněz z jiného účtu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Výběr peněz z účtu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Pouze oprávněná osoba (podpisový vzor)</a:t>
            </a:r>
          </a:p>
          <a:p>
            <a:pPr eaLnBrk="1" hangingPunct="1"/>
            <a:r>
              <a:rPr lang="cs-CZ" altLang="cs-CZ" smtClean="0"/>
              <a:t>Na účtu musí být peníze</a:t>
            </a:r>
          </a:p>
          <a:p>
            <a:pPr eaLnBrk="1" hangingPunct="1"/>
            <a:endParaRPr lang="cs-CZ" altLang="cs-CZ" smtClean="0"/>
          </a:p>
          <a:p>
            <a:pPr lvl="1" eaLnBrk="1" hangingPunct="1"/>
            <a:r>
              <a:rPr lang="cs-CZ" altLang="cs-CZ" smtClean="0"/>
              <a:t>Hotovostní výběr</a:t>
            </a:r>
          </a:p>
          <a:p>
            <a:pPr lvl="2" eaLnBrk="1" hangingPunct="1"/>
            <a:r>
              <a:rPr lang="cs-CZ" altLang="cs-CZ" smtClean="0"/>
              <a:t>Na přepážce banky</a:t>
            </a:r>
          </a:p>
          <a:p>
            <a:pPr lvl="2" eaLnBrk="1" hangingPunct="1"/>
            <a:r>
              <a:rPr lang="cs-CZ" altLang="cs-CZ" smtClean="0"/>
              <a:t>V bankomatech pomocí platební karty</a:t>
            </a:r>
          </a:p>
          <a:p>
            <a:pPr lvl="2" eaLnBrk="1" hangingPunct="1"/>
            <a:r>
              <a:rPr lang="cs-CZ" altLang="cs-CZ" smtClean="0"/>
              <a:t>Pomocí poštovní poukázky</a:t>
            </a:r>
          </a:p>
          <a:p>
            <a:pPr eaLnBrk="1" hangingPunct="1"/>
            <a:endParaRPr lang="cs-CZ" altLang="cs-CZ" smtClean="0"/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>
              <a:buFontTx/>
              <a:buNone/>
            </a:pPr>
            <a:endParaRPr lang="cs-CZ" altLang="cs-CZ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Poštovní poukázky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Používají se na poště</a:t>
            </a:r>
          </a:p>
          <a:p>
            <a:pPr eaLnBrk="1" hangingPunct="1"/>
            <a:r>
              <a:rPr lang="cs-CZ" altLang="cs-CZ" smtClean="0"/>
              <a:t>3 typy:</a:t>
            </a:r>
          </a:p>
          <a:p>
            <a:pPr lvl="3" eaLnBrk="1" hangingPunct="1"/>
            <a:r>
              <a:rPr lang="cs-CZ" altLang="cs-CZ" smtClean="0"/>
              <a:t>Poukázka typu A – pro odeslání peněz na účet</a:t>
            </a:r>
          </a:p>
          <a:p>
            <a:pPr lvl="3" eaLnBrk="1" hangingPunct="1"/>
            <a:r>
              <a:rPr lang="cs-CZ" altLang="cs-CZ" smtClean="0"/>
              <a:t>Poukázka typu B – částka z účtu bude příjemci vyplacena hotově</a:t>
            </a:r>
          </a:p>
          <a:p>
            <a:pPr lvl="3" eaLnBrk="1" hangingPunct="1"/>
            <a:r>
              <a:rPr lang="cs-CZ" altLang="cs-CZ" smtClean="0"/>
              <a:t>Poukázka typu C – hotovost je vyplacena opět hotově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pPr lvl="1" eaLnBrk="1" hangingPunct="1"/>
            <a:endParaRPr lang="cs-CZ" altLang="cs-CZ" smtClean="0"/>
          </a:p>
          <a:p>
            <a:pPr lvl="1" eaLnBrk="1" hangingPunct="1"/>
            <a:r>
              <a:rPr lang="cs-CZ" altLang="cs-CZ" smtClean="0"/>
              <a:t>Bezhotovostní výběr</a:t>
            </a:r>
          </a:p>
          <a:p>
            <a:pPr lvl="2" eaLnBrk="1" hangingPunct="1"/>
            <a:r>
              <a:rPr lang="cs-CZ" altLang="cs-CZ" smtClean="0"/>
              <a:t>Dvě formy:</a:t>
            </a:r>
          </a:p>
          <a:p>
            <a:pPr lvl="2" eaLnBrk="1" hangingPunct="1"/>
            <a:endParaRPr lang="cs-CZ" altLang="cs-CZ" smtClean="0"/>
          </a:p>
          <a:p>
            <a:pPr lvl="3" eaLnBrk="1" hangingPunct="1"/>
            <a:r>
              <a:rPr lang="cs-CZ" altLang="cs-CZ" smtClean="0"/>
              <a:t>Úhradová forma – plátce zadá příkaz k úhradě</a:t>
            </a:r>
          </a:p>
          <a:p>
            <a:pPr lvl="4" eaLnBrk="1" hangingPunct="1"/>
            <a:r>
              <a:rPr lang="cs-CZ" altLang="cs-CZ" smtClean="0"/>
              <a:t>Jednorázový</a:t>
            </a:r>
          </a:p>
          <a:p>
            <a:pPr lvl="4" eaLnBrk="1" hangingPunct="1"/>
            <a:r>
              <a:rPr lang="cs-CZ" altLang="cs-CZ" smtClean="0"/>
              <a:t>Trvalý – opakované platby</a:t>
            </a:r>
          </a:p>
          <a:p>
            <a:pPr lvl="4" eaLnBrk="1" hangingPunct="1">
              <a:buFontTx/>
              <a:buNone/>
            </a:pPr>
            <a:endParaRPr lang="cs-CZ" altLang="cs-CZ" smtClean="0"/>
          </a:p>
          <a:p>
            <a:pPr lvl="4" eaLnBrk="1" hangingPunct="1">
              <a:buFontTx/>
              <a:buNone/>
            </a:pPr>
            <a:r>
              <a:rPr lang="cs-CZ" altLang="cs-CZ" smtClean="0"/>
              <a:t>Inkasní forma – povolení inkasa z účtu</a:t>
            </a:r>
          </a:p>
          <a:p>
            <a:pPr lvl="4" eaLnBrk="1" hangingPunct="1">
              <a:buFontTx/>
              <a:buNone/>
            </a:pPr>
            <a:r>
              <a:rPr lang="cs-CZ" altLang="cs-CZ" smtClean="0"/>
              <a:t>	jednorázové</a:t>
            </a:r>
          </a:p>
          <a:p>
            <a:pPr lvl="4" eaLnBrk="1" hangingPunct="1">
              <a:buFontTx/>
              <a:buNone/>
            </a:pPr>
            <a:r>
              <a:rPr lang="cs-CZ" altLang="cs-CZ" smtClean="0"/>
              <a:t>	trvalé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530850"/>
          </a:xfrm>
        </p:spPr>
        <p:txBody>
          <a:bodyPr/>
          <a:lstStyle/>
          <a:p>
            <a:pPr eaLnBrk="1" hangingPunct="1"/>
            <a:r>
              <a:rPr lang="cs-CZ" altLang="cs-CZ" smtClean="0"/>
              <a:t>Konec</a:t>
            </a:r>
            <a:br>
              <a:rPr lang="cs-CZ" altLang="cs-CZ" smtClean="0"/>
            </a:br>
            <a:endParaRPr lang="cs-CZ" altLang="cs-CZ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260350"/>
            <a:ext cx="8229600" cy="6048375"/>
          </a:xfrm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6387" name="Rectangle 4"/>
          <p:cNvSpPr>
            <a:spLocks noChangeArrowheads="1"/>
          </p:cNvSpPr>
          <p:nvPr/>
        </p:nvSpPr>
        <p:spPr bwMode="auto">
          <a:xfrm>
            <a:off x="395288" y="260350"/>
            <a:ext cx="8137525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altLang="cs-CZ" b="1"/>
              <a:t>Použitá literatura:</a:t>
            </a:r>
          </a:p>
          <a:p>
            <a:endParaRPr lang="cs-CZ" altLang="cs-CZ" b="1"/>
          </a:p>
          <a:p>
            <a:r>
              <a:rPr lang="cs-CZ" altLang="cs-CZ" b="1"/>
              <a:t>Finanční gramotnost úlohy a metodika</a:t>
            </a:r>
            <a:r>
              <a:rPr lang="cs-CZ" altLang="cs-CZ"/>
              <a:t> – Ing. Petr Klínský,</a:t>
            </a:r>
          </a:p>
          <a:p>
            <a:r>
              <a:rPr lang="cs-CZ" altLang="cs-CZ"/>
              <a:t> Ing. Danuše Chromá, NÚOV, Praha 2009 ISBN 978-80-87063-26-2</a:t>
            </a:r>
          </a:p>
          <a:p>
            <a:r>
              <a:rPr lang="cs-CZ" altLang="cs-CZ" b="1"/>
              <a:t>Ekonomika pro gymnázia</a:t>
            </a:r>
            <a:r>
              <a:rPr lang="cs-CZ" altLang="cs-CZ"/>
              <a:t> – Jarmila Čechová, Otto Münch, Jana Macháčková, Petr Klínský – EDUKO nakladatelství, s.r.o. 2011ISBN 978-80-87204-49-8</a:t>
            </a:r>
          </a:p>
          <a:p>
            <a:r>
              <a:rPr lang="cs-CZ" altLang="cs-CZ" b="1"/>
              <a:t>Ekonomika pro obchodní akademie a ostatní střední školy 3</a:t>
            </a:r>
            <a:r>
              <a:rPr lang="cs-CZ" altLang="cs-CZ"/>
              <a:t> – Petr Klínský, Otto Münch –EDUKO nakladelství 2008 ISBN 978-80-87204-8</a:t>
            </a:r>
          </a:p>
          <a:p>
            <a:r>
              <a:rPr lang="cs-CZ" altLang="cs-CZ" b="1"/>
              <a:t>Ekonomika – ekonomická a finanční gramotnost pro střední školy</a:t>
            </a:r>
            <a:r>
              <a:rPr lang="cs-CZ" altLang="cs-CZ"/>
              <a:t> – Petr Klínský, Otto Münch, Danuše Chromá – EDUKO nakladatelství, s.r.o., Praha 2011ISBN 978-80-87204-41-2</a:t>
            </a:r>
          </a:p>
          <a:p>
            <a:r>
              <a:rPr lang="cs-CZ" altLang="cs-CZ" b="1"/>
              <a:t>Malý ekonomický výkladový slovník</a:t>
            </a:r>
            <a:r>
              <a:rPr lang="cs-CZ" altLang="cs-CZ"/>
              <a:t> – Helena Fialová – Vydavatelství A plus, 2004 isbn 80-902514-7-1</a:t>
            </a:r>
          </a:p>
          <a:p>
            <a:endParaRPr lang="cs-CZ" altLang="cs-CZ"/>
          </a:p>
          <a:p>
            <a:endParaRPr lang="cs-CZ" alt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469</Words>
  <Application>Microsoft Office PowerPoint</Application>
  <PresentationFormat>Předvádění na obrazovce (4:3)</PresentationFormat>
  <Paragraphs>97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9" baseType="lpstr">
      <vt:lpstr>Arial</vt:lpstr>
      <vt:lpstr>Calibri</vt:lpstr>
      <vt:lpstr>Times New Roman</vt:lpstr>
      <vt:lpstr>Výchozí návrh</vt:lpstr>
      <vt:lpstr>Snímek 1</vt:lpstr>
      <vt:lpstr>Ukládání peněz</vt:lpstr>
      <vt:lpstr>Snímek 3</vt:lpstr>
      <vt:lpstr>Bankovní vklady</vt:lpstr>
      <vt:lpstr>Běžný účet</vt:lpstr>
      <vt:lpstr>Spořící účty</vt:lpstr>
      <vt:lpstr>Termínované vklady</vt:lpstr>
      <vt:lpstr>Pojištění vkladů</vt:lpstr>
      <vt:lpstr>Založení účtu</vt:lpstr>
      <vt:lpstr>Ukládání peněz na účet</vt:lpstr>
      <vt:lpstr>Výběr peněz z účtu</vt:lpstr>
      <vt:lpstr>Poštovní poukázky</vt:lpstr>
      <vt:lpstr>Snímek 13</vt:lpstr>
      <vt:lpstr>Konec 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Ukládání peněz</dc:title>
  <dc:creator>Haut Radek</dc:creator>
  <cp:lastModifiedBy>Dum</cp:lastModifiedBy>
  <cp:revision>5</cp:revision>
  <dcterms:created xsi:type="dcterms:W3CDTF">2013-08-15T14:17:54Z</dcterms:created>
  <dcterms:modified xsi:type="dcterms:W3CDTF">2014-10-31T13:49:09Z</dcterms:modified>
</cp:coreProperties>
</file>