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9" r:id="rId2"/>
    <p:sldId id="257" r:id="rId3"/>
    <p:sldId id="258" r:id="rId4"/>
    <p:sldId id="259" r:id="rId5"/>
    <p:sldId id="260" r:id="rId6"/>
    <p:sldId id="261" r:id="rId7"/>
    <p:sldId id="267" r:id="rId8"/>
    <p:sldId id="268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Německý </a:t>
            </a:r>
            <a:r>
              <a:rPr lang="cs-CZ" sz="2800" smtClean="0"/>
              <a:t>jazyk – Gramatické jevy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Číslovky základní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VY_32_INOVACE_02-07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2123841"/>
              </p:ext>
            </p:extLst>
          </p:nvPr>
        </p:nvGraphicFramePr>
        <p:xfrm>
          <a:off x="1691680" y="2348880"/>
          <a:ext cx="6208395" cy="2848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8.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Německý </a:t>
                      </a:r>
                      <a:r>
                        <a:rPr lang="cs-CZ" sz="1400" kern="50" smtClean="0">
                          <a:effectLst/>
                        </a:rPr>
                        <a:t>jazyk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Gramatické jevy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Číslovky základní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21. 2. 2011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Seznámení s dělením číslovek, s důrazem na číslovky základní, tvoření složitějších číslovek, základní početní operace.</a:t>
                      </a:r>
                      <a:endParaRPr lang="cs-CZ" sz="1400" kern="5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5100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Rozlišujeme číslovky:</a:t>
            </a:r>
          </a:p>
          <a:p>
            <a:endParaRPr lang="cs-CZ" dirty="0"/>
          </a:p>
          <a:p>
            <a:pPr marL="624078" indent="-514350">
              <a:lnSpc>
                <a:spcPct val="150000"/>
              </a:lnSpc>
              <a:buAutoNum type="alphaUcPeriod"/>
            </a:pPr>
            <a:r>
              <a:rPr lang="cs-CZ" sz="4000" b="1" dirty="0" smtClean="0"/>
              <a:t>ZÁKLADNÍ</a:t>
            </a:r>
          </a:p>
          <a:p>
            <a:pPr marL="624078" indent="-514350">
              <a:lnSpc>
                <a:spcPct val="150000"/>
              </a:lnSpc>
              <a:buAutoNum type="alphaUcPeriod"/>
            </a:pPr>
            <a:r>
              <a:rPr lang="cs-CZ" sz="4000" b="1" dirty="0" smtClean="0"/>
              <a:t>ŘADOVÉ</a:t>
            </a:r>
          </a:p>
          <a:p>
            <a:pPr marL="624078" indent="-514350">
              <a:lnSpc>
                <a:spcPct val="150000"/>
              </a:lnSpc>
              <a:buAutoNum type="alphaUcPeriod"/>
            </a:pPr>
            <a:r>
              <a:rPr lang="cs-CZ" sz="4000" b="1" dirty="0" smtClean="0"/>
              <a:t>NÁSOBNÉ</a:t>
            </a:r>
          </a:p>
          <a:p>
            <a:pPr marL="109728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111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A. Číslovky základní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</p:spPr>
        <p:txBody>
          <a:bodyPr/>
          <a:lstStyle/>
          <a:p>
            <a:r>
              <a:rPr lang="cs-CZ" dirty="0" smtClean="0"/>
              <a:t>Označují počet věcí, nebo pojmenovávají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samostatné pojmy </a:t>
            </a:r>
            <a:r>
              <a:rPr lang="cs-CZ" dirty="0" smtClean="0"/>
              <a:t>počtu.</a:t>
            </a: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r>
              <a:rPr lang="cs-CZ" dirty="0" smtClean="0"/>
              <a:t>Většinou stojí před podstatným jménem, ale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neskloňují se.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dirty="0" smtClean="0"/>
              <a:t>Pouze číslovky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Million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Milliarde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Billion</a:t>
            </a:r>
            <a:endParaRPr lang="cs-CZ" dirty="0" smtClean="0"/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mají v množném čísle koncovku </a:t>
            </a:r>
            <a:r>
              <a:rPr lang="cs-CZ" b="1" dirty="0" smtClean="0">
                <a:solidFill>
                  <a:srgbClr val="FF0000"/>
                </a:solidFill>
              </a:rPr>
              <a:t>–en</a:t>
            </a:r>
            <a:r>
              <a:rPr lang="cs-CZ" b="1" dirty="0" smtClean="0"/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602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cs-CZ" sz="3200" dirty="0" smtClean="0"/>
              <a:t>0	</a:t>
            </a:r>
            <a:r>
              <a:rPr lang="cs-CZ" sz="3200" dirty="0" err="1" smtClean="0"/>
              <a:t>null</a:t>
            </a:r>
            <a:r>
              <a:rPr lang="cs-CZ" sz="3200" dirty="0" smtClean="0"/>
              <a:t>,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Null</a:t>
            </a:r>
            <a:r>
              <a:rPr lang="cs-CZ" sz="3200" dirty="0"/>
              <a:t>	</a:t>
            </a:r>
            <a:r>
              <a:rPr lang="cs-CZ" sz="3200" dirty="0" smtClean="0"/>
              <a:t>	11	elf</a:t>
            </a:r>
          </a:p>
          <a:p>
            <a:pPr marL="109728" indent="0">
              <a:buNone/>
            </a:pPr>
            <a:r>
              <a:rPr lang="cs-CZ" sz="3200" dirty="0" smtClean="0"/>
              <a:t>1	</a:t>
            </a:r>
            <a:r>
              <a:rPr lang="cs-CZ" sz="3200" dirty="0" err="1" smtClean="0"/>
              <a:t>ein</a:t>
            </a:r>
            <a:r>
              <a:rPr lang="cs-CZ" sz="3200" dirty="0" smtClean="0"/>
              <a:t>(s)			12	</a:t>
            </a:r>
            <a:r>
              <a:rPr lang="cs-CZ" sz="3200" dirty="0" err="1" smtClean="0"/>
              <a:t>zwölf</a:t>
            </a:r>
            <a:endParaRPr lang="cs-CZ" sz="3200" dirty="0" smtClean="0"/>
          </a:p>
          <a:p>
            <a:pPr marL="109728" indent="0">
              <a:buNone/>
            </a:pPr>
            <a:r>
              <a:rPr lang="cs-CZ" sz="3200" dirty="0" smtClean="0"/>
              <a:t>2	</a:t>
            </a:r>
            <a:r>
              <a:rPr lang="cs-CZ" sz="3200" dirty="0" err="1" smtClean="0"/>
              <a:t>zwei</a:t>
            </a:r>
            <a:r>
              <a:rPr lang="cs-CZ" sz="3200" dirty="0" smtClean="0"/>
              <a:t>				13	</a:t>
            </a:r>
            <a:r>
              <a:rPr lang="cs-CZ" sz="3200" dirty="0" err="1" smtClean="0"/>
              <a:t>dreizehn</a:t>
            </a:r>
            <a:endParaRPr lang="cs-CZ" sz="3200" dirty="0" smtClean="0"/>
          </a:p>
          <a:p>
            <a:pPr marL="109728" indent="0">
              <a:buNone/>
            </a:pPr>
            <a:r>
              <a:rPr lang="cs-CZ" sz="3200" dirty="0" smtClean="0"/>
              <a:t>3	</a:t>
            </a:r>
            <a:r>
              <a:rPr lang="cs-CZ" sz="3200" dirty="0" err="1" smtClean="0"/>
              <a:t>drei</a:t>
            </a:r>
            <a:r>
              <a:rPr lang="cs-CZ" sz="3200" dirty="0" smtClean="0"/>
              <a:t>				14	</a:t>
            </a:r>
            <a:r>
              <a:rPr lang="cs-CZ" sz="3200" dirty="0" err="1" smtClean="0"/>
              <a:t>vierzehn</a:t>
            </a:r>
            <a:endParaRPr lang="cs-CZ" sz="3200" dirty="0" smtClean="0"/>
          </a:p>
          <a:p>
            <a:pPr marL="109728" indent="0">
              <a:buNone/>
            </a:pPr>
            <a:r>
              <a:rPr lang="cs-CZ" sz="3200" dirty="0" smtClean="0"/>
              <a:t>4	</a:t>
            </a:r>
            <a:r>
              <a:rPr lang="cs-CZ" sz="3200" dirty="0" err="1" smtClean="0"/>
              <a:t>vier</a:t>
            </a:r>
            <a:r>
              <a:rPr lang="cs-CZ" sz="3200" dirty="0" smtClean="0"/>
              <a:t>				15	</a:t>
            </a:r>
            <a:r>
              <a:rPr lang="cs-CZ" sz="3200" dirty="0" err="1" smtClean="0"/>
              <a:t>fünfzehn</a:t>
            </a: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5	</a:t>
            </a:r>
            <a:r>
              <a:rPr lang="cs-CZ" sz="3200" dirty="0" err="1" smtClean="0"/>
              <a:t>fünf</a:t>
            </a:r>
            <a:r>
              <a:rPr lang="cs-CZ" sz="3200" dirty="0" smtClean="0"/>
              <a:t>				16	</a:t>
            </a:r>
            <a:r>
              <a:rPr lang="cs-CZ" sz="3200" dirty="0" err="1" smtClean="0"/>
              <a:t>sechzehn</a:t>
            </a:r>
            <a:endParaRPr lang="cs-CZ" sz="3200" dirty="0" smtClean="0"/>
          </a:p>
          <a:p>
            <a:pPr marL="109728" indent="0">
              <a:buNone/>
            </a:pPr>
            <a:r>
              <a:rPr lang="cs-CZ" sz="3200" dirty="0" smtClean="0"/>
              <a:t>6	</a:t>
            </a:r>
            <a:r>
              <a:rPr lang="cs-CZ" sz="3200" dirty="0" err="1" smtClean="0"/>
              <a:t>sechs</a:t>
            </a:r>
            <a:r>
              <a:rPr lang="cs-CZ" sz="3200" dirty="0" smtClean="0"/>
              <a:t>			17	</a:t>
            </a:r>
            <a:r>
              <a:rPr lang="cs-CZ" sz="3200" dirty="0" err="1" smtClean="0"/>
              <a:t>siebzehn</a:t>
            </a:r>
            <a:r>
              <a:rPr lang="cs-CZ" sz="3200" dirty="0" smtClean="0"/>
              <a:t>	</a:t>
            </a:r>
          </a:p>
          <a:p>
            <a:pPr marL="109728" indent="0">
              <a:buNone/>
            </a:pPr>
            <a:r>
              <a:rPr lang="cs-CZ" sz="3200" dirty="0" smtClean="0"/>
              <a:t>7	</a:t>
            </a:r>
            <a:r>
              <a:rPr lang="cs-CZ" sz="3200" dirty="0" err="1" smtClean="0"/>
              <a:t>sieben</a:t>
            </a:r>
            <a:r>
              <a:rPr lang="cs-CZ" sz="3200" dirty="0" smtClean="0"/>
              <a:t>			18	</a:t>
            </a:r>
            <a:r>
              <a:rPr lang="cs-CZ" sz="3200" dirty="0" err="1" smtClean="0"/>
              <a:t>achtzehn</a:t>
            </a:r>
            <a:endParaRPr lang="cs-CZ" sz="3200" dirty="0" smtClean="0"/>
          </a:p>
          <a:p>
            <a:pPr marL="109728" indent="0">
              <a:buNone/>
            </a:pPr>
            <a:r>
              <a:rPr lang="cs-CZ" sz="3200" dirty="0" smtClean="0"/>
              <a:t>8	</a:t>
            </a:r>
            <a:r>
              <a:rPr lang="cs-CZ" sz="3200" dirty="0" err="1" smtClean="0"/>
              <a:t>acht</a:t>
            </a:r>
            <a:r>
              <a:rPr lang="cs-CZ" sz="3200" dirty="0" smtClean="0"/>
              <a:t>				19	</a:t>
            </a:r>
            <a:r>
              <a:rPr lang="cs-CZ" sz="3200" dirty="0" err="1" smtClean="0"/>
              <a:t>neunzehn</a:t>
            </a:r>
            <a:endParaRPr lang="cs-CZ" sz="3200" dirty="0" smtClean="0"/>
          </a:p>
          <a:p>
            <a:pPr marL="109728" indent="0">
              <a:buNone/>
            </a:pPr>
            <a:r>
              <a:rPr lang="cs-CZ" sz="3200" dirty="0" smtClean="0"/>
              <a:t>9	</a:t>
            </a:r>
            <a:r>
              <a:rPr lang="cs-CZ" sz="3200" dirty="0" err="1" smtClean="0"/>
              <a:t>neun</a:t>
            </a:r>
            <a:r>
              <a:rPr lang="cs-CZ" sz="3200" dirty="0" smtClean="0"/>
              <a:t>				20	</a:t>
            </a:r>
            <a:r>
              <a:rPr lang="cs-CZ" sz="3200" dirty="0" err="1" smtClean="0"/>
              <a:t>zwanzig</a:t>
            </a:r>
            <a:endParaRPr lang="cs-CZ" sz="3200" dirty="0" smtClean="0"/>
          </a:p>
          <a:p>
            <a:pPr marL="109728" indent="0">
              <a:buNone/>
            </a:pPr>
            <a:r>
              <a:rPr lang="cs-CZ" sz="3200" dirty="0" smtClean="0"/>
              <a:t>10	</a:t>
            </a:r>
            <a:r>
              <a:rPr lang="cs-CZ" sz="3200" dirty="0" err="1" smtClean="0"/>
              <a:t>zehn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321562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800" dirty="0" smtClean="0"/>
              <a:t>21	</a:t>
            </a:r>
            <a:r>
              <a:rPr lang="cs-CZ" sz="2800" dirty="0" err="1" smtClean="0"/>
              <a:t>ein</a:t>
            </a:r>
            <a:r>
              <a:rPr lang="cs-CZ" sz="2800" dirty="0" err="1" smtClean="0">
                <a:solidFill>
                  <a:srgbClr val="FF0000"/>
                </a:solidFill>
              </a:rPr>
              <a:t>und</a:t>
            </a:r>
            <a:r>
              <a:rPr lang="cs-CZ" sz="2800" dirty="0" err="1" smtClean="0"/>
              <a:t>zwanzig</a:t>
            </a:r>
            <a:r>
              <a:rPr lang="de-DE" sz="2800" dirty="0" smtClean="0"/>
              <a:t>		90 	neunzig</a:t>
            </a:r>
            <a:endParaRPr lang="cs-CZ" sz="2800" dirty="0" smtClean="0"/>
          </a:p>
          <a:p>
            <a:pPr marL="109728" indent="0">
              <a:buNone/>
            </a:pPr>
            <a:r>
              <a:rPr lang="cs-CZ" sz="2800" dirty="0" smtClean="0"/>
              <a:t>22	</a:t>
            </a:r>
            <a:r>
              <a:rPr lang="cs-CZ" sz="2800" dirty="0" err="1" smtClean="0"/>
              <a:t>zwei</a:t>
            </a:r>
            <a:r>
              <a:rPr lang="cs-CZ" sz="2800" dirty="0" err="1" smtClean="0">
                <a:solidFill>
                  <a:srgbClr val="FF0000"/>
                </a:solidFill>
              </a:rPr>
              <a:t>und</a:t>
            </a:r>
            <a:r>
              <a:rPr lang="cs-CZ" sz="2800" dirty="0" err="1" smtClean="0"/>
              <a:t>zwanzig</a:t>
            </a:r>
            <a:r>
              <a:rPr lang="de-DE" sz="2800" dirty="0" smtClean="0"/>
              <a:t>		100	hundert</a:t>
            </a:r>
            <a:endParaRPr lang="cs-CZ" sz="2800" dirty="0" smtClean="0"/>
          </a:p>
          <a:p>
            <a:pPr marL="109728" indent="0">
              <a:buNone/>
            </a:pPr>
            <a:r>
              <a:rPr lang="cs-CZ" sz="2800" dirty="0" smtClean="0"/>
              <a:t>23	</a:t>
            </a:r>
            <a:r>
              <a:rPr lang="cs-CZ" sz="2800" dirty="0" err="1" smtClean="0"/>
              <a:t>drei</a:t>
            </a:r>
            <a:r>
              <a:rPr lang="cs-CZ" sz="2800" dirty="0" err="1" smtClean="0">
                <a:solidFill>
                  <a:srgbClr val="FF0000"/>
                </a:solidFill>
              </a:rPr>
              <a:t>und</a:t>
            </a:r>
            <a:r>
              <a:rPr lang="cs-CZ" sz="2800" dirty="0" err="1" smtClean="0"/>
              <a:t>zwanzig</a:t>
            </a:r>
            <a:r>
              <a:rPr lang="de-DE" sz="2800" dirty="0" smtClean="0"/>
              <a:t>		101	hundertein</a:t>
            </a:r>
            <a:r>
              <a:rPr lang="cs-CZ" sz="2800" dirty="0" smtClean="0"/>
              <a:t>s</a:t>
            </a:r>
            <a:endParaRPr lang="cs-CZ" sz="2800" dirty="0"/>
          </a:p>
          <a:p>
            <a:pPr marL="109728" indent="0">
              <a:buNone/>
            </a:pPr>
            <a:r>
              <a:rPr lang="cs-CZ" sz="2800" dirty="0" smtClean="0"/>
              <a:t>30	</a:t>
            </a:r>
            <a:r>
              <a:rPr lang="cs-CZ" sz="2800" dirty="0" err="1" smtClean="0"/>
              <a:t>drei</a:t>
            </a:r>
            <a:r>
              <a:rPr lang="de-DE" sz="2800" dirty="0" err="1" smtClean="0"/>
              <a:t>ßig</a:t>
            </a:r>
            <a:r>
              <a:rPr lang="de-DE" sz="2800" dirty="0" smtClean="0"/>
              <a:t>			102	hundertzwei</a:t>
            </a:r>
          </a:p>
          <a:p>
            <a:pPr marL="109728" indent="0">
              <a:buNone/>
            </a:pPr>
            <a:r>
              <a:rPr lang="de-DE" sz="2800" dirty="0" smtClean="0"/>
              <a:t>31	ein</a:t>
            </a:r>
            <a:r>
              <a:rPr lang="de-DE" sz="2800" dirty="0" smtClean="0">
                <a:solidFill>
                  <a:srgbClr val="FF0000"/>
                </a:solidFill>
              </a:rPr>
              <a:t>und</a:t>
            </a:r>
            <a:r>
              <a:rPr lang="de-DE" sz="2800" dirty="0" smtClean="0"/>
              <a:t>dreißig		200	zweihundert</a:t>
            </a:r>
          </a:p>
          <a:p>
            <a:pPr marL="109728" indent="0">
              <a:buNone/>
            </a:pPr>
            <a:r>
              <a:rPr lang="de-DE" sz="2800" dirty="0" smtClean="0"/>
              <a:t>40	vierzig			1000 </a:t>
            </a:r>
            <a:r>
              <a:rPr lang="cs-CZ" sz="2800" dirty="0" smtClean="0"/>
              <a:t>(</a:t>
            </a:r>
            <a:r>
              <a:rPr lang="cs-CZ" sz="2800" dirty="0" err="1" smtClean="0"/>
              <a:t>ein</a:t>
            </a:r>
            <a:r>
              <a:rPr lang="cs-CZ" sz="2800" dirty="0" smtClean="0"/>
              <a:t>) </a:t>
            </a:r>
            <a:r>
              <a:rPr lang="cs-CZ" sz="2800" dirty="0" err="1" smtClean="0"/>
              <a:t>tausend</a:t>
            </a:r>
            <a:endParaRPr lang="de-DE" sz="2800" dirty="0" smtClean="0"/>
          </a:p>
          <a:p>
            <a:pPr marL="109728" indent="0">
              <a:buNone/>
            </a:pPr>
            <a:r>
              <a:rPr lang="de-DE" sz="2800" dirty="0" smtClean="0"/>
              <a:t>50	fünfzig</a:t>
            </a:r>
            <a:r>
              <a:rPr lang="cs-CZ" sz="2800" dirty="0" smtClean="0"/>
              <a:t>			2000	</a:t>
            </a:r>
            <a:r>
              <a:rPr lang="cs-CZ" sz="2800" dirty="0" err="1" smtClean="0"/>
              <a:t>zweitausend</a:t>
            </a:r>
            <a:endParaRPr lang="de-DE" sz="2800" dirty="0" smtClean="0"/>
          </a:p>
          <a:p>
            <a:pPr marL="109728" indent="0">
              <a:buNone/>
            </a:pPr>
            <a:r>
              <a:rPr lang="de-DE" sz="2800" dirty="0" smtClean="0"/>
              <a:t>60	sechzig</a:t>
            </a:r>
            <a:r>
              <a:rPr lang="cs-CZ" sz="2800" dirty="0" smtClean="0"/>
              <a:t>		   1000 000 </a:t>
            </a:r>
            <a:r>
              <a:rPr lang="cs-CZ" sz="2800" dirty="0" err="1" smtClean="0"/>
              <a:t>eine</a:t>
            </a:r>
            <a:r>
              <a:rPr lang="cs-CZ" sz="2800" dirty="0" smtClean="0"/>
              <a:t> </a:t>
            </a:r>
            <a:r>
              <a:rPr lang="cs-CZ" sz="2800" dirty="0" err="1" smtClean="0"/>
              <a:t>Million</a:t>
            </a:r>
            <a:endParaRPr lang="de-DE" sz="2800" dirty="0" smtClean="0"/>
          </a:p>
          <a:p>
            <a:pPr marL="109728" indent="0">
              <a:buNone/>
            </a:pPr>
            <a:r>
              <a:rPr lang="de-DE" sz="2800" dirty="0" smtClean="0"/>
              <a:t>70	siebzig</a:t>
            </a:r>
          </a:p>
          <a:p>
            <a:pPr marL="109728" indent="0">
              <a:buNone/>
            </a:pPr>
            <a:r>
              <a:rPr lang="de-DE" sz="2800" dirty="0" smtClean="0"/>
              <a:t>80	achtzig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85106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435280" cy="5865515"/>
          </a:xfrm>
        </p:spPr>
        <p:txBody>
          <a:bodyPr/>
          <a:lstStyle/>
          <a:p>
            <a:pPr marL="109728" indent="0">
              <a:buNone/>
            </a:pPr>
            <a:r>
              <a:rPr lang="cs-CZ" sz="3600" b="1" dirty="0" smtClean="0"/>
              <a:t>Tvoření složitějších číslovek:</a:t>
            </a:r>
          </a:p>
          <a:p>
            <a:pPr marL="109728" indent="0">
              <a:buNone/>
            </a:pPr>
            <a:endParaRPr lang="cs-CZ" b="1" dirty="0"/>
          </a:p>
          <a:p>
            <a:pPr marL="109728" indent="0">
              <a:buNone/>
            </a:pPr>
            <a:r>
              <a:rPr lang="cs-CZ" sz="3600" dirty="0" smtClean="0"/>
              <a:t>126		</a:t>
            </a:r>
            <a:r>
              <a:rPr lang="cs-CZ" sz="3600" dirty="0" err="1" smtClean="0"/>
              <a:t>einhundertsechundzwanzig</a:t>
            </a:r>
            <a:endParaRPr lang="cs-CZ" sz="3600" dirty="0" smtClean="0"/>
          </a:p>
          <a:p>
            <a:pPr marL="109728" indent="0">
              <a:buNone/>
            </a:pPr>
            <a:r>
              <a:rPr lang="cs-CZ" sz="3600" dirty="0" smtClean="0"/>
              <a:t>795		</a:t>
            </a:r>
            <a:r>
              <a:rPr lang="cs-CZ" sz="3600" dirty="0" err="1" smtClean="0"/>
              <a:t>siebenhundertfünfundneunzig</a:t>
            </a:r>
            <a:endParaRPr lang="cs-CZ" sz="3600" dirty="0" smtClean="0"/>
          </a:p>
          <a:p>
            <a:pPr marL="109728" indent="0">
              <a:buNone/>
            </a:pPr>
            <a:r>
              <a:rPr lang="cs-CZ" sz="3600" dirty="0" smtClean="0"/>
              <a:t>3243	</a:t>
            </a:r>
            <a:r>
              <a:rPr lang="cs-CZ" sz="3600" dirty="0" err="1" smtClean="0"/>
              <a:t>dreitausendzweihundertdrei</a:t>
            </a:r>
            <a:r>
              <a:rPr lang="cs-CZ" sz="3600" dirty="0" smtClean="0"/>
              <a:t>-</a:t>
            </a:r>
          </a:p>
          <a:p>
            <a:pPr marL="109728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</a:t>
            </a:r>
            <a:r>
              <a:rPr lang="cs-CZ" sz="3600" dirty="0" err="1" smtClean="0"/>
              <a:t>undvierzig</a:t>
            </a:r>
            <a:endParaRPr lang="cs-CZ" sz="3600" dirty="0"/>
          </a:p>
          <a:p>
            <a:pPr marL="109728" indent="0">
              <a:buNone/>
            </a:pPr>
            <a:r>
              <a:rPr lang="cs-CZ" sz="3600" dirty="0" smtClean="0"/>
              <a:t>695748	</a:t>
            </a:r>
            <a:r>
              <a:rPr lang="cs-CZ" sz="3600" dirty="0" err="1" smtClean="0"/>
              <a:t>sechshundertfünfundneunzig</a:t>
            </a:r>
            <a:r>
              <a:rPr lang="cs-CZ" sz="3600" dirty="0" smtClean="0"/>
              <a:t>-</a:t>
            </a:r>
          </a:p>
          <a:p>
            <a:pPr marL="109728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</a:t>
            </a:r>
            <a:r>
              <a:rPr lang="cs-CZ" sz="3600" dirty="0" err="1" smtClean="0"/>
              <a:t>tausendsiebenhundertachtund</a:t>
            </a:r>
            <a:r>
              <a:rPr lang="cs-CZ" sz="3600" dirty="0" smtClean="0"/>
              <a:t>-			</a:t>
            </a:r>
            <a:r>
              <a:rPr lang="cs-CZ" sz="3600" dirty="0" err="1" smtClean="0"/>
              <a:t>vierzig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00809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Přečtěte nahlas tyto číslovky: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sz="4400" dirty="0" smtClean="0"/>
              <a:t>13</a:t>
            </a:r>
            <a:r>
              <a:rPr lang="cs-CZ" sz="4400" dirty="0"/>
              <a:t>	</a:t>
            </a:r>
            <a:r>
              <a:rPr lang="cs-CZ" sz="4400" dirty="0" smtClean="0"/>
              <a:t>	</a:t>
            </a:r>
            <a:r>
              <a:rPr lang="cs-CZ" sz="4400" dirty="0" err="1" smtClean="0"/>
              <a:t>dreizehn</a:t>
            </a:r>
            <a:endParaRPr lang="cs-CZ" sz="4400" dirty="0" smtClean="0"/>
          </a:p>
          <a:p>
            <a:pPr marL="109728" indent="0">
              <a:buNone/>
            </a:pPr>
            <a:r>
              <a:rPr lang="cs-CZ" sz="4400" dirty="0" smtClean="0"/>
              <a:t>30		</a:t>
            </a:r>
            <a:r>
              <a:rPr lang="cs-CZ" sz="4400" dirty="0" err="1" smtClean="0"/>
              <a:t>drei</a:t>
            </a:r>
            <a:r>
              <a:rPr lang="de-DE" sz="4400" dirty="0" err="1" smtClean="0"/>
              <a:t>ßig</a:t>
            </a:r>
            <a:endParaRPr lang="de-DE" sz="4400" dirty="0" smtClean="0"/>
          </a:p>
          <a:p>
            <a:pPr marL="109728" indent="0">
              <a:buNone/>
            </a:pPr>
            <a:r>
              <a:rPr lang="de-DE" sz="4400" dirty="0" smtClean="0"/>
              <a:t>27		siebenundzwanzig</a:t>
            </a:r>
          </a:p>
          <a:p>
            <a:pPr marL="109728" indent="0">
              <a:buNone/>
            </a:pPr>
            <a:r>
              <a:rPr lang="de-DE" sz="4400" dirty="0" smtClean="0"/>
              <a:t>72		zweiundsiebzig</a:t>
            </a:r>
          </a:p>
          <a:p>
            <a:pPr marL="109728" indent="0">
              <a:buNone/>
            </a:pPr>
            <a:r>
              <a:rPr lang="de-DE" sz="4400" dirty="0" smtClean="0"/>
              <a:t>67		siebenundsiebzig</a:t>
            </a:r>
          </a:p>
          <a:p>
            <a:pPr marL="109728" indent="0">
              <a:buNone/>
            </a:pPr>
            <a:r>
              <a:rPr lang="de-DE" sz="4400" dirty="0" smtClean="0"/>
              <a:t>76		sechsundsiebzig</a:t>
            </a: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3282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229600" cy="5678091"/>
          </a:xfrm>
        </p:spPr>
        <p:txBody>
          <a:bodyPr/>
          <a:lstStyle/>
          <a:p>
            <a:pPr marL="109728" indent="0">
              <a:buNone/>
            </a:pPr>
            <a:r>
              <a:rPr lang="de-DE" sz="4400" dirty="0" smtClean="0"/>
              <a:t>137</a:t>
            </a:r>
          </a:p>
          <a:p>
            <a:pPr marL="109728" indent="0">
              <a:buNone/>
            </a:pPr>
            <a:r>
              <a:rPr lang="de-DE" sz="4400" dirty="0" smtClean="0">
                <a:solidFill>
                  <a:srgbClr val="FF0000"/>
                </a:solidFill>
              </a:rPr>
              <a:t>ein</a:t>
            </a:r>
            <a:r>
              <a:rPr lang="de-DE" sz="4400" dirty="0" smtClean="0"/>
              <a:t>hundert</a:t>
            </a:r>
            <a:r>
              <a:rPr lang="de-DE" sz="4400" dirty="0" smtClean="0">
                <a:solidFill>
                  <a:srgbClr val="FF0000"/>
                </a:solidFill>
              </a:rPr>
              <a:t>sieben</a:t>
            </a:r>
            <a:r>
              <a:rPr lang="de-DE" sz="4400" dirty="0" smtClean="0"/>
              <a:t>und</a:t>
            </a:r>
            <a:r>
              <a:rPr lang="de-DE" sz="4400" dirty="0" smtClean="0">
                <a:solidFill>
                  <a:srgbClr val="FF0000"/>
                </a:solidFill>
              </a:rPr>
              <a:t>dreißig</a:t>
            </a:r>
            <a:r>
              <a:rPr lang="de-DE" sz="4400" dirty="0" smtClean="0"/>
              <a:t>	</a:t>
            </a:r>
          </a:p>
          <a:p>
            <a:pPr marL="109728" indent="0">
              <a:buNone/>
            </a:pPr>
            <a:r>
              <a:rPr lang="de-DE" sz="4400" dirty="0" smtClean="0"/>
              <a:t>965</a:t>
            </a:r>
          </a:p>
          <a:p>
            <a:pPr marL="109728" indent="0">
              <a:buNone/>
            </a:pPr>
            <a:r>
              <a:rPr lang="de-DE" sz="4400" dirty="0" smtClean="0"/>
              <a:t>neun</a:t>
            </a:r>
            <a:r>
              <a:rPr lang="de-DE" sz="4400" dirty="0" smtClean="0">
                <a:solidFill>
                  <a:srgbClr val="FF0000"/>
                </a:solidFill>
              </a:rPr>
              <a:t>hundert</a:t>
            </a:r>
            <a:r>
              <a:rPr lang="de-DE" sz="4400" dirty="0" smtClean="0"/>
              <a:t>fünf</a:t>
            </a:r>
            <a:r>
              <a:rPr lang="de-DE" sz="4400" dirty="0" smtClean="0">
                <a:solidFill>
                  <a:srgbClr val="FF0000"/>
                </a:solidFill>
              </a:rPr>
              <a:t>und</a:t>
            </a:r>
            <a:r>
              <a:rPr lang="de-DE" sz="4400" dirty="0" smtClean="0"/>
              <a:t>sechzig</a:t>
            </a:r>
          </a:p>
          <a:p>
            <a:pPr marL="109728" indent="0">
              <a:buNone/>
            </a:pPr>
            <a:r>
              <a:rPr lang="de-DE" sz="4400" dirty="0" smtClean="0"/>
              <a:t>1314</a:t>
            </a:r>
          </a:p>
          <a:p>
            <a:pPr marL="109728" indent="0">
              <a:buNone/>
            </a:pPr>
            <a:r>
              <a:rPr lang="de-DE" sz="4400" dirty="0" err="1" smtClean="0">
                <a:solidFill>
                  <a:srgbClr val="FF0000"/>
                </a:solidFill>
              </a:rPr>
              <a:t>ein</a:t>
            </a:r>
            <a:r>
              <a:rPr lang="de-DE" sz="4400" dirty="0" err="1" smtClean="0"/>
              <a:t>tausend</a:t>
            </a:r>
            <a:r>
              <a:rPr lang="de-DE" sz="4400" dirty="0" err="1" smtClean="0">
                <a:solidFill>
                  <a:srgbClr val="FF0000"/>
                </a:solidFill>
              </a:rPr>
              <a:t>dreihundert</a:t>
            </a:r>
            <a:r>
              <a:rPr lang="de-DE" sz="4400" dirty="0" err="1" smtClean="0"/>
              <a:t>vierzehn</a:t>
            </a:r>
            <a:endParaRPr lang="de-DE" sz="4400" dirty="0" smtClean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3306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početní úkony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+ </a:t>
            </a:r>
            <a:r>
              <a:rPr lang="cs-CZ" sz="6000" dirty="0" smtClean="0"/>
              <a:t>		plus</a:t>
            </a:r>
          </a:p>
          <a:p>
            <a:pPr marL="109728" indent="0"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-</a:t>
            </a:r>
            <a:r>
              <a:rPr lang="cs-CZ" sz="6000" dirty="0" smtClean="0"/>
              <a:t>		minus</a:t>
            </a:r>
          </a:p>
          <a:p>
            <a:pPr marL="109728" indent="0"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x</a:t>
            </a:r>
            <a:r>
              <a:rPr lang="cs-CZ" sz="6000" dirty="0" smtClean="0"/>
              <a:t>		</a:t>
            </a:r>
            <a:r>
              <a:rPr lang="cs-CZ" sz="6000" dirty="0" err="1" smtClean="0"/>
              <a:t>mal</a:t>
            </a:r>
            <a:endParaRPr lang="cs-CZ" sz="6000" dirty="0" smtClean="0"/>
          </a:p>
          <a:p>
            <a:pPr marL="109728" indent="0"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:</a:t>
            </a:r>
            <a:r>
              <a:rPr lang="cs-CZ" sz="6000" dirty="0" smtClean="0"/>
              <a:t>		durch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613232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+</a:t>
            </a:r>
            <a:r>
              <a:rPr lang="cs-CZ" sz="4400" dirty="0" smtClean="0">
                <a:solidFill>
                  <a:srgbClr val="FF0000"/>
                </a:solidFill>
              </a:rPr>
              <a:t>		</a:t>
            </a:r>
            <a:r>
              <a:rPr lang="cs-CZ" sz="4400" dirty="0" smtClean="0"/>
              <a:t>5 	 </a:t>
            </a:r>
            <a:r>
              <a:rPr lang="cs-CZ" sz="4400" dirty="0" smtClean="0">
                <a:solidFill>
                  <a:srgbClr val="FF0000"/>
                </a:solidFill>
              </a:rPr>
              <a:t>+</a:t>
            </a:r>
            <a:r>
              <a:rPr lang="cs-CZ" sz="4400" dirty="0" smtClean="0"/>
              <a:t>    3  	</a:t>
            </a:r>
            <a:r>
              <a:rPr lang="cs-CZ" sz="4400" dirty="0" smtClean="0">
                <a:solidFill>
                  <a:srgbClr val="FF0000"/>
                </a:solidFill>
              </a:rPr>
              <a:t>=</a:t>
            </a:r>
            <a:r>
              <a:rPr lang="cs-CZ" sz="4400" dirty="0" smtClean="0"/>
              <a:t>   8</a:t>
            </a:r>
          </a:p>
          <a:p>
            <a:pPr marL="109728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		</a:t>
            </a:r>
            <a:r>
              <a:rPr lang="cs-CZ" sz="4400" dirty="0" err="1" smtClean="0"/>
              <a:t>fünf</a:t>
            </a: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plus</a:t>
            </a:r>
            <a:r>
              <a:rPr lang="cs-CZ" sz="4400" dirty="0" smtClean="0"/>
              <a:t> </a:t>
            </a:r>
            <a:r>
              <a:rPr lang="cs-CZ" sz="4400" dirty="0" err="1" smtClean="0"/>
              <a:t>drei</a:t>
            </a:r>
            <a:r>
              <a:rPr lang="cs-CZ" sz="4400" dirty="0" smtClean="0"/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ist</a:t>
            </a:r>
            <a:r>
              <a:rPr lang="cs-CZ" sz="4400" dirty="0" smtClean="0"/>
              <a:t> </a:t>
            </a:r>
            <a:r>
              <a:rPr lang="cs-CZ" sz="4400" dirty="0" err="1" smtClean="0"/>
              <a:t>acht</a:t>
            </a:r>
            <a:endParaRPr lang="cs-CZ" sz="4400" dirty="0" smtClean="0"/>
          </a:p>
          <a:p>
            <a:pPr marL="109728" indent="0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-</a:t>
            </a:r>
            <a:r>
              <a:rPr lang="cs-CZ" sz="4400" dirty="0">
                <a:solidFill>
                  <a:srgbClr val="FF0000"/>
                </a:solidFill>
              </a:rPr>
              <a:t>		</a:t>
            </a:r>
            <a:r>
              <a:rPr lang="cs-CZ" sz="4400" dirty="0" smtClean="0"/>
              <a:t>7     </a:t>
            </a:r>
            <a:r>
              <a:rPr lang="cs-CZ" sz="4400" dirty="0" smtClean="0">
                <a:solidFill>
                  <a:srgbClr val="FF0000"/>
                </a:solidFill>
              </a:rPr>
              <a:t>-</a:t>
            </a:r>
            <a:r>
              <a:rPr lang="cs-CZ" sz="4400" dirty="0">
                <a:solidFill>
                  <a:srgbClr val="FF0000"/>
                </a:solidFill>
              </a:rPr>
              <a:t>	</a:t>
            </a:r>
            <a:r>
              <a:rPr lang="cs-CZ" sz="4400" dirty="0" smtClean="0"/>
              <a:t> 2</a:t>
            </a:r>
            <a:r>
              <a:rPr lang="cs-CZ" sz="4400" dirty="0" smtClean="0">
                <a:solidFill>
                  <a:srgbClr val="FF0000"/>
                </a:solidFill>
              </a:rPr>
              <a:t> 	=   </a:t>
            </a:r>
            <a:r>
              <a:rPr lang="cs-CZ" sz="4400" dirty="0" smtClean="0"/>
              <a:t>5</a:t>
            </a:r>
            <a:endParaRPr lang="cs-CZ" sz="4400" dirty="0"/>
          </a:p>
          <a:p>
            <a:pPr marL="109728" indent="0">
              <a:buNone/>
            </a:pPr>
            <a:r>
              <a:rPr lang="cs-CZ" sz="4400" dirty="0">
                <a:solidFill>
                  <a:srgbClr val="FF0000"/>
                </a:solidFill>
              </a:rPr>
              <a:t>	</a:t>
            </a:r>
            <a:r>
              <a:rPr lang="cs-CZ" sz="4400" dirty="0" smtClean="0"/>
              <a:t>   </a:t>
            </a:r>
            <a:r>
              <a:rPr lang="cs-CZ" sz="4400" dirty="0" err="1" smtClean="0"/>
              <a:t>sieben</a:t>
            </a:r>
            <a:r>
              <a:rPr lang="cs-CZ" sz="4400" dirty="0" smtClean="0">
                <a:solidFill>
                  <a:srgbClr val="FF0000"/>
                </a:solidFill>
              </a:rPr>
              <a:t> minus </a:t>
            </a:r>
            <a:r>
              <a:rPr lang="cs-CZ" sz="4400" dirty="0" err="1"/>
              <a:t>zwei</a:t>
            </a: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ist</a:t>
            </a:r>
            <a:r>
              <a:rPr lang="cs-CZ" sz="4400" dirty="0" smtClean="0">
                <a:solidFill>
                  <a:srgbClr val="FF0000"/>
                </a:solidFill>
              </a:rPr>
              <a:t>  </a:t>
            </a:r>
            <a:r>
              <a:rPr lang="cs-CZ" sz="4400" dirty="0" err="1" smtClean="0"/>
              <a:t>fünf</a:t>
            </a:r>
            <a:endParaRPr lang="cs-CZ" sz="4400" dirty="0" smtClean="0"/>
          </a:p>
          <a:p>
            <a:pPr marL="109728" indent="0">
              <a:buNone/>
            </a:pPr>
            <a:endParaRPr lang="cs-CZ" sz="3600" dirty="0" smtClean="0"/>
          </a:p>
          <a:p>
            <a:pPr marL="109728" indent="0">
              <a:buNone/>
            </a:pPr>
            <a:endParaRPr lang="cs-CZ" sz="3600" dirty="0"/>
          </a:p>
          <a:p>
            <a:pPr marL="109728" indent="0">
              <a:buNone/>
            </a:pPr>
            <a:endParaRPr lang="cs-CZ" sz="3600" dirty="0"/>
          </a:p>
          <a:p>
            <a:pPr marL="109728" indent="0">
              <a:buNone/>
            </a:pPr>
            <a:endParaRPr lang="cs-CZ" sz="3600" dirty="0"/>
          </a:p>
          <a:p>
            <a:pPr marL="109728" indent="0">
              <a:buNone/>
            </a:pPr>
            <a:endParaRPr lang="cs-CZ" sz="4800" dirty="0" smtClean="0"/>
          </a:p>
          <a:p>
            <a:pPr marL="109728" indent="0">
              <a:buNone/>
            </a:pP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473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109728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x</a:t>
            </a:r>
            <a:r>
              <a:rPr lang="cs-CZ" sz="4400" dirty="0" smtClean="0"/>
              <a:t>		3	</a:t>
            </a:r>
            <a:r>
              <a:rPr lang="cs-CZ" sz="4400" dirty="0" smtClean="0">
                <a:solidFill>
                  <a:srgbClr val="FF0000"/>
                </a:solidFill>
              </a:rPr>
              <a:t>x</a:t>
            </a:r>
            <a:r>
              <a:rPr lang="cs-CZ" sz="4400" dirty="0" smtClean="0"/>
              <a:t>	3	</a:t>
            </a:r>
            <a:r>
              <a:rPr lang="cs-CZ" sz="4400" dirty="0" smtClean="0">
                <a:solidFill>
                  <a:srgbClr val="FF0000"/>
                </a:solidFill>
              </a:rPr>
              <a:t>=</a:t>
            </a:r>
            <a:r>
              <a:rPr lang="cs-CZ" sz="4400" dirty="0" smtClean="0"/>
              <a:t> 9</a:t>
            </a:r>
            <a:r>
              <a:rPr lang="cs-CZ" dirty="0" smtClean="0"/>
              <a:t>	</a:t>
            </a:r>
          </a:p>
          <a:p>
            <a:pPr marL="109728" indent="0">
              <a:buNone/>
            </a:pPr>
            <a:r>
              <a:rPr lang="cs-CZ" dirty="0"/>
              <a:t>	 </a:t>
            </a:r>
            <a:r>
              <a:rPr lang="cs-CZ" dirty="0" smtClean="0"/>
              <a:t>    </a:t>
            </a:r>
            <a:r>
              <a:rPr lang="cs-CZ" sz="4400" dirty="0" err="1" smtClean="0"/>
              <a:t>drei</a:t>
            </a:r>
            <a:r>
              <a:rPr lang="cs-CZ" sz="4400" dirty="0" smtClean="0"/>
              <a:t>  </a:t>
            </a:r>
            <a:r>
              <a:rPr lang="cs-CZ" sz="4400" dirty="0" err="1" smtClean="0">
                <a:solidFill>
                  <a:srgbClr val="FF0000"/>
                </a:solidFill>
              </a:rPr>
              <a:t>mal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smtClean="0"/>
              <a:t> </a:t>
            </a:r>
            <a:r>
              <a:rPr lang="cs-CZ" sz="4400" dirty="0" err="1" smtClean="0"/>
              <a:t>drei</a:t>
            </a:r>
            <a:r>
              <a:rPr lang="cs-CZ" sz="4400" dirty="0" smtClean="0"/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ist</a:t>
            </a:r>
            <a:r>
              <a:rPr lang="cs-CZ" sz="4400" dirty="0" smtClean="0"/>
              <a:t> </a:t>
            </a:r>
            <a:r>
              <a:rPr lang="cs-CZ" sz="4400" dirty="0" err="1" smtClean="0"/>
              <a:t>neun</a:t>
            </a:r>
            <a:endParaRPr lang="cs-CZ" sz="4400" dirty="0" smtClean="0"/>
          </a:p>
          <a:p>
            <a:pPr marL="109728" indent="0">
              <a:buNone/>
            </a:pPr>
            <a:endParaRPr lang="cs-CZ" sz="4400" dirty="0"/>
          </a:p>
          <a:p>
            <a:pPr marL="109728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:</a:t>
            </a:r>
            <a:r>
              <a:rPr lang="cs-CZ" sz="4400" dirty="0" smtClean="0"/>
              <a:t>		42	</a:t>
            </a:r>
            <a:r>
              <a:rPr lang="cs-CZ" sz="4400" dirty="0" smtClean="0">
                <a:solidFill>
                  <a:srgbClr val="FF0000"/>
                </a:solidFill>
              </a:rPr>
              <a:t>:</a:t>
            </a:r>
            <a:r>
              <a:rPr lang="cs-CZ" sz="4400" dirty="0" smtClean="0"/>
              <a:t>	7	</a:t>
            </a:r>
            <a:r>
              <a:rPr lang="cs-CZ" sz="4400" dirty="0" smtClean="0">
                <a:solidFill>
                  <a:srgbClr val="FF0000"/>
                </a:solidFill>
              </a:rPr>
              <a:t>=</a:t>
            </a:r>
            <a:r>
              <a:rPr lang="cs-CZ" sz="4400" dirty="0" smtClean="0"/>
              <a:t> 6</a:t>
            </a:r>
          </a:p>
          <a:p>
            <a:pPr marL="109728" indent="0">
              <a:buNone/>
            </a:pPr>
            <a:r>
              <a:rPr lang="cs-CZ" sz="3200" dirty="0" err="1" smtClean="0"/>
              <a:t>zweiundvierzig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durch</a:t>
            </a:r>
            <a:r>
              <a:rPr lang="cs-CZ" sz="3200" dirty="0" smtClean="0"/>
              <a:t> </a:t>
            </a:r>
            <a:r>
              <a:rPr lang="cs-CZ" sz="3200" dirty="0" err="1" smtClean="0"/>
              <a:t>sieben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sechs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10148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Vypočítejte tyto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pPr marL="109728" indent="0">
              <a:buNone/>
            </a:pPr>
            <a:r>
              <a:rPr lang="cs-CZ" sz="4400" dirty="0" smtClean="0"/>
              <a:t>28		+	14		=</a:t>
            </a:r>
            <a:r>
              <a:rPr lang="cs-CZ" dirty="0" smtClean="0"/>
              <a:t>	</a:t>
            </a:r>
          </a:p>
          <a:p>
            <a:pPr marL="109728" indent="0">
              <a:buNone/>
            </a:pPr>
            <a:r>
              <a:rPr lang="cs-CZ" dirty="0" err="1" smtClean="0"/>
              <a:t>achtundzwanzig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plus</a:t>
            </a:r>
            <a:r>
              <a:rPr lang="cs-CZ" dirty="0" smtClean="0"/>
              <a:t> </a:t>
            </a:r>
            <a:r>
              <a:rPr lang="cs-CZ" dirty="0" err="1" smtClean="0"/>
              <a:t>vierzehn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/>
              <a:t> </a:t>
            </a:r>
            <a:r>
              <a:rPr lang="cs-CZ" b="1" dirty="0" err="1" smtClean="0"/>
              <a:t>zweiundvierzig</a:t>
            </a:r>
            <a:endParaRPr lang="cs-CZ" b="1" dirty="0" smtClean="0"/>
          </a:p>
          <a:p>
            <a:pPr marL="109728" indent="0">
              <a:buNone/>
            </a:pPr>
            <a:endParaRPr lang="cs-CZ" b="1" dirty="0"/>
          </a:p>
          <a:p>
            <a:pPr marL="109728" indent="0">
              <a:buNone/>
            </a:pPr>
            <a:r>
              <a:rPr lang="cs-CZ" sz="4400" dirty="0"/>
              <a:t>11		+	12		= </a:t>
            </a:r>
            <a:endParaRPr lang="cs-CZ" sz="4400" dirty="0" smtClean="0"/>
          </a:p>
          <a:p>
            <a:pPr marL="109728" indent="0">
              <a:buNone/>
            </a:pPr>
            <a:r>
              <a:rPr lang="cs-CZ" dirty="0"/>
              <a:t>elf 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FF0000"/>
                </a:solidFill>
              </a:rPr>
              <a:t>plus</a:t>
            </a:r>
            <a:r>
              <a:rPr lang="cs-CZ" dirty="0" smtClean="0"/>
              <a:t> 	</a:t>
            </a:r>
            <a:r>
              <a:rPr lang="cs-CZ" dirty="0" err="1" smtClean="0"/>
              <a:t>zwölf</a:t>
            </a:r>
            <a:r>
              <a:rPr lang="cs-CZ" dirty="0" smtClean="0"/>
              <a:t> 	</a:t>
            </a:r>
            <a:r>
              <a:rPr lang="cs-CZ" dirty="0"/>
              <a:t> </a:t>
            </a:r>
            <a:r>
              <a:rPr lang="cs-CZ" dirty="0" smtClean="0"/>
              <a:t>	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/>
              <a:t> </a:t>
            </a:r>
            <a:r>
              <a:rPr lang="cs-CZ" b="1" dirty="0" err="1" smtClean="0"/>
              <a:t>dreiundzwanzig</a:t>
            </a:r>
            <a:endParaRPr lang="cs-CZ" b="1" dirty="0" smtClean="0"/>
          </a:p>
          <a:p>
            <a:pPr marL="109728" indent="0">
              <a:buNone/>
            </a:pPr>
            <a:endParaRPr lang="cs-CZ" b="1" dirty="0"/>
          </a:p>
          <a:p>
            <a:pPr marL="109728" indent="0">
              <a:buNone/>
            </a:pPr>
            <a:r>
              <a:rPr lang="cs-CZ" sz="4400" dirty="0"/>
              <a:t>6		x	13		=	</a:t>
            </a:r>
          </a:p>
          <a:p>
            <a:pPr marL="109728" indent="0">
              <a:buNone/>
            </a:pPr>
            <a:r>
              <a:rPr lang="cs-CZ" dirty="0" err="1" smtClean="0"/>
              <a:t>sech</a:t>
            </a:r>
            <a:r>
              <a:rPr lang="cs-CZ" dirty="0" smtClean="0"/>
              <a:t> 	</a:t>
            </a:r>
            <a:r>
              <a:rPr lang="cs-CZ" dirty="0" err="1" smtClean="0">
                <a:solidFill>
                  <a:srgbClr val="FF0000"/>
                </a:solidFill>
              </a:rPr>
              <a:t>mal</a:t>
            </a:r>
            <a:r>
              <a:rPr lang="cs-CZ" dirty="0" smtClean="0"/>
              <a:t> 	</a:t>
            </a:r>
            <a:r>
              <a:rPr lang="cs-CZ" dirty="0" err="1" smtClean="0"/>
              <a:t>dreizehn</a:t>
            </a:r>
            <a:r>
              <a:rPr lang="cs-CZ" dirty="0" smtClean="0"/>
              <a:t> 	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/>
              <a:t> </a:t>
            </a:r>
            <a:r>
              <a:rPr lang="cs-CZ" b="1" dirty="0" err="1" smtClean="0"/>
              <a:t>achtundsiebzig</a:t>
            </a:r>
            <a:endParaRPr lang="cs-CZ" b="1" dirty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09851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4400" dirty="0" smtClean="0"/>
              <a:t>78		-	31		=	</a:t>
            </a:r>
          </a:p>
          <a:p>
            <a:pPr marL="109728" indent="0">
              <a:buNone/>
            </a:pPr>
            <a:r>
              <a:rPr lang="cs-CZ" dirty="0" err="1" smtClean="0"/>
              <a:t>achtundsiebzig</a:t>
            </a:r>
            <a:r>
              <a:rPr lang="cs-CZ" dirty="0" smtClean="0"/>
              <a:t> </a:t>
            </a:r>
            <a:r>
              <a:rPr lang="de-DE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minus</a:t>
            </a:r>
            <a:r>
              <a:rPr lang="cs-CZ" dirty="0" smtClean="0"/>
              <a:t> </a:t>
            </a:r>
            <a:r>
              <a:rPr lang="de-DE" dirty="0"/>
              <a:t> </a:t>
            </a:r>
            <a:r>
              <a:rPr lang="de-DE" dirty="0" smtClean="0"/>
              <a:t>  </a:t>
            </a:r>
            <a:r>
              <a:rPr lang="cs-CZ" dirty="0" err="1" smtClean="0"/>
              <a:t>einunddrei</a:t>
            </a:r>
            <a:r>
              <a:rPr lang="de-DE" dirty="0" err="1" smtClean="0"/>
              <a:t>ßig</a:t>
            </a:r>
            <a:r>
              <a:rPr lang="de-DE" dirty="0" smtClean="0"/>
              <a:t> 	</a:t>
            </a:r>
            <a:r>
              <a:rPr lang="de-DE" dirty="0" smtClean="0">
                <a:solidFill>
                  <a:srgbClr val="FF0000"/>
                </a:solidFill>
              </a:rPr>
              <a:t>ist </a:t>
            </a:r>
          </a:p>
          <a:p>
            <a:pPr marL="109728" indent="0">
              <a:buNone/>
            </a:pPr>
            <a:r>
              <a:rPr lang="de-DE" b="1" dirty="0" smtClean="0"/>
              <a:t>siebenundv</a:t>
            </a:r>
            <a:r>
              <a:rPr lang="cs-CZ" b="1" smtClean="0"/>
              <a:t>ie</a:t>
            </a:r>
            <a:r>
              <a:rPr lang="de-DE" b="1" smtClean="0"/>
              <a:t>rzig</a:t>
            </a:r>
            <a:endParaRPr lang="de-DE" b="1" dirty="0" smtClean="0"/>
          </a:p>
          <a:p>
            <a:pPr marL="109728" indent="0">
              <a:buNone/>
            </a:pPr>
            <a:endParaRPr lang="de-DE" b="1" dirty="0"/>
          </a:p>
          <a:p>
            <a:pPr marL="109728" indent="0">
              <a:buNone/>
            </a:pPr>
            <a:r>
              <a:rPr lang="de-DE" sz="4400" b="1" dirty="0" smtClean="0"/>
              <a:t>60		:	5		</a:t>
            </a:r>
            <a:r>
              <a:rPr lang="cs-CZ" sz="4400" b="1" dirty="0" smtClean="0"/>
              <a:t>=</a:t>
            </a:r>
          </a:p>
          <a:p>
            <a:pPr marL="109728" indent="0">
              <a:buNone/>
            </a:pPr>
            <a:r>
              <a:rPr lang="cs-CZ" dirty="0" err="1" smtClean="0"/>
              <a:t>sechzig</a:t>
            </a: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durch </a:t>
            </a:r>
            <a:r>
              <a:rPr lang="cs-CZ" dirty="0" smtClean="0"/>
              <a:t>  </a:t>
            </a:r>
            <a:r>
              <a:rPr lang="cs-CZ" dirty="0" err="1" smtClean="0"/>
              <a:t>fünf</a:t>
            </a:r>
            <a:r>
              <a:rPr lang="cs-CZ" dirty="0" smtClean="0"/>
              <a:t>            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	</a:t>
            </a:r>
            <a:r>
              <a:rPr lang="cs-CZ" b="1" dirty="0" err="1" smtClean="0"/>
              <a:t>zwölf</a:t>
            </a:r>
            <a:r>
              <a:rPr lang="cs-CZ" b="1" dirty="0" smtClean="0"/>
              <a:t> </a:t>
            </a:r>
          </a:p>
          <a:p>
            <a:pPr marL="109728" indent="0">
              <a:buNone/>
            </a:pPr>
            <a:endParaRPr lang="cs-CZ" b="1" dirty="0"/>
          </a:p>
          <a:p>
            <a:pPr marL="109728" indent="0">
              <a:buNone/>
            </a:pPr>
            <a:r>
              <a:rPr lang="cs-CZ" sz="4400" b="1" dirty="0" smtClean="0"/>
              <a:t>124		x	10		=</a:t>
            </a:r>
          </a:p>
          <a:p>
            <a:pPr marL="109728" indent="0">
              <a:buNone/>
            </a:pPr>
            <a:r>
              <a:rPr lang="cs-CZ" dirty="0" err="1" smtClean="0"/>
              <a:t>einhundertvierundzwanzig</a:t>
            </a:r>
            <a:r>
              <a:rPr lang="cs-CZ" b="1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mal</a:t>
            </a:r>
            <a:r>
              <a:rPr lang="cs-CZ" dirty="0" smtClean="0"/>
              <a:t> </a:t>
            </a:r>
            <a:r>
              <a:rPr lang="cs-CZ" dirty="0" err="1" smtClean="0"/>
              <a:t>zehn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endParaRPr lang="cs-CZ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b="1" dirty="0" err="1" smtClean="0"/>
              <a:t>eintausendzweihundertvierzig</a:t>
            </a:r>
            <a:endParaRPr lang="cs-CZ" b="1" dirty="0" smtClean="0"/>
          </a:p>
          <a:p>
            <a:pPr marL="109728" indent="0">
              <a:buNone/>
            </a:pPr>
            <a:endParaRPr lang="cs-CZ" b="1" dirty="0"/>
          </a:p>
          <a:p>
            <a:pPr marL="109728" indent="0">
              <a:buNone/>
            </a:pPr>
            <a:endParaRPr lang="de-DE" b="1" dirty="0"/>
          </a:p>
        </p:txBody>
      </p:sp>
    </p:spTree>
    <p:extLst>
      <p:ext uri="{BB962C8B-B14F-4D97-AF65-F5344CB8AC3E}">
        <p14:creationId xmlns:p14="http://schemas.microsoft.com/office/powerpoint/2010/main" val="6576658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615</TotalTime>
  <Words>131</Words>
  <Application>Microsoft Office PowerPoint</Application>
  <PresentationFormat>On-screen Show (4:3)</PresentationFormat>
  <Paragraphs>116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Silk</vt:lpstr>
      <vt:lpstr>Německý jazyk – Gramatické jevy</vt:lpstr>
      <vt:lpstr>Číslovky</vt:lpstr>
      <vt:lpstr>A. Číslovky základní</vt:lpstr>
      <vt:lpstr>PowerPoint Presentation</vt:lpstr>
      <vt:lpstr>PowerPoint Presentation</vt:lpstr>
      <vt:lpstr>PowerPoint Presentation</vt:lpstr>
      <vt:lpstr>Přečtěte nahlas tyto číslovky:</vt:lpstr>
      <vt:lpstr>PowerPoint Presentation</vt:lpstr>
      <vt:lpstr>Základní početní úkony</vt:lpstr>
      <vt:lpstr>PowerPoint Presentation</vt:lpstr>
      <vt:lpstr>PowerPoint Presentation</vt:lpstr>
      <vt:lpstr>Vypočítejte tyto příklady:</vt:lpstr>
      <vt:lpstr>PowerPoint Presentation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Valued Acer Customer</cp:lastModifiedBy>
  <cp:revision>64</cp:revision>
  <dcterms:created xsi:type="dcterms:W3CDTF">2011-03-22T17:13:23Z</dcterms:created>
  <dcterms:modified xsi:type="dcterms:W3CDTF">2012-04-21T16:40:35Z</dcterms:modified>
</cp:coreProperties>
</file>