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16" r:id="rId1"/>
  </p:sldMasterIdLst>
  <p:sldIdLst>
    <p:sldId id="267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855" autoAdjust="0"/>
    <p:restoredTop sz="94660"/>
  </p:normalViewPr>
  <p:slideViewPr>
    <p:cSldViewPr>
      <p:cViewPr>
        <p:scale>
          <a:sx n="58" d="100"/>
          <a:sy n="58" d="100"/>
        </p:scale>
        <p:origin x="-840" y="3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2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>
            <a:noAutofit/>
          </a:bodyPr>
          <a:lstStyle>
            <a:lvl1pPr algn="ctr">
              <a:defRPr sz="5500"/>
            </a:lvl1pPr>
          </a:lstStyle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5" name="Rectangle 3"/>
          <p:cNvSpPr>
            <a:spLocks noGrp="1"/>
          </p:cNvSpPr>
          <p:nvPr>
            <p:ph type="subTitle" idx="1"/>
          </p:nvPr>
        </p:nvSpPr>
        <p:spPr>
          <a:xfrm>
            <a:off x="1371600" y="3753728"/>
            <a:ext cx="6400800" cy="1752600"/>
          </a:xfrm>
        </p:spPr>
        <p:txBody>
          <a:bodyPr>
            <a:normAutofit/>
          </a:bodyPr>
          <a:lstStyle>
            <a:lvl1pPr marL="0" indent="0" algn="ctr">
              <a:buNone/>
              <a:defRPr sz="2400"/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altLang="ko-KR" smtClean="0"/>
              <a:t>Kliknutím lze upravit styl předlohy.</a:t>
            </a:r>
            <a:endParaRPr lang="ko-KR" altLang="ko-KR"/>
          </a:p>
        </p:txBody>
      </p:sp>
      <p:sp>
        <p:nvSpPr>
          <p:cNvPr id="10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20.4.2012</a:t>
            </a:fld>
            <a:endParaRPr lang="cs-CZ"/>
          </a:p>
        </p:txBody>
      </p:sp>
      <p:sp>
        <p:nvSpPr>
          <p:cNvPr id="30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3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20.4.2012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2905125"/>
            <a:ext cx="7772400" cy="1362075"/>
          </a:xfrm>
        </p:spPr>
        <p:txBody>
          <a:bodyPr anchor="t"/>
          <a:lstStyle>
            <a:lvl1pPr algn="l">
              <a:defRPr sz="4300" b="1" cap="none" baseline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1376362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20.4.2012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3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3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20.4.2012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ctr"/>
          <a:lstStyle>
            <a:lvl1pPr marL="0" indent="0" algn="l">
              <a:buNone/>
              <a:defRPr sz="24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ctr"/>
          <a:lstStyle>
            <a:lvl1pPr marL="0" indent="0" algn="l">
              <a:buNone/>
              <a:defRPr sz="24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20.4.2012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20.4.2012</a:t>
            </a:fld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20.4.2012</a:t>
            </a:fld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lIns="45720" rIns="45720" anchor="b">
            <a:scene3d>
              <a:camera prst="orthographicFront"/>
              <a:lightRig rig="soft" dir="t"/>
            </a:scene3d>
            <a:sp3d prstMaterial="powder">
              <a:bevelT w="0" h="0"/>
              <a:contourClr>
                <a:schemeClr val="bg2">
                  <a:tint val="85000"/>
                  <a:satMod val="120000"/>
                </a:schemeClr>
              </a:contourClr>
            </a:sp3d>
          </a:bodyPr>
          <a:lstStyle>
            <a:lvl1pPr algn="l">
              <a:defRPr sz="2000" b="1" cap="all" baseline="0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447799"/>
            <a:ext cx="5111750" cy="469087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47608"/>
            <a:ext cx="3008313" cy="4691063"/>
          </a:xfrm>
        </p:spPr>
        <p:txBody>
          <a:bodyPr lIns="45720" rIns="45720"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20.4.2012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 rot="21172883" flipH="1">
            <a:off x="4068648" y="1312793"/>
            <a:ext cx="3673971" cy="3673971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63500" dist="6350" dir="5400000" algn="t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4</a:t>
            </a:r>
            <a:endParaRPr lang="en-US" dirty="0"/>
          </a:p>
        </p:txBody>
      </p:sp>
      <p:sp>
        <p:nvSpPr>
          <p:cNvPr id="11" name="Rectangle 10"/>
          <p:cNvSpPr/>
          <p:nvPr/>
        </p:nvSpPr>
        <p:spPr>
          <a:xfrm rot="21435926" flipH="1">
            <a:off x="4045012" y="1267664"/>
            <a:ext cx="3673971" cy="3673971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63500" dist="6350" dir="5400000" algn="t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4</a:t>
            </a:r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4065563" y="1252028"/>
            <a:ext cx="3840480" cy="3840480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76200" dist="6350" dir="5400000" algn="t" rotWithShape="0">
              <a:prstClr val="black">
                <a:alpha val="6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4</a:t>
            </a:r>
            <a:endParaRPr lang="en-US" dirty="0"/>
          </a:p>
        </p:txBody>
      </p:sp>
      <p:sp>
        <p:nvSpPr>
          <p:cNvPr id="8" name="Rectangle 7"/>
          <p:cNvSpPr/>
          <p:nvPr/>
        </p:nvSpPr>
        <p:spPr>
          <a:xfrm rot="293056">
            <a:off x="4124179" y="1181685"/>
            <a:ext cx="3977640" cy="3977640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50000" dist="50800" dir="12900000" sy="99500" kx="90000" ky="150000" algn="tl" rotWithShape="0">
              <a:srgbClr val="000000">
                <a:alpha val="37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4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5605" y="1041009"/>
            <a:ext cx="2743200" cy="1715088"/>
          </a:xfrm>
        </p:spPr>
        <p:txBody>
          <a:bodyPr lIns="45720" rIns="45720" bIns="0" anchor="b">
            <a:scene3d>
              <a:camera prst="orthographicFront"/>
              <a:lightRig rig="soft" dir="t"/>
            </a:scene3d>
            <a:sp3d prstMaterial="powder">
              <a:bevelT w="0" h="0"/>
              <a:contourClr>
                <a:schemeClr val="bg2">
                  <a:tint val="85000"/>
                  <a:satMod val="120000"/>
                </a:schemeClr>
              </a:contourClr>
            </a:sp3d>
          </a:bodyPr>
          <a:lstStyle>
            <a:lvl1pPr algn="l">
              <a:defRPr sz="1900" b="1" cap="all" baseline="0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293056">
            <a:off x="4284199" y="1341705"/>
            <a:ext cx="3657600" cy="3657600"/>
          </a:xfrm>
          <a:prstGeom prst="rect">
            <a:avLst/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75605" y="2792436"/>
            <a:ext cx="2743200" cy="2194561"/>
          </a:xfrm>
        </p:spPr>
        <p:txBody>
          <a:bodyPr lIns="54864" tIns="45720" rIns="45720" bIns="0"/>
          <a:lstStyle>
            <a:lvl1pPr marL="9144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20.4.2012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20.4.2012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20.4.2012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Rectangle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Autofit/>
            <a:scene3d>
              <a:camera prst="orthographicFront"/>
              <a:lightRig rig="soft" dir="t"/>
            </a:scene3d>
            <a:sp3d contourW="12700" prstMaterial="powder">
              <a:bevelT w="29210" h="12700"/>
              <a:contourClr>
                <a:schemeClr val="bg2">
                  <a:tint val="85000"/>
                  <a:satMod val="120000"/>
                </a:schemeClr>
              </a:contourClr>
            </a:sp3d>
          </a:bodyPr>
          <a:lstStyle/>
          <a:p>
            <a:r>
              <a:rPr lang="cs-CZ" altLang="ko-KR" smtClean="0"/>
              <a:t>Kliknutím lze upravit styl.</a:t>
            </a:r>
            <a:endParaRPr lang="ko-KR" altLang="ko-KR" dirty="0"/>
          </a:p>
        </p:txBody>
      </p:sp>
      <p:sp>
        <p:nvSpPr>
          <p:cNvPr id="28" name="Rectangle 3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 dirty="0"/>
          </a:p>
        </p:txBody>
      </p:sp>
      <p:sp>
        <p:nvSpPr>
          <p:cNvPr id="18" name="Rectangle 4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 vert="horz"/>
          <a:lstStyle>
            <a:lvl1pPr>
              <a:defRPr sz="1100"/>
            </a:lvl1pPr>
          </a:lstStyle>
          <a:p>
            <a:fld id="{0D3F59A4-F837-41F0-876E-5CF40EF10FB8}" type="datetimeFigureOut">
              <a:rPr lang="cs-CZ" smtClean="0"/>
              <a:t>20.4.2012</a:t>
            </a:fld>
            <a:endParaRPr lang="cs-CZ"/>
          </a:p>
        </p:txBody>
      </p:sp>
      <p:sp>
        <p:nvSpPr>
          <p:cNvPr id="9" name="Rectangle 5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 vert="horz"/>
          <a:lstStyle>
            <a:lvl1pPr algn="ctr">
              <a:defRPr sz="1100"/>
            </a:lvl1pPr>
          </a:lstStyle>
          <a:p>
            <a:endParaRPr lang="cs-CZ"/>
          </a:p>
        </p:txBody>
      </p:sp>
      <p:sp>
        <p:nvSpPr>
          <p:cNvPr id="5" name="Rectangle 6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 vert="horz"/>
          <a:lstStyle>
            <a:lvl1pPr algn="r">
              <a:defRPr sz="1100"/>
            </a:lvl1pPr>
          </a:lstStyle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17" r:id="rId1"/>
    <p:sldLayoutId id="2147483818" r:id="rId2"/>
    <p:sldLayoutId id="2147483819" r:id="rId3"/>
    <p:sldLayoutId id="2147483820" r:id="rId4"/>
    <p:sldLayoutId id="2147483821" r:id="rId5"/>
    <p:sldLayoutId id="2147483822" r:id="rId6"/>
    <p:sldLayoutId id="2147483823" r:id="rId7"/>
    <p:sldLayoutId id="2147483824" r:id="rId8"/>
    <p:sldLayoutId id="2147483825" r:id="rId9"/>
    <p:sldLayoutId id="2147483826" r:id="rId10"/>
    <p:sldLayoutId id="2147483827" r:id="rId11"/>
  </p:sldLayoutIdLst>
  <p:txStyles>
    <p:titleStyle>
      <a:lvl1pPr algn="l" rtl="0" eaLnBrk="1" latinLnBrk="1" hangingPunct="1">
        <a:spcBef>
          <a:spcPct val="0"/>
        </a:spcBef>
        <a:buNone/>
        <a:defRPr sz="4500" b="1">
          <a:solidFill>
            <a:schemeClr val="tx2"/>
          </a:solidFill>
          <a:effectLst>
            <a:outerShdw blurRad="55000" dist="22000" dir="5400000" algn="t" rotWithShape="0">
              <a:prstClr val="black">
                <a:alpha val="80000"/>
              </a:prstClr>
            </a:outerShdw>
          </a:effectLst>
          <a:latin typeface="+mj-ea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84048" indent="-274320" algn="l" rtl="0" eaLnBrk="1" latinLnBrk="1" hangingPunct="1">
        <a:spcBef>
          <a:spcPct val="20000"/>
        </a:spcBef>
        <a:buClr>
          <a:schemeClr val="tx2"/>
        </a:buClr>
        <a:buSzPct val="75000"/>
        <a:buFont typeface="Wingdings 2" pitchFamily="18" charset="2"/>
        <a:buChar char=""/>
        <a:defRPr sz="2700">
          <a:solidFill>
            <a:schemeClr val="tx1"/>
          </a:solidFill>
          <a:latin typeface="+mn-ea"/>
          <a:ea typeface="+mn-ea"/>
          <a:cs typeface="+mn-cs"/>
        </a:defRPr>
      </a:lvl1pPr>
      <a:lvl2pPr marL="676656" indent="-228600" algn="l" rtl="0" eaLnBrk="1" latinLnBrk="1" hangingPunct="1">
        <a:spcBef>
          <a:spcPct val="20000"/>
        </a:spcBef>
        <a:buClr>
          <a:schemeClr val="tx2"/>
        </a:buClr>
        <a:buFont typeface="Wingdings 3" pitchFamily="18" charset="2"/>
        <a:buChar char="­"/>
        <a:defRPr sz="2100">
          <a:solidFill>
            <a:schemeClr val="tx1"/>
          </a:solidFill>
          <a:latin typeface="+mn-ea"/>
          <a:ea typeface="+mn-ea"/>
          <a:cs typeface="+mn-cs"/>
        </a:defRPr>
      </a:lvl2pPr>
      <a:lvl3pPr marL="932688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2000">
          <a:solidFill>
            <a:schemeClr val="tx1"/>
          </a:solidFill>
          <a:latin typeface="+mn-ea"/>
          <a:ea typeface="+mn-ea"/>
          <a:cs typeface="+mn-cs"/>
        </a:defRPr>
      </a:lvl3pPr>
      <a:lvl4pPr marL="1197864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4pPr>
      <a:lvl5pPr marL="1463040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5pPr>
      <a:lvl6pPr marL="1719072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6pPr>
      <a:lvl7pPr marL="1984248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7pPr>
      <a:lvl8pPr marL="2249424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600">
          <a:solidFill>
            <a:schemeClr val="tx1"/>
          </a:solidFill>
          <a:latin typeface="+mn-ea"/>
          <a:ea typeface="+mn-ea"/>
          <a:cs typeface="+mn-cs"/>
        </a:defRPr>
      </a:lvl8pPr>
      <a:lvl9pPr marL="2505456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600">
          <a:solidFill>
            <a:schemeClr val="tx1"/>
          </a:solidFill>
          <a:latin typeface="+mn-ea"/>
          <a:ea typeface="+mn-ea"/>
          <a:cs typeface="+mn-cs"/>
        </a:defRPr>
      </a:lvl9pPr>
    </p:bodyStyle>
    <p:otherStyle>
      <a:lvl1pPr marL="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1pPr>
      <a:lvl2pPr marL="4572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2pPr>
      <a:lvl3pPr marL="9144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3pPr>
      <a:lvl4pPr marL="13716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4pPr>
      <a:lvl5pPr marL="18288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5pPr>
      <a:lvl6pPr marL="22860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6pPr>
      <a:lvl7pPr marL="27432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7pPr>
      <a:lvl8pPr marL="32004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8pPr>
      <a:lvl9pPr marL="36576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37808" y="332657"/>
            <a:ext cx="7772400" cy="648072"/>
          </a:xfrm>
        </p:spPr>
        <p:txBody>
          <a:bodyPr>
            <a:normAutofit/>
          </a:bodyPr>
          <a:lstStyle/>
          <a:p>
            <a:r>
              <a:rPr lang="cs-CZ" sz="2800" dirty="0" smtClean="0"/>
              <a:t>Německý </a:t>
            </a:r>
            <a:r>
              <a:rPr lang="cs-CZ" sz="2800" smtClean="0"/>
              <a:t>jazyk – Gramatické jevy</a:t>
            </a:r>
            <a:endParaRPr lang="cs-CZ" sz="28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48780" y="1082049"/>
            <a:ext cx="6400800" cy="864096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chemeClr val="tx1"/>
                </a:solidFill>
              </a:rPr>
              <a:t>Předložky se 4. pádem</a:t>
            </a:r>
            <a:endParaRPr lang="cs-CZ" sz="3200" b="1" dirty="0">
              <a:solidFill>
                <a:schemeClr val="tx1"/>
              </a:solidFill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5593177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Podnadpis 2"/>
          <p:cNvSpPr txBox="1">
            <a:spLocks/>
          </p:cNvSpPr>
          <p:nvPr/>
        </p:nvSpPr>
        <p:spPr>
          <a:xfrm>
            <a:off x="1475656" y="1700808"/>
            <a:ext cx="6400800" cy="456456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mtClean="0">
                <a:solidFill>
                  <a:schemeClr val="tx1"/>
                </a:solidFill>
              </a:rPr>
              <a:t>VY_32_INOVACE_02-08</a:t>
            </a:r>
            <a:endParaRPr lang="cs-CZ" dirty="0">
              <a:solidFill>
                <a:schemeClr val="tx1"/>
              </a:solidFill>
            </a:endParaRPr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72972089"/>
              </p:ext>
            </p:extLst>
          </p:nvPr>
        </p:nvGraphicFramePr>
        <p:xfrm>
          <a:off x="1691680" y="2348880"/>
          <a:ext cx="6208395" cy="2848352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508760"/>
                <a:gridCol w="4699635"/>
              </a:tblGrid>
              <a:tr h="288032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Ročník: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9.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0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Vzdělávací oblast: 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Jazyk a jazyková komunikace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0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Vzdělávací obor: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Německý jazyk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0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Tematický okruh: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 </a:t>
                      </a:r>
                      <a:r>
                        <a:rPr lang="cs-CZ" sz="1400" kern="50" smtClean="0">
                          <a:effectLst/>
                        </a:rPr>
                        <a:t>Gramatické jevy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0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Téma: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Předložky se 4. pádem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0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Jméno autora: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Mgr. Petr Kozlovský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0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Vytvořeno dne: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25. 2. 2011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0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Metodický popis,</a:t>
                      </a:r>
                      <a:endParaRPr lang="cs-CZ" sz="1200" kern="50">
                        <a:effectLst/>
                      </a:endParaRPr>
                    </a:p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(anotace):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Seznámení s předložkami</a:t>
                      </a:r>
                      <a:r>
                        <a:rPr lang="cs-CZ" sz="1400" kern="50" baseline="0" dirty="0" smtClean="0">
                          <a:effectLst/>
                        </a:rPr>
                        <a:t> se 4. pádem, splynutí se členem určitým, procvičen na příkladech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2252403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Předložky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50000"/>
              </a:lnSpc>
            </a:pPr>
            <a:r>
              <a:rPr lang="cs-CZ" sz="2400" dirty="0"/>
              <a:t>Předložky se pojí s určitými pády.</a:t>
            </a:r>
          </a:p>
          <a:p>
            <a:pPr>
              <a:lnSpc>
                <a:spcPct val="150000"/>
              </a:lnSpc>
            </a:pPr>
            <a:r>
              <a:rPr lang="cs-CZ" sz="2400" dirty="0"/>
              <a:t>Tomuto spojení se říká „</a:t>
            </a:r>
            <a:r>
              <a:rPr lang="cs-CZ" sz="2400" b="1" dirty="0"/>
              <a:t>předložková vazba</a:t>
            </a:r>
            <a:r>
              <a:rPr lang="cs-CZ" sz="2400" dirty="0"/>
              <a:t>“.</a:t>
            </a:r>
          </a:p>
          <a:p>
            <a:pPr>
              <a:lnSpc>
                <a:spcPct val="150000"/>
              </a:lnSpc>
            </a:pPr>
            <a:r>
              <a:rPr lang="cs-CZ" sz="2400" dirty="0"/>
              <a:t>Předložky se stejným významem mohou mít </a:t>
            </a:r>
          </a:p>
          <a:p>
            <a:pPr marL="109728" indent="0">
              <a:lnSpc>
                <a:spcPct val="150000"/>
              </a:lnSpc>
              <a:buNone/>
            </a:pPr>
            <a:r>
              <a:rPr lang="cs-CZ" sz="2400" dirty="0"/>
              <a:t>   </a:t>
            </a:r>
            <a:r>
              <a:rPr lang="cs-CZ" sz="2400" b="1" dirty="0"/>
              <a:t>v češtině a v němčině vazbu s jiným pádem</a:t>
            </a:r>
            <a:r>
              <a:rPr lang="cs-CZ" sz="2400" dirty="0"/>
              <a:t>.</a:t>
            </a:r>
          </a:p>
          <a:p>
            <a:pPr>
              <a:lnSpc>
                <a:spcPct val="150000"/>
              </a:lnSpc>
            </a:pPr>
            <a:r>
              <a:rPr lang="cs-CZ" sz="2400" dirty="0"/>
              <a:t>Některé německé předložky se pojí pouze s </a:t>
            </a:r>
          </a:p>
          <a:p>
            <a:pPr marL="109728" indent="0">
              <a:lnSpc>
                <a:spcPct val="150000"/>
              </a:lnSpc>
              <a:buNone/>
            </a:pPr>
            <a:r>
              <a:rPr lang="cs-CZ" sz="2400" dirty="0"/>
              <a:t>   jedním pádem, jiné se dvěma, výjimečně se </a:t>
            </a:r>
          </a:p>
          <a:p>
            <a:pPr marL="109728" indent="0">
              <a:lnSpc>
                <a:spcPct val="150000"/>
              </a:lnSpc>
              <a:buNone/>
            </a:pPr>
            <a:r>
              <a:rPr lang="cs-CZ" sz="2400" dirty="0"/>
              <a:t>   třemi pády. </a:t>
            </a:r>
          </a:p>
          <a:p>
            <a:pPr marL="109728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9104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Předložky se 4. pádem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97152"/>
          </a:xfrm>
        </p:spPr>
        <p:txBody>
          <a:bodyPr>
            <a:normAutofit lnSpcReduction="10000"/>
          </a:bodyPr>
          <a:lstStyle/>
          <a:p>
            <a:pPr marL="109728" indent="0">
              <a:buNone/>
            </a:pPr>
            <a:r>
              <a:rPr lang="cs-CZ" sz="3200" b="1" dirty="0" smtClean="0"/>
              <a:t>DURCH</a:t>
            </a:r>
            <a:r>
              <a:rPr lang="cs-CZ" dirty="0" smtClean="0"/>
              <a:t> 		</a:t>
            </a:r>
            <a:r>
              <a:rPr lang="cs-CZ" sz="3200" dirty="0" smtClean="0"/>
              <a:t>SKRZ, PROSTÝ 7. PÁD</a:t>
            </a:r>
          </a:p>
          <a:p>
            <a:pPr marL="109728" indent="0">
              <a:buNone/>
            </a:pPr>
            <a:endParaRPr lang="cs-CZ" dirty="0"/>
          </a:p>
          <a:p>
            <a:pPr marL="109728" indent="0">
              <a:buNone/>
            </a:pPr>
            <a:r>
              <a:rPr lang="cs-CZ" sz="3200" b="1" dirty="0" smtClean="0"/>
              <a:t>FÜR	</a:t>
            </a:r>
            <a:r>
              <a:rPr lang="cs-CZ" sz="3200" dirty="0" smtClean="0"/>
              <a:t>	PRO, ZA</a:t>
            </a:r>
          </a:p>
          <a:p>
            <a:pPr marL="109728" indent="0">
              <a:buNone/>
            </a:pPr>
            <a:endParaRPr lang="cs-CZ" sz="3200" dirty="0"/>
          </a:p>
          <a:p>
            <a:pPr marL="109728" indent="0">
              <a:buNone/>
            </a:pPr>
            <a:r>
              <a:rPr lang="cs-CZ" sz="3200" b="1" dirty="0" smtClean="0"/>
              <a:t>GEGEN	</a:t>
            </a:r>
            <a:r>
              <a:rPr lang="cs-CZ" sz="3200" dirty="0" smtClean="0"/>
              <a:t>	PROTI</a:t>
            </a:r>
          </a:p>
          <a:p>
            <a:pPr marL="109728" indent="0">
              <a:buNone/>
            </a:pPr>
            <a:endParaRPr lang="cs-CZ" sz="3200" dirty="0"/>
          </a:p>
          <a:p>
            <a:pPr marL="109728" indent="0">
              <a:buNone/>
            </a:pPr>
            <a:r>
              <a:rPr lang="cs-CZ" sz="3200" b="1" dirty="0" smtClean="0"/>
              <a:t>OHNE</a:t>
            </a:r>
            <a:r>
              <a:rPr lang="cs-CZ" sz="3200" dirty="0" smtClean="0"/>
              <a:t>		BEZ(E)</a:t>
            </a:r>
          </a:p>
          <a:p>
            <a:pPr marL="109728" indent="0">
              <a:buNone/>
            </a:pPr>
            <a:endParaRPr lang="cs-CZ" sz="3200" dirty="0"/>
          </a:p>
          <a:p>
            <a:pPr marL="109728" indent="0">
              <a:buNone/>
            </a:pPr>
            <a:r>
              <a:rPr lang="cs-CZ" sz="3200" b="1" dirty="0" smtClean="0"/>
              <a:t>UM</a:t>
            </a:r>
            <a:r>
              <a:rPr lang="cs-CZ" sz="3200" dirty="0" smtClean="0"/>
              <a:t>			OKOLO, V, O</a:t>
            </a:r>
          </a:p>
          <a:p>
            <a:pPr marL="109728" indent="0">
              <a:buNone/>
            </a:pPr>
            <a:endParaRPr lang="cs-CZ" dirty="0"/>
          </a:p>
          <a:p>
            <a:pPr marL="109728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885656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400" dirty="0" smtClean="0"/>
              <a:t>Splývání předložek se členem</a:t>
            </a:r>
            <a:endParaRPr lang="cs-CZ" sz="4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81128"/>
          </a:xfrm>
        </p:spPr>
        <p:txBody>
          <a:bodyPr/>
          <a:lstStyle/>
          <a:p>
            <a:r>
              <a:rPr lang="cs-CZ" dirty="0"/>
              <a:t>Některé předložky splývají se členem určitým.</a:t>
            </a:r>
          </a:p>
          <a:p>
            <a:r>
              <a:rPr lang="cs-CZ" dirty="0"/>
              <a:t>Obě varianty jsou správné a přípustné</a:t>
            </a:r>
            <a:r>
              <a:rPr lang="cs-CZ" dirty="0" smtClean="0"/>
              <a:t>.</a:t>
            </a:r>
          </a:p>
          <a:p>
            <a:pPr marL="109728" indent="0">
              <a:buNone/>
            </a:pPr>
            <a:r>
              <a:rPr lang="cs-CZ" sz="3200" b="1" dirty="0" smtClean="0"/>
              <a:t>durch + </a:t>
            </a:r>
            <a:r>
              <a:rPr lang="cs-CZ" sz="3200" b="1" dirty="0" err="1" smtClean="0"/>
              <a:t>das</a:t>
            </a:r>
            <a:r>
              <a:rPr lang="cs-CZ" sz="3200" b="1" dirty="0" smtClean="0"/>
              <a:t> 	=	</a:t>
            </a:r>
            <a:r>
              <a:rPr lang="cs-CZ" sz="3200" b="1" dirty="0" err="1" smtClean="0">
                <a:solidFill>
                  <a:srgbClr val="FF0000"/>
                </a:solidFill>
              </a:rPr>
              <a:t>durchs</a:t>
            </a:r>
            <a:endParaRPr lang="cs-CZ" sz="3200" b="1" dirty="0" smtClean="0">
              <a:solidFill>
                <a:srgbClr val="FF0000"/>
              </a:solidFill>
            </a:endParaRPr>
          </a:p>
          <a:p>
            <a:pPr marL="109728" indent="0">
              <a:buNone/>
            </a:pPr>
            <a:r>
              <a:rPr lang="cs-CZ" sz="3200" b="1" dirty="0" err="1" smtClean="0"/>
              <a:t>für</a:t>
            </a:r>
            <a:r>
              <a:rPr lang="cs-CZ" sz="3200" b="1" dirty="0"/>
              <a:t> </a:t>
            </a:r>
            <a:r>
              <a:rPr lang="cs-CZ" sz="3200" b="1" dirty="0" smtClean="0"/>
              <a:t>+ </a:t>
            </a:r>
            <a:r>
              <a:rPr lang="cs-CZ" sz="3200" b="1" dirty="0" err="1" smtClean="0"/>
              <a:t>das</a:t>
            </a:r>
            <a:r>
              <a:rPr lang="cs-CZ" sz="3200" b="1" dirty="0" smtClean="0"/>
              <a:t>		=</a:t>
            </a:r>
            <a:r>
              <a:rPr lang="cs-CZ" sz="3200" b="1" dirty="0" smtClean="0">
                <a:solidFill>
                  <a:srgbClr val="FF0000"/>
                </a:solidFill>
              </a:rPr>
              <a:t>	</a:t>
            </a:r>
            <a:r>
              <a:rPr lang="cs-CZ" sz="3200" b="1" dirty="0" err="1" smtClean="0">
                <a:solidFill>
                  <a:srgbClr val="FF0000"/>
                </a:solidFill>
              </a:rPr>
              <a:t>fürs</a:t>
            </a:r>
            <a:endParaRPr lang="cs-CZ" sz="3200" b="1" dirty="0" smtClean="0">
              <a:solidFill>
                <a:srgbClr val="FF0000"/>
              </a:solidFill>
            </a:endParaRPr>
          </a:p>
          <a:p>
            <a:pPr marL="109728" indent="0">
              <a:buNone/>
            </a:pPr>
            <a:r>
              <a:rPr lang="cs-CZ" sz="3200" b="1" dirty="0" smtClean="0"/>
              <a:t>um + </a:t>
            </a:r>
            <a:r>
              <a:rPr lang="cs-CZ" sz="3200" b="1" dirty="0" err="1" smtClean="0"/>
              <a:t>das</a:t>
            </a:r>
            <a:r>
              <a:rPr lang="cs-CZ" sz="3200" b="1" dirty="0" smtClean="0"/>
              <a:t>	=</a:t>
            </a:r>
            <a:r>
              <a:rPr lang="cs-CZ" sz="3200" b="1" dirty="0" smtClean="0">
                <a:solidFill>
                  <a:srgbClr val="FF0000"/>
                </a:solidFill>
              </a:rPr>
              <a:t>	</a:t>
            </a:r>
            <a:r>
              <a:rPr lang="cs-CZ" sz="3200" b="1" dirty="0" err="1" smtClean="0">
                <a:solidFill>
                  <a:srgbClr val="FF0000"/>
                </a:solidFill>
              </a:rPr>
              <a:t>ums</a:t>
            </a:r>
            <a:endParaRPr lang="cs-CZ" sz="3200" b="1" dirty="0" smtClean="0">
              <a:solidFill>
                <a:srgbClr val="FF0000"/>
              </a:solidFill>
            </a:endParaRPr>
          </a:p>
          <a:p>
            <a:pPr marL="109728" indent="0">
              <a:buNone/>
            </a:pPr>
            <a:endParaRPr lang="cs-CZ" sz="3200" b="1" dirty="0" smtClean="0">
              <a:solidFill>
                <a:srgbClr val="FF0000"/>
              </a:solidFill>
            </a:endParaRPr>
          </a:p>
          <a:p>
            <a:pPr marL="109728" indent="0">
              <a:buNone/>
            </a:pPr>
            <a:r>
              <a:rPr lang="cs-CZ" sz="3200" dirty="0" err="1" smtClean="0"/>
              <a:t>Wir</a:t>
            </a:r>
            <a:r>
              <a:rPr lang="cs-CZ" sz="3200" dirty="0" smtClean="0"/>
              <a:t> </a:t>
            </a:r>
            <a:r>
              <a:rPr lang="cs-CZ" sz="3200" dirty="0" err="1" smtClean="0"/>
              <a:t>gehen</a:t>
            </a:r>
            <a:r>
              <a:rPr lang="cs-CZ" sz="3200" dirty="0" smtClean="0"/>
              <a:t> durch </a:t>
            </a:r>
            <a:r>
              <a:rPr lang="cs-CZ" sz="3200" dirty="0" err="1" smtClean="0"/>
              <a:t>das</a:t>
            </a:r>
            <a:r>
              <a:rPr lang="cs-CZ" sz="3200" dirty="0" smtClean="0"/>
              <a:t> / </a:t>
            </a:r>
            <a:r>
              <a:rPr lang="cs-CZ" sz="3200" b="1" dirty="0" err="1" smtClean="0"/>
              <a:t>durchs</a:t>
            </a:r>
            <a:r>
              <a:rPr lang="cs-CZ" sz="3200" dirty="0" smtClean="0"/>
              <a:t> </a:t>
            </a:r>
            <a:r>
              <a:rPr lang="cs-CZ" sz="3200" dirty="0" err="1" smtClean="0"/>
              <a:t>Haus</a:t>
            </a:r>
            <a:r>
              <a:rPr lang="cs-CZ" sz="3200" dirty="0" smtClean="0"/>
              <a:t>.</a:t>
            </a:r>
          </a:p>
          <a:p>
            <a:pPr marL="109728" indent="0">
              <a:buNone/>
            </a:pPr>
            <a:r>
              <a:rPr lang="cs-CZ" sz="3200" dirty="0" err="1" smtClean="0"/>
              <a:t>Das</a:t>
            </a:r>
            <a:r>
              <a:rPr lang="cs-CZ" sz="3200" dirty="0" smtClean="0"/>
              <a:t> </a:t>
            </a:r>
            <a:r>
              <a:rPr lang="cs-CZ" sz="3200" dirty="0" err="1" smtClean="0"/>
              <a:t>ist</a:t>
            </a:r>
            <a:r>
              <a:rPr lang="cs-CZ" sz="3200" dirty="0" smtClean="0"/>
              <a:t> </a:t>
            </a:r>
            <a:r>
              <a:rPr lang="cs-CZ" sz="3200" dirty="0" err="1" smtClean="0"/>
              <a:t>wichtig</a:t>
            </a:r>
            <a:r>
              <a:rPr lang="cs-CZ" sz="3200" dirty="0" smtClean="0"/>
              <a:t> </a:t>
            </a:r>
            <a:r>
              <a:rPr lang="cs-CZ" sz="3200" dirty="0" err="1" smtClean="0"/>
              <a:t>für</a:t>
            </a:r>
            <a:r>
              <a:rPr lang="cs-CZ" sz="3200" dirty="0" smtClean="0"/>
              <a:t> </a:t>
            </a:r>
            <a:r>
              <a:rPr lang="cs-CZ" sz="3200" dirty="0" err="1" smtClean="0"/>
              <a:t>das</a:t>
            </a:r>
            <a:r>
              <a:rPr lang="cs-CZ" sz="3200" dirty="0" smtClean="0"/>
              <a:t> /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fürs</a:t>
            </a:r>
            <a:r>
              <a:rPr lang="cs-CZ" sz="3200" b="1" dirty="0" smtClean="0"/>
              <a:t> </a:t>
            </a:r>
            <a:r>
              <a:rPr lang="cs-CZ" sz="3200" dirty="0" smtClean="0"/>
              <a:t>Studium.</a:t>
            </a:r>
          </a:p>
          <a:p>
            <a:pPr marL="109728" indent="0">
              <a:buNone/>
            </a:pPr>
            <a:endParaRPr lang="cs-CZ" sz="3200" dirty="0"/>
          </a:p>
          <a:p>
            <a:pPr marL="109728" indent="0">
              <a:buNone/>
            </a:pPr>
            <a:endParaRPr lang="cs-CZ" sz="3200" b="1" dirty="0">
              <a:solidFill>
                <a:srgbClr val="FF0000"/>
              </a:solidFill>
            </a:endParaRPr>
          </a:p>
          <a:p>
            <a:pPr marL="109728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81347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Durch – skrz, prostý 7. pád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109728" indent="0">
              <a:buNone/>
            </a:pPr>
            <a:endParaRPr lang="cs-CZ" sz="3200" dirty="0" smtClean="0"/>
          </a:p>
          <a:p>
            <a:pPr marL="109728" indent="0">
              <a:buNone/>
            </a:pPr>
            <a:r>
              <a:rPr lang="cs-CZ" sz="3200" dirty="0" err="1" smtClean="0"/>
              <a:t>Wir</a:t>
            </a:r>
            <a:r>
              <a:rPr lang="cs-CZ" sz="3200" dirty="0" smtClean="0"/>
              <a:t> </a:t>
            </a:r>
            <a:r>
              <a:rPr lang="cs-CZ" sz="3200" dirty="0" err="1" smtClean="0"/>
              <a:t>gehen</a:t>
            </a:r>
            <a:r>
              <a:rPr lang="cs-CZ" sz="3200" dirty="0" smtClean="0"/>
              <a:t> </a:t>
            </a:r>
            <a:r>
              <a:rPr lang="cs-CZ" sz="3200" b="1" dirty="0" smtClean="0">
                <a:solidFill>
                  <a:srgbClr val="FF0000"/>
                </a:solidFill>
              </a:rPr>
              <a:t>durch</a:t>
            </a:r>
            <a:r>
              <a:rPr lang="cs-CZ" sz="3200" dirty="0" smtClean="0"/>
              <a:t> den Park.</a:t>
            </a:r>
          </a:p>
          <a:p>
            <a:pPr marL="109728" indent="0">
              <a:buNone/>
            </a:pPr>
            <a:r>
              <a:rPr lang="cs-CZ" sz="3200" dirty="0" smtClean="0"/>
              <a:t>Jdeme parkem.</a:t>
            </a:r>
          </a:p>
          <a:p>
            <a:pPr marL="109728" indent="0">
              <a:buNone/>
            </a:pPr>
            <a:endParaRPr lang="cs-CZ" sz="3200" dirty="0"/>
          </a:p>
          <a:p>
            <a:pPr marL="109728" indent="0">
              <a:buNone/>
            </a:pPr>
            <a:r>
              <a:rPr lang="cs-CZ" sz="3200" dirty="0" smtClean="0"/>
              <a:t>Adam </a:t>
            </a:r>
            <a:r>
              <a:rPr lang="cs-CZ" sz="3200" dirty="0" err="1" smtClean="0"/>
              <a:t>fährt</a:t>
            </a:r>
            <a:r>
              <a:rPr lang="cs-CZ" sz="3200" dirty="0" smtClean="0"/>
              <a:t> </a:t>
            </a:r>
            <a:r>
              <a:rPr lang="cs-CZ" sz="3200" b="1" dirty="0" smtClean="0">
                <a:solidFill>
                  <a:srgbClr val="FF0000"/>
                </a:solidFill>
              </a:rPr>
              <a:t>durch</a:t>
            </a:r>
            <a:r>
              <a:rPr lang="cs-CZ" sz="3200" dirty="0" smtClean="0"/>
              <a:t> </a:t>
            </a:r>
            <a:r>
              <a:rPr lang="cs-CZ" sz="3200" dirty="0" err="1" smtClean="0"/>
              <a:t>die</a:t>
            </a:r>
            <a:r>
              <a:rPr lang="cs-CZ" sz="3200" dirty="0" smtClean="0"/>
              <a:t> </a:t>
            </a:r>
            <a:r>
              <a:rPr lang="cs-CZ" sz="3200" dirty="0" err="1" smtClean="0"/>
              <a:t>Stadt</a:t>
            </a:r>
            <a:r>
              <a:rPr lang="cs-CZ" sz="3200" dirty="0" smtClean="0"/>
              <a:t>.</a:t>
            </a:r>
          </a:p>
          <a:p>
            <a:pPr marL="109728" indent="0">
              <a:buNone/>
            </a:pPr>
            <a:r>
              <a:rPr lang="cs-CZ" sz="3200" dirty="0" smtClean="0"/>
              <a:t>Adam jede </a:t>
            </a:r>
            <a:r>
              <a:rPr lang="cs-CZ" sz="3200" b="1" dirty="0" smtClean="0">
                <a:solidFill>
                  <a:srgbClr val="FF0000"/>
                </a:solidFill>
              </a:rPr>
              <a:t>skrz</a:t>
            </a:r>
            <a:r>
              <a:rPr lang="cs-CZ" sz="3200" dirty="0" smtClean="0"/>
              <a:t> město (městem).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5406987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Für</a:t>
            </a:r>
            <a:r>
              <a:rPr lang="cs-CZ" dirty="0" smtClean="0"/>
              <a:t> – pro, za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109728" indent="0">
              <a:buNone/>
            </a:pPr>
            <a:endParaRPr lang="cs-CZ" sz="3200" dirty="0" smtClean="0"/>
          </a:p>
          <a:p>
            <a:pPr marL="109728" indent="0">
              <a:buNone/>
            </a:pPr>
            <a:r>
              <a:rPr lang="cs-CZ" sz="3200" dirty="0" err="1" smtClean="0"/>
              <a:t>Ich</a:t>
            </a:r>
            <a:r>
              <a:rPr lang="cs-CZ" sz="3200" dirty="0" smtClean="0"/>
              <a:t> </a:t>
            </a:r>
            <a:r>
              <a:rPr lang="cs-CZ" sz="3200" dirty="0" err="1" smtClean="0"/>
              <a:t>mache</a:t>
            </a:r>
            <a:r>
              <a:rPr lang="cs-CZ" sz="3200" dirty="0" smtClean="0"/>
              <a:t> </a:t>
            </a:r>
            <a:r>
              <a:rPr lang="cs-CZ" sz="3200" dirty="0" err="1" smtClean="0"/>
              <a:t>das</a:t>
            </a:r>
            <a:r>
              <a:rPr lang="cs-CZ" sz="3200" dirty="0" smtClean="0"/>
              <a:t> </a:t>
            </a:r>
            <a:r>
              <a:rPr lang="cs-CZ" sz="3200" b="1" dirty="0" err="1" smtClean="0">
                <a:solidFill>
                  <a:srgbClr val="FF0000"/>
                </a:solidFill>
              </a:rPr>
              <a:t>für</a:t>
            </a:r>
            <a:r>
              <a:rPr lang="cs-CZ" sz="3200" dirty="0" smtClean="0"/>
              <a:t> </a:t>
            </a:r>
            <a:r>
              <a:rPr lang="cs-CZ" sz="3200" dirty="0" err="1" smtClean="0"/>
              <a:t>dich</a:t>
            </a:r>
            <a:r>
              <a:rPr lang="cs-CZ" sz="3200" dirty="0" smtClean="0"/>
              <a:t>.</a:t>
            </a:r>
          </a:p>
          <a:p>
            <a:pPr marL="109728" indent="0">
              <a:buNone/>
            </a:pPr>
            <a:r>
              <a:rPr lang="cs-CZ" sz="3200" dirty="0" smtClean="0"/>
              <a:t>Dělám to </a:t>
            </a:r>
            <a:r>
              <a:rPr lang="cs-CZ" sz="3200" b="1" dirty="0" smtClean="0">
                <a:solidFill>
                  <a:srgbClr val="FF0000"/>
                </a:solidFill>
              </a:rPr>
              <a:t>pro</a:t>
            </a:r>
            <a:r>
              <a:rPr lang="cs-CZ" sz="3200" dirty="0" smtClean="0"/>
              <a:t> tebe.</a:t>
            </a:r>
          </a:p>
          <a:p>
            <a:pPr marL="109728" indent="0">
              <a:buNone/>
            </a:pPr>
            <a:endParaRPr lang="cs-CZ" sz="3200" dirty="0"/>
          </a:p>
          <a:p>
            <a:pPr marL="109728" indent="0">
              <a:buNone/>
            </a:pPr>
            <a:r>
              <a:rPr lang="cs-CZ" sz="3200" b="1" dirty="0" err="1" smtClean="0">
                <a:solidFill>
                  <a:srgbClr val="FF0000"/>
                </a:solidFill>
              </a:rPr>
              <a:t>Für</a:t>
            </a:r>
            <a:r>
              <a:rPr lang="cs-CZ" sz="3200" dirty="0" smtClean="0"/>
              <a:t> 10 Euro kaufe </a:t>
            </a:r>
            <a:r>
              <a:rPr lang="cs-CZ" sz="3200" dirty="0" err="1" smtClean="0"/>
              <a:t>ich</a:t>
            </a:r>
            <a:r>
              <a:rPr lang="cs-CZ" sz="3200" dirty="0" smtClean="0"/>
              <a:t> </a:t>
            </a:r>
            <a:r>
              <a:rPr lang="cs-CZ" sz="3200" dirty="0" err="1" smtClean="0"/>
              <a:t>mir</a:t>
            </a:r>
            <a:r>
              <a:rPr lang="cs-CZ" sz="3200" dirty="0" smtClean="0"/>
              <a:t> </a:t>
            </a:r>
            <a:r>
              <a:rPr lang="cs-CZ" sz="3200" dirty="0" err="1" smtClean="0"/>
              <a:t>etwas</a:t>
            </a:r>
            <a:r>
              <a:rPr lang="cs-CZ" sz="3200" dirty="0" smtClean="0"/>
              <a:t> </a:t>
            </a:r>
            <a:r>
              <a:rPr lang="cs-CZ" sz="3200" dirty="0" err="1" smtClean="0"/>
              <a:t>Neues</a:t>
            </a:r>
            <a:r>
              <a:rPr lang="cs-CZ" sz="3200" dirty="0" smtClean="0"/>
              <a:t>.</a:t>
            </a:r>
          </a:p>
          <a:p>
            <a:pPr marL="109728" indent="0">
              <a:buNone/>
            </a:pPr>
            <a:r>
              <a:rPr lang="cs-CZ" sz="3200" b="1" dirty="0" smtClean="0">
                <a:solidFill>
                  <a:srgbClr val="FF0000"/>
                </a:solidFill>
              </a:rPr>
              <a:t>Za</a:t>
            </a:r>
            <a:r>
              <a:rPr lang="cs-CZ" sz="3200" dirty="0" smtClean="0"/>
              <a:t> 10 euro si koupím něco nového.</a:t>
            </a:r>
          </a:p>
          <a:p>
            <a:pPr marL="109728" indent="0">
              <a:buNone/>
            </a:pPr>
            <a:r>
              <a:rPr lang="cs-CZ" sz="3200" dirty="0" smtClean="0"/>
              <a:t> 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5315718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Gegen</a:t>
            </a:r>
            <a:r>
              <a:rPr lang="cs-CZ" dirty="0" smtClean="0"/>
              <a:t> - proti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109728" indent="0">
              <a:buNone/>
            </a:pPr>
            <a:endParaRPr lang="cs-CZ" dirty="0" smtClean="0"/>
          </a:p>
          <a:p>
            <a:pPr marL="109728" indent="0">
              <a:buNone/>
            </a:pPr>
            <a:r>
              <a:rPr lang="cs-CZ" sz="3200" dirty="0" err="1" smtClean="0"/>
              <a:t>Was</a:t>
            </a:r>
            <a:r>
              <a:rPr lang="cs-CZ" sz="3200" dirty="0" smtClean="0"/>
              <a:t> </a:t>
            </a:r>
            <a:r>
              <a:rPr lang="cs-CZ" sz="3200" dirty="0" err="1" smtClean="0"/>
              <a:t>hast</a:t>
            </a:r>
            <a:r>
              <a:rPr lang="cs-CZ" sz="3200" dirty="0" smtClean="0"/>
              <a:t> </a:t>
            </a:r>
            <a:r>
              <a:rPr lang="cs-CZ" sz="3200" dirty="0" err="1" smtClean="0"/>
              <a:t>du</a:t>
            </a:r>
            <a:r>
              <a:rPr lang="cs-CZ" sz="3200" dirty="0" smtClean="0"/>
              <a:t> </a:t>
            </a:r>
            <a:r>
              <a:rPr lang="cs-CZ" sz="3200" b="1" dirty="0" err="1" smtClean="0">
                <a:solidFill>
                  <a:srgbClr val="FF0000"/>
                </a:solidFill>
              </a:rPr>
              <a:t>gegen</a:t>
            </a:r>
            <a:r>
              <a:rPr lang="cs-CZ" sz="3200" dirty="0" smtClean="0"/>
              <a:t> </a:t>
            </a:r>
            <a:r>
              <a:rPr lang="cs-CZ" sz="3200" dirty="0" err="1" smtClean="0"/>
              <a:t>mich</a:t>
            </a:r>
            <a:r>
              <a:rPr lang="cs-CZ" sz="3200" dirty="0" smtClean="0"/>
              <a:t>?</a:t>
            </a:r>
          </a:p>
          <a:p>
            <a:pPr marL="109728" indent="0">
              <a:buNone/>
            </a:pPr>
            <a:r>
              <a:rPr lang="cs-CZ" sz="3200" dirty="0" smtClean="0"/>
              <a:t>Co máš </a:t>
            </a:r>
            <a:r>
              <a:rPr lang="cs-CZ" sz="3200" b="1" dirty="0" smtClean="0">
                <a:solidFill>
                  <a:srgbClr val="FF0000"/>
                </a:solidFill>
              </a:rPr>
              <a:t>proti</a:t>
            </a:r>
            <a:r>
              <a:rPr lang="cs-CZ" sz="3200" dirty="0" smtClean="0"/>
              <a:t> mně?</a:t>
            </a:r>
          </a:p>
          <a:p>
            <a:pPr marL="109728" indent="0">
              <a:buNone/>
            </a:pPr>
            <a:endParaRPr lang="cs-CZ" sz="3200" dirty="0"/>
          </a:p>
          <a:p>
            <a:pPr marL="109728" indent="0">
              <a:buNone/>
            </a:pPr>
            <a:r>
              <a:rPr lang="cs-CZ" sz="3200" dirty="0" err="1" smtClean="0"/>
              <a:t>Sie</a:t>
            </a:r>
            <a:r>
              <a:rPr lang="cs-CZ" sz="3200" dirty="0" smtClean="0"/>
              <a:t> </a:t>
            </a:r>
            <a:r>
              <a:rPr lang="cs-CZ" sz="3200" dirty="0" err="1" smtClean="0"/>
              <a:t>spielen</a:t>
            </a:r>
            <a:r>
              <a:rPr lang="cs-CZ" sz="3200" dirty="0" smtClean="0"/>
              <a:t> </a:t>
            </a:r>
            <a:r>
              <a:rPr lang="cs-CZ" sz="3200" b="1" dirty="0" err="1" smtClean="0">
                <a:solidFill>
                  <a:srgbClr val="FF0000"/>
                </a:solidFill>
              </a:rPr>
              <a:t>gegen</a:t>
            </a:r>
            <a:r>
              <a:rPr lang="cs-CZ" sz="3200" dirty="0" smtClean="0"/>
              <a:t> </a:t>
            </a:r>
            <a:r>
              <a:rPr lang="cs-CZ" sz="3200" dirty="0" err="1" smtClean="0"/>
              <a:t>uns</a:t>
            </a:r>
            <a:r>
              <a:rPr lang="cs-CZ" sz="3200" dirty="0" smtClean="0"/>
              <a:t>.</a:t>
            </a:r>
          </a:p>
          <a:p>
            <a:pPr marL="109728" indent="0">
              <a:buNone/>
            </a:pPr>
            <a:r>
              <a:rPr lang="cs-CZ" sz="3200" dirty="0" smtClean="0"/>
              <a:t>Hrají </a:t>
            </a:r>
            <a:r>
              <a:rPr lang="cs-CZ" sz="3200" b="1" dirty="0" smtClean="0">
                <a:solidFill>
                  <a:srgbClr val="FF0000"/>
                </a:solidFill>
              </a:rPr>
              <a:t>proti</a:t>
            </a:r>
            <a:r>
              <a:rPr lang="cs-CZ" sz="3200" dirty="0" smtClean="0"/>
              <a:t> nám.</a:t>
            </a:r>
          </a:p>
          <a:p>
            <a:pPr marL="109728" indent="0">
              <a:buNone/>
            </a:pPr>
            <a:endParaRPr lang="cs-CZ" dirty="0"/>
          </a:p>
          <a:p>
            <a:pPr marL="109728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193408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Ohne – bez(e)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109728" indent="0">
              <a:buNone/>
            </a:pPr>
            <a:endParaRPr lang="cs-CZ" dirty="0" smtClean="0"/>
          </a:p>
          <a:p>
            <a:pPr marL="109728" indent="0">
              <a:buNone/>
            </a:pPr>
            <a:r>
              <a:rPr lang="cs-CZ" sz="3200" dirty="0" err="1" smtClean="0"/>
              <a:t>Das</a:t>
            </a:r>
            <a:r>
              <a:rPr lang="cs-CZ" sz="3200" dirty="0" smtClean="0"/>
              <a:t> </a:t>
            </a:r>
            <a:r>
              <a:rPr lang="cs-CZ" sz="3200" dirty="0" err="1" smtClean="0"/>
              <a:t>Zimmer</a:t>
            </a:r>
            <a:r>
              <a:rPr lang="cs-CZ" sz="3200" dirty="0" smtClean="0"/>
              <a:t> </a:t>
            </a:r>
            <a:r>
              <a:rPr lang="cs-CZ" sz="3200" dirty="0" err="1" smtClean="0"/>
              <a:t>ist</a:t>
            </a:r>
            <a:r>
              <a:rPr lang="cs-CZ" sz="3200" dirty="0" smtClean="0"/>
              <a:t> </a:t>
            </a:r>
            <a:r>
              <a:rPr lang="cs-CZ" sz="3200" dirty="0" err="1" smtClean="0"/>
              <a:t>leider</a:t>
            </a:r>
            <a:r>
              <a:rPr lang="cs-CZ" sz="3200" dirty="0" smtClean="0"/>
              <a:t> </a:t>
            </a:r>
            <a:r>
              <a:rPr lang="cs-CZ" sz="3200" b="1" dirty="0" smtClean="0">
                <a:solidFill>
                  <a:srgbClr val="FF0000"/>
                </a:solidFill>
              </a:rPr>
              <a:t>ohne</a:t>
            </a:r>
            <a:r>
              <a:rPr lang="cs-CZ" sz="3200" dirty="0" smtClean="0"/>
              <a:t> </a:t>
            </a:r>
            <a:r>
              <a:rPr lang="cs-CZ" sz="3200" dirty="0" err="1" smtClean="0"/>
              <a:t>Bad</a:t>
            </a:r>
            <a:r>
              <a:rPr lang="cs-CZ" sz="3200" dirty="0" smtClean="0"/>
              <a:t>.</a:t>
            </a:r>
          </a:p>
          <a:p>
            <a:pPr marL="109728" indent="0">
              <a:buNone/>
            </a:pPr>
            <a:r>
              <a:rPr lang="cs-CZ" sz="3200" dirty="0" smtClean="0"/>
              <a:t>Pokoj je bohužel </a:t>
            </a:r>
            <a:r>
              <a:rPr lang="cs-CZ" sz="3200" b="1" dirty="0" smtClean="0">
                <a:solidFill>
                  <a:srgbClr val="FF0000"/>
                </a:solidFill>
              </a:rPr>
              <a:t>bez</a:t>
            </a:r>
            <a:r>
              <a:rPr lang="cs-CZ" sz="3200" dirty="0" smtClean="0"/>
              <a:t> sprchy.</a:t>
            </a:r>
          </a:p>
          <a:p>
            <a:pPr marL="109728" indent="0">
              <a:buNone/>
            </a:pPr>
            <a:endParaRPr lang="cs-CZ" sz="3200" dirty="0"/>
          </a:p>
          <a:p>
            <a:pPr marL="109728" indent="0">
              <a:buNone/>
            </a:pPr>
            <a:r>
              <a:rPr lang="cs-CZ" sz="3200" b="1" dirty="0" smtClean="0">
                <a:solidFill>
                  <a:srgbClr val="FF0000"/>
                </a:solidFill>
              </a:rPr>
              <a:t>Ohne</a:t>
            </a:r>
            <a:r>
              <a:rPr lang="cs-CZ" sz="3200" dirty="0" smtClean="0"/>
              <a:t> </a:t>
            </a:r>
            <a:r>
              <a:rPr lang="cs-CZ" sz="3200" dirty="0" err="1" smtClean="0"/>
              <a:t>ihn</a:t>
            </a:r>
            <a:r>
              <a:rPr lang="cs-CZ" sz="3200" dirty="0" smtClean="0"/>
              <a:t> machen </a:t>
            </a:r>
            <a:r>
              <a:rPr lang="cs-CZ" sz="3200" dirty="0" err="1" smtClean="0"/>
              <a:t>wir</a:t>
            </a:r>
            <a:r>
              <a:rPr lang="cs-CZ" sz="3200" dirty="0" smtClean="0"/>
              <a:t> es </a:t>
            </a:r>
            <a:r>
              <a:rPr lang="cs-CZ" sz="3200" dirty="0" err="1" smtClean="0"/>
              <a:t>nicht</a:t>
            </a:r>
            <a:r>
              <a:rPr lang="cs-CZ" sz="3200" dirty="0" smtClean="0"/>
              <a:t>.</a:t>
            </a:r>
          </a:p>
          <a:p>
            <a:pPr marL="109728" indent="0">
              <a:buNone/>
            </a:pPr>
            <a:r>
              <a:rPr lang="cs-CZ" sz="3200" b="1" dirty="0" smtClean="0">
                <a:solidFill>
                  <a:srgbClr val="FF0000"/>
                </a:solidFill>
              </a:rPr>
              <a:t>Bez</a:t>
            </a:r>
            <a:r>
              <a:rPr lang="cs-CZ" sz="3200" dirty="0" smtClean="0"/>
              <a:t> něho to dělat nebudeme.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3787530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Um – okolo, v (časově), 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109728" indent="0">
              <a:buNone/>
            </a:pPr>
            <a:r>
              <a:rPr lang="cs-CZ" sz="3200" dirty="0" err="1" smtClean="0"/>
              <a:t>Ich</a:t>
            </a:r>
            <a:r>
              <a:rPr lang="cs-CZ" sz="3200" dirty="0" smtClean="0"/>
              <a:t> </a:t>
            </a:r>
            <a:r>
              <a:rPr lang="cs-CZ" sz="3200" dirty="0" err="1" smtClean="0"/>
              <a:t>komme</a:t>
            </a:r>
            <a:r>
              <a:rPr lang="cs-CZ" sz="3200" dirty="0" smtClean="0"/>
              <a:t> </a:t>
            </a:r>
            <a:r>
              <a:rPr lang="cs-CZ" sz="3200" b="1" dirty="0" smtClean="0">
                <a:solidFill>
                  <a:srgbClr val="FF0000"/>
                </a:solidFill>
              </a:rPr>
              <a:t>um</a:t>
            </a:r>
            <a:r>
              <a:rPr lang="cs-CZ" sz="3200" dirty="0" smtClean="0"/>
              <a:t> 13 Uhr.</a:t>
            </a:r>
          </a:p>
          <a:p>
            <a:pPr marL="109728" indent="0">
              <a:buNone/>
            </a:pPr>
            <a:r>
              <a:rPr lang="cs-CZ" sz="3200" dirty="0" smtClean="0"/>
              <a:t>Přijdu </a:t>
            </a:r>
            <a:r>
              <a:rPr lang="cs-CZ" sz="3200" b="1" dirty="0" smtClean="0">
                <a:solidFill>
                  <a:srgbClr val="FF0000"/>
                </a:solidFill>
              </a:rPr>
              <a:t>ve</a:t>
            </a:r>
            <a:r>
              <a:rPr lang="cs-CZ" sz="3200" dirty="0" smtClean="0"/>
              <a:t> 13 hodin.</a:t>
            </a:r>
          </a:p>
          <a:p>
            <a:pPr marL="109728" indent="0">
              <a:buNone/>
            </a:pPr>
            <a:endParaRPr lang="cs-CZ" sz="3200" dirty="0"/>
          </a:p>
          <a:p>
            <a:pPr marL="109728" indent="0">
              <a:buNone/>
            </a:pPr>
            <a:r>
              <a:rPr lang="cs-CZ" sz="3200" dirty="0" smtClean="0"/>
              <a:t>Er </a:t>
            </a:r>
            <a:r>
              <a:rPr lang="cs-CZ" sz="3200" dirty="0" err="1" smtClean="0"/>
              <a:t>bittet</a:t>
            </a:r>
            <a:r>
              <a:rPr lang="cs-CZ" sz="3200" dirty="0" smtClean="0"/>
              <a:t> </a:t>
            </a:r>
            <a:r>
              <a:rPr lang="cs-CZ" sz="3200" dirty="0" err="1" smtClean="0"/>
              <a:t>mich</a:t>
            </a:r>
            <a:r>
              <a:rPr lang="cs-CZ" sz="3200" dirty="0" smtClean="0"/>
              <a:t> </a:t>
            </a:r>
            <a:r>
              <a:rPr lang="cs-CZ" sz="3200" b="1" dirty="0" smtClean="0">
                <a:solidFill>
                  <a:srgbClr val="FF0000"/>
                </a:solidFill>
              </a:rPr>
              <a:t>um</a:t>
            </a:r>
            <a:r>
              <a:rPr lang="cs-CZ" sz="3200" dirty="0" smtClean="0"/>
              <a:t> </a:t>
            </a:r>
            <a:r>
              <a:rPr lang="cs-CZ" sz="3200" dirty="0" err="1" smtClean="0"/>
              <a:t>das</a:t>
            </a:r>
            <a:r>
              <a:rPr lang="cs-CZ" sz="3200" dirty="0" smtClean="0"/>
              <a:t> Buch.</a:t>
            </a:r>
          </a:p>
          <a:p>
            <a:pPr marL="109728" indent="0">
              <a:buNone/>
            </a:pPr>
            <a:r>
              <a:rPr lang="cs-CZ" sz="3200" dirty="0" smtClean="0"/>
              <a:t>Prosí mě </a:t>
            </a:r>
            <a:r>
              <a:rPr lang="cs-CZ" sz="3200" b="1" dirty="0" smtClean="0">
                <a:solidFill>
                  <a:srgbClr val="FF0000"/>
                </a:solidFill>
              </a:rPr>
              <a:t>o</a:t>
            </a:r>
            <a:r>
              <a:rPr lang="cs-CZ" sz="3200" dirty="0" smtClean="0"/>
              <a:t> tu knihu.</a:t>
            </a:r>
          </a:p>
          <a:p>
            <a:pPr marL="109728" indent="0">
              <a:buNone/>
            </a:pPr>
            <a:endParaRPr lang="cs-CZ" sz="3200" dirty="0"/>
          </a:p>
          <a:p>
            <a:pPr marL="109728" indent="0">
              <a:buNone/>
            </a:pPr>
            <a:r>
              <a:rPr lang="cs-CZ" sz="3200" b="1" dirty="0" smtClean="0">
                <a:solidFill>
                  <a:srgbClr val="FF0000"/>
                </a:solidFill>
              </a:rPr>
              <a:t>Um</a:t>
            </a:r>
            <a:r>
              <a:rPr lang="cs-CZ" sz="3200" dirty="0" smtClean="0"/>
              <a:t> </a:t>
            </a:r>
            <a:r>
              <a:rPr lang="cs-CZ" sz="3200" dirty="0" err="1" smtClean="0"/>
              <a:t>das</a:t>
            </a:r>
            <a:r>
              <a:rPr lang="cs-CZ" sz="3200" dirty="0" smtClean="0"/>
              <a:t> Auto stehen </a:t>
            </a:r>
            <a:r>
              <a:rPr lang="cs-CZ" sz="3200" dirty="0" err="1" smtClean="0"/>
              <a:t>viele</a:t>
            </a:r>
            <a:r>
              <a:rPr lang="cs-CZ" sz="3200" dirty="0" smtClean="0"/>
              <a:t> </a:t>
            </a:r>
            <a:r>
              <a:rPr lang="cs-CZ" sz="3200" dirty="0" err="1" smtClean="0"/>
              <a:t>Leute</a:t>
            </a:r>
            <a:r>
              <a:rPr lang="cs-CZ" sz="3200" dirty="0" smtClean="0"/>
              <a:t>.</a:t>
            </a:r>
          </a:p>
          <a:p>
            <a:pPr marL="109728" indent="0">
              <a:buNone/>
            </a:pPr>
            <a:r>
              <a:rPr lang="cs-CZ" sz="3200" b="1" dirty="0" smtClean="0">
                <a:solidFill>
                  <a:srgbClr val="FF0000"/>
                </a:solidFill>
              </a:rPr>
              <a:t>Okolo</a:t>
            </a:r>
            <a:r>
              <a:rPr lang="cs-CZ" sz="3200" dirty="0" smtClean="0"/>
              <a:t> toho auta stojí hodně lidí.</a:t>
            </a:r>
          </a:p>
          <a:p>
            <a:pPr marL="109728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095932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Přeložte do němčiny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25144"/>
          </a:xfrm>
        </p:spPr>
        <p:txBody>
          <a:bodyPr>
            <a:normAutofit/>
          </a:bodyPr>
          <a:lstStyle/>
          <a:p>
            <a:pPr marL="109728" indent="0">
              <a:buNone/>
            </a:pPr>
            <a:r>
              <a:rPr lang="cs-CZ" sz="3200" b="1" dirty="0" smtClean="0">
                <a:solidFill>
                  <a:srgbClr val="FF0000"/>
                </a:solidFill>
              </a:rPr>
              <a:t>pro</a:t>
            </a:r>
            <a:r>
              <a:rPr lang="cs-CZ" sz="3200" dirty="0" smtClean="0"/>
              <a:t> moji maminku</a:t>
            </a:r>
          </a:p>
          <a:p>
            <a:pPr marL="109728" indent="0">
              <a:buNone/>
            </a:pPr>
            <a:r>
              <a:rPr lang="cs-CZ" sz="3200" b="1" dirty="0" err="1" smtClean="0">
                <a:solidFill>
                  <a:srgbClr val="FF0000"/>
                </a:solidFill>
              </a:rPr>
              <a:t>für</a:t>
            </a:r>
            <a:r>
              <a:rPr lang="cs-CZ" sz="3200" dirty="0" smtClean="0"/>
              <a:t> </a:t>
            </a:r>
            <a:r>
              <a:rPr lang="cs-CZ" sz="3200" dirty="0" err="1" smtClean="0"/>
              <a:t>meine</a:t>
            </a:r>
            <a:r>
              <a:rPr lang="cs-CZ" sz="3200" dirty="0" smtClean="0"/>
              <a:t> </a:t>
            </a:r>
            <a:r>
              <a:rPr lang="cs-CZ" sz="3200" dirty="0" err="1" smtClean="0"/>
              <a:t>Mutti</a:t>
            </a:r>
            <a:r>
              <a:rPr lang="cs-CZ" sz="3200" dirty="0" smtClean="0"/>
              <a:t>.</a:t>
            </a:r>
          </a:p>
          <a:p>
            <a:pPr marL="109728" indent="0">
              <a:buNone/>
            </a:pPr>
            <a:endParaRPr lang="cs-CZ" sz="3200" dirty="0"/>
          </a:p>
          <a:p>
            <a:pPr marL="109728" indent="0">
              <a:buNone/>
            </a:pPr>
            <a:r>
              <a:rPr lang="cs-CZ" sz="3200" b="1" dirty="0" smtClean="0">
                <a:solidFill>
                  <a:srgbClr val="FF0000"/>
                </a:solidFill>
              </a:rPr>
              <a:t>proti</a:t>
            </a:r>
            <a:r>
              <a:rPr lang="cs-CZ" sz="3200" dirty="0" smtClean="0"/>
              <a:t> tomu autu</a:t>
            </a:r>
          </a:p>
          <a:p>
            <a:pPr marL="109728" indent="0">
              <a:buNone/>
            </a:pPr>
            <a:r>
              <a:rPr lang="cs-CZ" sz="3200" b="1" dirty="0" err="1" smtClean="0">
                <a:solidFill>
                  <a:srgbClr val="FF0000"/>
                </a:solidFill>
              </a:rPr>
              <a:t>gegen</a:t>
            </a:r>
            <a:r>
              <a:rPr lang="cs-CZ" sz="3200" dirty="0" smtClean="0"/>
              <a:t> </a:t>
            </a:r>
            <a:r>
              <a:rPr lang="cs-CZ" sz="3200" dirty="0" err="1" smtClean="0"/>
              <a:t>das</a:t>
            </a:r>
            <a:r>
              <a:rPr lang="cs-CZ" sz="3200" dirty="0" smtClean="0"/>
              <a:t> Auto</a:t>
            </a:r>
          </a:p>
          <a:p>
            <a:pPr marL="109728" indent="0">
              <a:buNone/>
            </a:pPr>
            <a:endParaRPr lang="cs-CZ" sz="3200" dirty="0"/>
          </a:p>
          <a:p>
            <a:pPr marL="109728" indent="0">
              <a:buNone/>
            </a:pPr>
            <a:r>
              <a:rPr lang="cs-CZ" sz="3200" b="1" dirty="0" smtClean="0">
                <a:solidFill>
                  <a:srgbClr val="FF0000"/>
                </a:solidFill>
              </a:rPr>
              <a:t>v</a:t>
            </a:r>
            <a:r>
              <a:rPr lang="cs-CZ" sz="3200" dirty="0" smtClean="0"/>
              <a:t> 17 hodin</a:t>
            </a:r>
          </a:p>
          <a:p>
            <a:pPr marL="109728" indent="0">
              <a:buNone/>
            </a:pPr>
            <a:r>
              <a:rPr lang="cs-CZ" sz="3200" b="1" dirty="0" smtClean="0">
                <a:solidFill>
                  <a:srgbClr val="FF0000"/>
                </a:solidFill>
              </a:rPr>
              <a:t>um</a:t>
            </a:r>
            <a:r>
              <a:rPr lang="cs-CZ" sz="3200" dirty="0" smtClean="0"/>
              <a:t> 17 Uhr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9196364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640"/>
            <a:ext cx="8229600" cy="6480720"/>
          </a:xfrm>
        </p:spPr>
        <p:txBody>
          <a:bodyPr>
            <a:normAutofit/>
          </a:bodyPr>
          <a:lstStyle/>
          <a:p>
            <a:pPr marL="109728" indent="0">
              <a:buNone/>
            </a:pPr>
            <a:r>
              <a:rPr lang="cs-CZ" sz="3200" dirty="0" smtClean="0"/>
              <a:t>ulicí (</a:t>
            </a:r>
            <a:r>
              <a:rPr lang="cs-CZ" sz="3200" b="1" dirty="0" smtClean="0">
                <a:solidFill>
                  <a:srgbClr val="FF0000"/>
                </a:solidFill>
              </a:rPr>
              <a:t>7. pád</a:t>
            </a:r>
            <a:r>
              <a:rPr lang="cs-CZ" sz="3200" dirty="0" smtClean="0"/>
              <a:t>)</a:t>
            </a:r>
          </a:p>
          <a:p>
            <a:pPr marL="109728" indent="0">
              <a:buNone/>
            </a:pPr>
            <a:r>
              <a:rPr lang="cs-CZ" sz="3200" b="1" dirty="0" smtClean="0">
                <a:solidFill>
                  <a:srgbClr val="FF0000"/>
                </a:solidFill>
              </a:rPr>
              <a:t>durch</a:t>
            </a:r>
            <a:r>
              <a:rPr lang="cs-CZ" sz="3200" dirty="0" smtClean="0"/>
              <a:t> </a:t>
            </a:r>
            <a:r>
              <a:rPr lang="cs-CZ" sz="3200" dirty="0" err="1" smtClean="0"/>
              <a:t>die</a:t>
            </a:r>
            <a:r>
              <a:rPr lang="cs-CZ" sz="3200" dirty="0" smtClean="0"/>
              <a:t> Stra</a:t>
            </a:r>
            <a:r>
              <a:rPr lang="de-DE" sz="3200" dirty="0" err="1" smtClean="0"/>
              <a:t>ße</a:t>
            </a:r>
            <a:endParaRPr lang="cs-CZ" sz="3200" dirty="0" smtClean="0"/>
          </a:p>
          <a:p>
            <a:pPr marL="109728" indent="0">
              <a:buNone/>
            </a:pPr>
            <a:endParaRPr lang="cs-CZ" sz="3200" dirty="0"/>
          </a:p>
          <a:p>
            <a:pPr marL="109728" indent="0">
              <a:buNone/>
            </a:pPr>
            <a:r>
              <a:rPr lang="cs-CZ" sz="3200" b="1" dirty="0" smtClean="0">
                <a:solidFill>
                  <a:srgbClr val="FF0000"/>
                </a:solidFill>
              </a:rPr>
              <a:t>bez</a:t>
            </a:r>
            <a:r>
              <a:rPr lang="cs-CZ" sz="3200" dirty="0" smtClean="0"/>
              <a:t> peněz</a:t>
            </a:r>
          </a:p>
          <a:p>
            <a:pPr marL="109728" indent="0">
              <a:buNone/>
            </a:pPr>
            <a:r>
              <a:rPr lang="cs-CZ" sz="3200" b="1" dirty="0" smtClean="0">
                <a:solidFill>
                  <a:srgbClr val="FF0000"/>
                </a:solidFill>
              </a:rPr>
              <a:t>ohne</a:t>
            </a:r>
            <a:r>
              <a:rPr lang="cs-CZ" sz="3200" dirty="0" smtClean="0"/>
              <a:t> </a:t>
            </a:r>
            <a:r>
              <a:rPr lang="cs-CZ" sz="3200" dirty="0" err="1" smtClean="0"/>
              <a:t>Geld</a:t>
            </a:r>
            <a:endParaRPr lang="cs-CZ" sz="3200" dirty="0" smtClean="0"/>
          </a:p>
          <a:p>
            <a:pPr marL="109728" indent="0">
              <a:buNone/>
            </a:pPr>
            <a:endParaRPr lang="cs-CZ" sz="3200" dirty="0"/>
          </a:p>
          <a:p>
            <a:pPr marL="109728" indent="0">
              <a:buNone/>
            </a:pPr>
            <a:r>
              <a:rPr lang="cs-CZ" sz="3200" b="1" dirty="0" smtClean="0">
                <a:solidFill>
                  <a:srgbClr val="FF0000"/>
                </a:solidFill>
              </a:rPr>
              <a:t>za</a:t>
            </a:r>
            <a:r>
              <a:rPr lang="cs-CZ" sz="3200" dirty="0" smtClean="0"/>
              <a:t> </a:t>
            </a:r>
            <a:r>
              <a:rPr lang="cs-CZ" sz="3200" dirty="0" smtClean="0"/>
              <a:t>všechny </a:t>
            </a:r>
            <a:r>
              <a:rPr lang="cs-CZ" sz="3200" dirty="0" smtClean="0"/>
              <a:t>(ne místně!)</a:t>
            </a:r>
          </a:p>
          <a:p>
            <a:pPr marL="109728" indent="0">
              <a:buNone/>
            </a:pPr>
            <a:r>
              <a:rPr lang="cs-CZ" sz="3200" b="1" dirty="0" err="1" smtClean="0">
                <a:solidFill>
                  <a:srgbClr val="FF0000"/>
                </a:solidFill>
              </a:rPr>
              <a:t>für</a:t>
            </a:r>
            <a:r>
              <a:rPr lang="cs-CZ" sz="3200" dirty="0" smtClean="0"/>
              <a:t> </a:t>
            </a:r>
            <a:r>
              <a:rPr lang="cs-CZ" sz="3200" dirty="0" err="1" smtClean="0"/>
              <a:t>alle</a:t>
            </a:r>
            <a:endParaRPr lang="cs-CZ" sz="3200" dirty="0" smtClean="0"/>
          </a:p>
          <a:p>
            <a:pPr marL="109728" indent="0">
              <a:buNone/>
            </a:pPr>
            <a:endParaRPr lang="cs-CZ" sz="3200" dirty="0"/>
          </a:p>
          <a:p>
            <a:pPr marL="109728" indent="0">
              <a:buNone/>
            </a:pPr>
            <a:r>
              <a:rPr lang="cs-CZ" sz="3200" b="1" dirty="0" smtClean="0">
                <a:solidFill>
                  <a:srgbClr val="FF0000"/>
                </a:solidFill>
              </a:rPr>
              <a:t>kolem </a:t>
            </a:r>
            <a:r>
              <a:rPr lang="cs-CZ" sz="3200" dirty="0" smtClean="0"/>
              <a:t>stolu</a:t>
            </a:r>
          </a:p>
          <a:p>
            <a:pPr marL="109728" indent="0">
              <a:buNone/>
            </a:pPr>
            <a:r>
              <a:rPr lang="cs-CZ" sz="3200" b="1" dirty="0" smtClean="0">
                <a:solidFill>
                  <a:srgbClr val="FF0000"/>
                </a:solidFill>
              </a:rPr>
              <a:t>um</a:t>
            </a:r>
            <a:r>
              <a:rPr lang="cs-CZ" sz="3200" dirty="0" smtClean="0"/>
              <a:t> den </a:t>
            </a:r>
            <a:r>
              <a:rPr lang="cs-CZ" sz="3200" dirty="0" err="1" smtClean="0"/>
              <a:t>Tisch</a:t>
            </a:r>
            <a:endParaRPr lang="cs-CZ" sz="3200" dirty="0" smtClean="0"/>
          </a:p>
          <a:p>
            <a:pPr marL="109728" indent="0">
              <a:buNone/>
            </a:pPr>
            <a:endParaRPr lang="cs-CZ" sz="3200" dirty="0"/>
          </a:p>
          <a:p>
            <a:pPr marL="109728" indent="0">
              <a:buNone/>
            </a:pP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0470342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ilk">
  <a:themeElements>
    <a:clrScheme name="Silk">
      <a:dk1>
        <a:srgbClr val="000000"/>
      </a:dk1>
      <a:lt1>
        <a:srgbClr val="FFFFFF"/>
      </a:lt1>
      <a:dk2>
        <a:srgbClr val="043988"/>
      </a:dk2>
      <a:lt2>
        <a:srgbClr val="92C2EB"/>
      </a:lt2>
      <a:accent1>
        <a:srgbClr val="836AAE"/>
      </a:accent1>
      <a:accent2>
        <a:srgbClr val="5DA577"/>
      </a:accent2>
      <a:accent3>
        <a:srgbClr val="678EB9"/>
      </a:accent3>
      <a:accent4>
        <a:srgbClr val="F7A611"/>
      </a:accent4>
      <a:accent5>
        <a:srgbClr val="A1AB38"/>
      </a:accent5>
      <a:accent6>
        <a:srgbClr val="C17790"/>
      </a:accent6>
      <a:hlink>
        <a:srgbClr val="DA5723"/>
      </a:hlink>
      <a:folHlink>
        <a:srgbClr val="226CA5"/>
      </a:folHlink>
    </a:clrScheme>
    <a:fontScheme name="Silk">
      <a:majorFont>
        <a:latin typeface="Arial"/>
        <a:ea typeface=""/>
        <a:cs typeface=""/>
        <a:font script="Jpan" typeface="ＭＳ Ｐゴシック"/>
        <a:font script="Hang" typeface="돋음"/>
        <a:font script="Hans" typeface="方正姚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돋음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Silk">
      <a: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tint val="20000"/>
                <a:satMod val="250000"/>
              </a:schemeClr>
            </a:gs>
            <a:gs pos="30000">
              <a:schemeClr val="phClr">
                <a:tint val="60000"/>
                <a:satMod val="250000"/>
              </a:schemeClr>
            </a:gs>
            <a:gs pos="50000">
              <a:schemeClr val="phClr">
                <a:tint val="57000"/>
                <a:satMod val="250000"/>
              </a:schemeClr>
            </a:gs>
            <a:gs pos="100000">
              <a:schemeClr val="phClr">
                <a:tint val="28000"/>
                <a:satMod val="250000"/>
              </a:schemeClr>
            </a:gs>
          </a:gsLst>
          <a:lin ang="7000000" scaled="1"/>
        </a:gradFill>
        <a:gradFill rotWithShape="1">
          <a:gsLst>
            <a:gs pos="0">
              <a:schemeClr val="phClr">
                <a:shade val="80000"/>
                <a:satMod val="200000"/>
              </a:schemeClr>
            </a:gs>
            <a:gs pos="30000">
              <a:schemeClr val="phClr">
                <a:shade val="20000"/>
                <a:satMod val="250000"/>
              </a:schemeClr>
            </a:gs>
            <a:gs pos="50000">
              <a:schemeClr val="phClr">
                <a:shade val="23000"/>
                <a:satMod val="250000"/>
              </a:schemeClr>
            </a:gs>
            <a:gs pos="60000">
              <a:schemeClr val="phClr">
                <a:shade val="29000"/>
                <a:satMod val="230000"/>
              </a:schemeClr>
            </a:gs>
            <a:gs pos="100000">
              <a:schemeClr val="phClr">
                <a:shade val="70000"/>
                <a:satMod val="200000"/>
              </a:schemeClr>
            </a:gs>
          </a:gsLst>
          <a:lin ang="7000000" scaled="1"/>
        </a:gradFill>
      </a:fillStyleLst>
      <a:lnStyleLst>
        <a:ln w="12700" cap="sq" cmpd="sng" algn="ctr">
          <a:solidFill>
            <a:schemeClr val="phClr"/>
          </a:solidFill>
          <a:prstDash val="solid"/>
        </a:ln>
        <a:ln w="25400" cap="sq" cmpd="sng" algn="ctr">
          <a:solidFill>
            <a:schemeClr val="phClr"/>
          </a:solidFill>
          <a:prstDash val="solid"/>
        </a:ln>
        <a:ln w="31750" cap="sq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algn="tl">
              <a:srgbClr val="000000">
                <a:alpha val="35294"/>
              </a:srgbClr>
            </a:outerShdw>
          </a:effectLst>
        </a:effectStyle>
        <a:effectStyle>
          <a:effectLst>
            <a:outerShdw blurRad="63500" dist="50800" dir="5400000" algn="tl">
              <a:srgbClr val="000000">
                <a:alpha val="35294"/>
              </a:srgbClr>
            </a:outerShdw>
          </a:effectLst>
          <a:scene3d>
            <a:camera prst="orthographicFront" fov="0">
              <a:rot lat="0" lon="0" rev="0"/>
            </a:camera>
            <a:lightRig rig="soft" dir="t">
              <a:rot lat="0" lon="0" rev="0"/>
            </a:lightRig>
          </a:scene3d>
          <a:sp3d>
            <a:bevelT w="127000" h="12700"/>
            <a:contourClr>
              <a:schemeClr val="phClr">
                <a:tint val="100000"/>
                <a:shade val="100000"/>
                <a:hueMod val="100000"/>
                <a:satMod val="100000"/>
              </a:schemeClr>
            </a:contourClr>
          </a:sp3d>
        </a:effectStyle>
        <a:effectStyle>
          <a:effectLst>
            <a:outerShdw blurRad="63500" dist="50800" dir="5400000" algn="tl">
              <a:srgbClr val="000000">
                <a:alpha val="35294"/>
              </a:srgbClr>
            </a:outerShdw>
          </a:effectLst>
          <a:scene3d>
            <a:camera prst="orthographicFront" fov="0">
              <a:rot lat="0" lon="0" rev="0"/>
            </a:camera>
            <a:lightRig rig="soft" dir="t">
              <a:rot lat="0" lon="0" rev="0"/>
            </a:lightRig>
          </a:scene3d>
          <a:sp3d>
            <a:bevelT w="152400" h="38100"/>
            <a:contourClr>
              <a:schemeClr val="phClr">
                <a:tint val="100000"/>
                <a:shade val="100000"/>
                <a:hueMod val="100000"/>
                <a:satMod val="100000"/>
              </a:schemeClr>
            </a:contourClr>
          </a:sp3d>
        </a:effectStyle>
      </a:effectStyleLst>
      <a:bg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shade val="50000"/>
                <a:satMod val="150000"/>
              </a:schemeClr>
            </a:gs>
            <a:gs pos="50000">
              <a:schemeClr val="phClr">
                <a:tint val="85000"/>
                <a:satMod val="140000"/>
              </a:schemeClr>
            </a:gs>
            <a:gs pos="100000">
              <a:schemeClr val="phClr">
                <a:shade val="50000"/>
                <a:satMod val="150000"/>
              </a:schemeClr>
            </a:gs>
          </a:gsLst>
          <a:lin ang="5400000" scaled="1"/>
        </a:gradFill>
        <a:blipFill>
          <a:blip xmlns:r="http://schemas.openxmlformats.org/officeDocument/2006/relationships" r:embed="rId1">
            <a:duotone>
              <a:schemeClr val="phClr">
                <a:shade val="55000"/>
                <a:satMod val="150000"/>
              </a:schemeClr>
              <a:schemeClr val="phClr">
                <a:tint val="100"/>
                <a:satMod val="15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TC010205606[[fn=Motiv hedvábí]]</Template>
  <TotalTime>1199</TotalTime>
  <Words>351</Words>
  <Application>Microsoft Office PowerPoint</Application>
  <PresentationFormat>On-screen Show (4:3)</PresentationFormat>
  <Paragraphs>106</Paragraphs>
  <Slides>11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Silk</vt:lpstr>
      <vt:lpstr>Německý jazyk – Gramatické jevy</vt:lpstr>
      <vt:lpstr>Předložky</vt:lpstr>
      <vt:lpstr>Předložky se 4. pádem</vt:lpstr>
      <vt:lpstr>Splývání předložek se členem</vt:lpstr>
      <vt:lpstr>Durch – skrz, prostý 7. pád</vt:lpstr>
      <vt:lpstr>Für – pro, za</vt:lpstr>
      <vt:lpstr>Gegen - proti </vt:lpstr>
      <vt:lpstr>Ohne – bez(e)</vt:lpstr>
      <vt:lpstr>Um – okolo, v (časově), o</vt:lpstr>
      <vt:lpstr>Přeložte do němčiny</vt:lpstr>
      <vt:lpstr>PowerPoint Presentation</vt:lpstr>
    </vt:vector>
  </TitlesOfParts>
  <Company>doma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</dc:creator>
  <cp:lastModifiedBy>Valued Acer Customer</cp:lastModifiedBy>
  <cp:revision>124</cp:revision>
  <dcterms:created xsi:type="dcterms:W3CDTF">2011-03-22T17:13:23Z</dcterms:created>
  <dcterms:modified xsi:type="dcterms:W3CDTF">2012-04-20T09:33:11Z</dcterms:modified>
</cp:coreProperties>
</file>