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9" r:id="rId3"/>
    <p:sldId id="265" r:id="rId4"/>
    <p:sldId id="257" r:id="rId5"/>
    <p:sldId id="258" r:id="rId6"/>
    <p:sldId id="266" r:id="rId7"/>
    <p:sldId id="261" r:id="rId8"/>
    <p:sldId id="262" r:id="rId9"/>
    <p:sldId id="267" r:id="rId10"/>
    <p:sldId id="264" r:id="rId11"/>
    <p:sldId id="270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376B2-BB96-4F4D-8C95-0173DFFE1077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6E5E0-3870-4556-BCE6-B2B99310E4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376B2-BB96-4F4D-8C95-0173DFFE1077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6E5E0-3870-4556-BCE6-B2B99310E4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376B2-BB96-4F4D-8C95-0173DFFE1077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6E5E0-3870-4556-BCE6-B2B99310E4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376B2-BB96-4F4D-8C95-0173DFFE1077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6E5E0-3870-4556-BCE6-B2B99310E4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376B2-BB96-4F4D-8C95-0173DFFE1077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6E5E0-3870-4556-BCE6-B2B99310E4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376B2-BB96-4F4D-8C95-0173DFFE1077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6E5E0-3870-4556-BCE6-B2B99310E4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376B2-BB96-4F4D-8C95-0173DFFE1077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6E5E0-3870-4556-BCE6-B2B99310E4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376B2-BB96-4F4D-8C95-0173DFFE1077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6E5E0-3870-4556-BCE6-B2B99310E4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376B2-BB96-4F4D-8C95-0173DFFE1077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696E5E0-3870-4556-BCE6-B2B99310E4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376B2-BB96-4F4D-8C95-0173DFFE1077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6E5E0-3870-4556-BCE6-B2B99310E4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376B2-BB96-4F4D-8C95-0173DFFE1077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6E5E0-3870-4556-BCE6-B2B99310E4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1696E5E0-3870-4556-BCE6-B2B99310E4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AD376B2-BB96-4F4D-8C95-0173DFFE1077}" type="datetimeFigureOut">
              <a:rPr lang="cs-CZ" smtClean="0"/>
              <a:pPr/>
              <a:t>30.3.2014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Interpretace textů prokletých básníků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941168"/>
            <a:ext cx="6400800" cy="576064"/>
          </a:xfrm>
        </p:spPr>
        <p:txBody>
          <a:bodyPr>
            <a:norm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899335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ct val="80000"/>
              </a:lnSpc>
              <a:defRPr/>
            </a:pPr>
            <a:r>
              <a:rPr lang="cs-CZ" sz="2400" b="1" i="1" dirty="0" smtClean="0"/>
              <a:t>Datum: </a:t>
            </a:r>
            <a:r>
              <a:rPr lang="cs-CZ" sz="2400" b="1" i="1" dirty="0" smtClean="0"/>
              <a:t>16. 4. 2013</a:t>
            </a:r>
            <a:endParaRPr lang="cs-CZ" sz="2400" dirty="0" smtClean="0"/>
          </a:p>
          <a:p>
            <a:pPr>
              <a:lnSpc>
                <a:spcPct val="80000"/>
              </a:lnSpc>
              <a:buNone/>
              <a:defRPr/>
            </a:pPr>
            <a:r>
              <a:rPr lang="cs-CZ" sz="2400" b="1" dirty="0" smtClean="0"/>
              <a:t> </a:t>
            </a:r>
            <a:endParaRPr lang="cs-CZ" sz="2400" dirty="0" smtClean="0"/>
          </a:p>
          <a:p>
            <a:pPr>
              <a:lnSpc>
                <a:spcPct val="80000"/>
              </a:lnSpc>
              <a:defRPr/>
            </a:pPr>
            <a:r>
              <a:rPr lang="cs-CZ" sz="2400" b="1" i="1" dirty="0" smtClean="0"/>
              <a:t>Projekt:</a:t>
            </a:r>
            <a:r>
              <a:rPr lang="cs-CZ" sz="2400" b="1" dirty="0" smtClean="0"/>
              <a:t> </a:t>
            </a:r>
            <a:r>
              <a:rPr lang="cs-CZ" sz="2400" dirty="0" smtClean="0"/>
              <a:t>Kvalitní výuka</a:t>
            </a:r>
          </a:p>
          <a:p>
            <a:pPr>
              <a:lnSpc>
                <a:spcPct val="80000"/>
              </a:lnSpc>
              <a:buNone/>
              <a:defRPr/>
            </a:pPr>
            <a:r>
              <a:rPr lang="cs-CZ" sz="2400" b="1" dirty="0" smtClean="0"/>
              <a:t> </a:t>
            </a:r>
            <a:endParaRPr lang="cs-CZ" sz="2400" dirty="0" smtClean="0"/>
          </a:p>
          <a:p>
            <a:pPr>
              <a:lnSpc>
                <a:spcPct val="80000"/>
              </a:lnSpc>
              <a:defRPr/>
            </a:pPr>
            <a:r>
              <a:rPr lang="cs-CZ" sz="2400" b="1" i="1" dirty="0" smtClean="0"/>
              <a:t>Registrační číslo:</a:t>
            </a:r>
            <a:r>
              <a:rPr lang="cs-CZ" sz="2400" b="1" dirty="0" smtClean="0"/>
              <a:t> </a:t>
            </a:r>
            <a:r>
              <a:rPr lang="cs-CZ" sz="2400" dirty="0" smtClean="0"/>
              <a:t>CZ.1.07/1.5.00/34.0731</a:t>
            </a:r>
          </a:p>
          <a:p>
            <a:pPr>
              <a:lnSpc>
                <a:spcPct val="80000"/>
              </a:lnSpc>
              <a:buNone/>
              <a:defRPr/>
            </a:pPr>
            <a:r>
              <a:rPr lang="cs-CZ" sz="2400" b="1" dirty="0" smtClean="0"/>
              <a:t> </a:t>
            </a:r>
            <a:endParaRPr lang="cs-CZ" sz="2400" dirty="0" smtClean="0"/>
          </a:p>
          <a:p>
            <a:pPr>
              <a:lnSpc>
                <a:spcPct val="80000"/>
              </a:lnSpc>
              <a:defRPr/>
            </a:pPr>
            <a:r>
              <a:rPr lang="cs-CZ" sz="2400" b="1" i="1" dirty="0" smtClean="0"/>
              <a:t>Číslo DUM:</a:t>
            </a:r>
            <a:r>
              <a:rPr lang="cs-CZ" sz="2400" b="1" dirty="0" smtClean="0"/>
              <a:t> </a:t>
            </a:r>
            <a:r>
              <a:rPr lang="cs-CZ" sz="2400" dirty="0" smtClean="0"/>
              <a:t>VY_32_INOVACE_266</a:t>
            </a:r>
            <a:r>
              <a:rPr lang="cs-CZ" sz="2400" b="1" dirty="0" smtClean="0"/>
              <a:t>	</a:t>
            </a:r>
            <a:endParaRPr lang="cs-CZ" sz="2400" dirty="0" smtClean="0"/>
          </a:p>
          <a:p>
            <a:pPr>
              <a:lnSpc>
                <a:spcPct val="80000"/>
              </a:lnSpc>
              <a:buNone/>
              <a:defRPr/>
            </a:pPr>
            <a:r>
              <a:rPr lang="cs-CZ" sz="2400" b="1" dirty="0" smtClean="0"/>
              <a:t> </a:t>
            </a:r>
            <a:endParaRPr lang="cs-CZ" sz="2400" dirty="0" smtClean="0"/>
          </a:p>
          <a:p>
            <a:pPr>
              <a:lnSpc>
                <a:spcPct val="80000"/>
              </a:lnSpc>
              <a:defRPr/>
            </a:pPr>
            <a:r>
              <a:rPr lang="cs-CZ" sz="2400" b="1" i="1" dirty="0" smtClean="0"/>
              <a:t>Jméno autora:</a:t>
            </a:r>
            <a:r>
              <a:rPr lang="cs-CZ" sz="2400" b="1" dirty="0" smtClean="0"/>
              <a:t>  Mgr. Veronika Slavíková</a:t>
            </a:r>
            <a:endParaRPr lang="cs-CZ" sz="2400" dirty="0" smtClean="0"/>
          </a:p>
          <a:p>
            <a:pPr>
              <a:lnSpc>
                <a:spcPct val="80000"/>
              </a:lnSpc>
              <a:buNone/>
              <a:defRPr/>
            </a:pPr>
            <a:r>
              <a:rPr lang="cs-CZ" sz="2400" b="1" dirty="0" smtClean="0"/>
              <a:t> </a:t>
            </a:r>
            <a:endParaRPr lang="cs-CZ" sz="2400" dirty="0" smtClean="0"/>
          </a:p>
          <a:p>
            <a:pPr>
              <a:lnSpc>
                <a:spcPct val="80000"/>
              </a:lnSpc>
              <a:defRPr/>
            </a:pPr>
            <a:r>
              <a:rPr lang="cs-CZ" sz="2400" b="1" i="1" dirty="0" smtClean="0"/>
              <a:t>Název práce:</a:t>
            </a:r>
            <a:r>
              <a:rPr lang="cs-CZ" sz="2400" b="1" dirty="0" smtClean="0"/>
              <a:t>  </a:t>
            </a:r>
            <a:r>
              <a:rPr lang="cs-CZ" sz="2400" b="1" dirty="0" smtClean="0"/>
              <a:t>Interpretace textů „prokletých básníků“</a:t>
            </a:r>
            <a:endParaRPr lang="cs-CZ" sz="2400" b="1" dirty="0" smtClean="0"/>
          </a:p>
          <a:p>
            <a:pPr>
              <a:lnSpc>
                <a:spcPct val="80000"/>
              </a:lnSpc>
              <a:buNone/>
              <a:defRPr/>
            </a:pPr>
            <a:endParaRPr lang="cs-CZ" sz="2400" dirty="0" smtClean="0"/>
          </a:p>
          <a:p>
            <a:pPr>
              <a:lnSpc>
                <a:spcPct val="80000"/>
              </a:lnSpc>
              <a:defRPr/>
            </a:pPr>
            <a:r>
              <a:rPr lang="cs-CZ" sz="2400" b="1" i="1" dirty="0" smtClean="0"/>
              <a:t>Předmět</a:t>
            </a:r>
            <a:r>
              <a:rPr lang="cs-CZ" sz="2400" i="1" dirty="0" smtClean="0"/>
              <a:t>:</a:t>
            </a:r>
            <a:r>
              <a:rPr lang="cs-CZ" sz="2400" dirty="0" smtClean="0"/>
              <a:t> český jazyk a literatura</a:t>
            </a:r>
          </a:p>
          <a:p>
            <a:pPr>
              <a:lnSpc>
                <a:spcPct val="80000"/>
              </a:lnSpc>
              <a:buNone/>
              <a:defRPr/>
            </a:pPr>
            <a:r>
              <a:rPr lang="cs-CZ" sz="2400" b="1" dirty="0" smtClean="0"/>
              <a:t> </a:t>
            </a:r>
            <a:endParaRPr lang="cs-CZ" sz="2400" dirty="0" smtClean="0"/>
          </a:p>
          <a:p>
            <a:pPr>
              <a:lnSpc>
                <a:spcPct val="80000"/>
              </a:lnSpc>
              <a:defRPr/>
            </a:pPr>
            <a:r>
              <a:rPr lang="cs-CZ" sz="2400" b="1" i="1" dirty="0" smtClean="0"/>
              <a:t>Ročník:</a:t>
            </a:r>
            <a:r>
              <a:rPr lang="cs-CZ" sz="2400" b="1" dirty="0" smtClean="0"/>
              <a:t> 2. </a:t>
            </a:r>
            <a:endParaRPr lang="cs-CZ" sz="2400" dirty="0" smtClean="0"/>
          </a:p>
          <a:p>
            <a:pPr>
              <a:lnSpc>
                <a:spcPct val="80000"/>
              </a:lnSpc>
              <a:buNone/>
              <a:defRPr/>
            </a:pPr>
            <a:r>
              <a:rPr lang="cs-CZ" sz="2400" b="1" dirty="0" smtClean="0"/>
              <a:t> </a:t>
            </a:r>
            <a:endParaRPr lang="cs-CZ" sz="2400" dirty="0" smtClean="0"/>
          </a:p>
          <a:p>
            <a:pPr>
              <a:lnSpc>
                <a:spcPct val="80000"/>
              </a:lnSpc>
              <a:defRPr/>
            </a:pPr>
            <a:r>
              <a:rPr lang="cs-CZ" sz="2400" b="1" i="1" dirty="0" smtClean="0"/>
              <a:t>Časová dotace</a:t>
            </a:r>
            <a:r>
              <a:rPr lang="cs-CZ" sz="2400" i="1" dirty="0" smtClean="0"/>
              <a:t>:</a:t>
            </a:r>
            <a:r>
              <a:rPr lang="cs-CZ" sz="2400" dirty="0" smtClean="0"/>
              <a:t> </a:t>
            </a:r>
            <a:r>
              <a:rPr lang="cs-CZ" sz="2400" dirty="0" smtClean="0"/>
              <a:t>40 </a:t>
            </a:r>
            <a:r>
              <a:rPr lang="cs-CZ" sz="2400" dirty="0" smtClean="0"/>
              <a:t>min</a:t>
            </a:r>
          </a:p>
          <a:p>
            <a:pPr>
              <a:lnSpc>
                <a:spcPct val="80000"/>
              </a:lnSpc>
              <a:buNone/>
              <a:defRPr/>
            </a:pPr>
            <a:r>
              <a:rPr lang="cs-CZ" sz="2400" b="1" dirty="0" smtClean="0"/>
              <a:t> </a:t>
            </a:r>
            <a:endParaRPr lang="cs-CZ" sz="2400" dirty="0" smtClean="0"/>
          </a:p>
          <a:p>
            <a:pPr>
              <a:lnSpc>
                <a:spcPct val="80000"/>
              </a:lnSpc>
              <a:defRPr/>
            </a:pPr>
            <a:r>
              <a:rPr lang="cs-CZ" sz="2400" b="1" i="1" dirty="0" smtClean="0"/>
              <a:t>Vzdělávací cíl</a:t>
            </a:r>
            <a:r>
              <a:rPr lang="cs-CZ" sz="2400" i="1" dirty="0" smtClean="0"/>
              <a:t>:</a:t>
            </a:r>
            <a:r>
              <a:rPr lang="cs-CZ" sz="2400" dirty="0" smtClean="0"/>
              <a:t> </a:t>
            </a:r>
            <a:r>
              <a:rPr lang="cs-CZ" sz="2400" dirty="0" smtClean="0"/>
              <a:t> Žák se seznamuje s tzv. prokletými básníky a dokáže </a:t>
            </a:r>
            <a:r>
              <a:rPr lang="cs-CZ" sz="2400" dirty="0" smtClean="0"/>
              <a:t>uvést </a:t>
            </a:r>
            <a:r>
              <a:rPr lang="cs-CZ" sz="2400" dirty="0" smtClean="0"/>
              <a:t>jejich základní </a:t>
            </a:r>
            <a:r>
              <a:rPr lang="cs-CZ" sz="2400" dirty="0" smtClean="0"/>
              <a:t>životopisné </a:t>
            </a:r>
            <a:r>
              <a:rPr lang="cs-CZ" sz="2400" dirty="0" smtClean="0"/>
              <a:t>údaje. V rámci interpretace jsou zopakovány pojmy z teorie literatury. Žák formuluje vlastní názory na uvedené texty.</a:t>
            </a:r>
            <a:endParaRPr lang="cs-CZ" sz="2400" dirty="0" smtClean="0"/>
          </a:p>
          <a:p>
            <a:pPr>
              <a:lnSpc>
                <a:spcPct val="80000"/>
              </a:lnSpc>
              <a:buNone/>
              <a:defRPr/>
            </a:pPr>
            <a:endParaRPr lang="cs-CZ" sz="2400" dirty="0" smtClean="0"/>
          </a:p>
          <a:p>
            <a:pPr>
              <a:lnSpc>
                <a:spcPct val="80000"/>
              </a:lnSpc>
              <a:defRPr/>
            </a:pPr>
            <a:r>
              <a:rPr lang="cs-CZ" sz="2400" b="1" i="1" dirty="0" smtClean="0"/>
              <a:t>Pomůcky</a:t>
            </a:r>
            <a:r>
              <a:rPr lang="cs-CZ" sz="2400" i="1" dirty="0" smtClean="0"/>
              <a:t>:</a:t>
            </a:r>
            <a:r>
              <a:rPr lang="cs-CZ" sz="2400" dirty="0" smtClean="0"/>
              <a:t> Psací potřeby.  </a:t>
            </a:r>
          </a:p>
          <a:p>
            <a:pPr>
              <a:lnSpc>
                <a:spcPct val="80000"/>
              </a:lnSpc>
              <a:buNone/>
              <a:defRPr/>
            </a:pPr>
            <a:endParaRPr lang="cs-CZ" sz="2400" dirty="0" smtClean="0"/>
          </a:p>
          <a:p>
            <a:pPr>
              <a:lnSpc>
                <a:spcPct val="80000"/>
              </a:lnSpc>
              <a:defRPr/>
            </a:pPr>
            <a:r>
              <a:rPr lang="cs-CZ" sz="2400" b="1" i="1" dirty="0" smtClean="0"/>
              <a:t>Poznámka:</a:t>
            </a:r>
            <a:r>
              <a:rPr lang="cs-CZ" sz="2400" dirty="0" smtClean="0"/>
              <a:t> Tento materiál je součástí tematického celku Český jazyk a literatura pro 2. ročník.</a:t>
            </a:r>
          </a:p>
          <a:p>
            <a:pPr>
              <a:lnSpc>
                <a:spcPct val="80000"/>
              </a:lnSpc>
              <a:buNone/>
              <a:defRPr/>
            </a:pPr>
            <a:endParaRPr lang="cs-CZ" sz="2400" dirty="0" smtClean="0"/>
          </a:p>
          <a:p>
            <a:pPr>
              <a:lnSpc>
                <a:spcPct val="80000"/>
              </a:lnSpc>
              <a:defRPr/>
            </a:pPr>
            <a:r>
              <a:rPr lang="cs-CZ" sz="2400" b="1" i="1" dirty="0" smtClean="0"/>
              <a:t>Inovace:</a:t>
            </a:r>
            <a:r>
              <a:rPr lang="cs-CZ" sz="2400" b="1" dirty="0" smtClean="0"/>
              <a:t>  </a:t>
            </a:r>
            <a:r>
              <a:rPr lang="cs-CZ" sz="2400" dirty="0" smtClean="0"/>
              <a:t>Zapojení ICT do výuky</a:t>
            </a:r>
            <a:r>
              <a:rPr lang="cs-CZ" sz="2400" dirty="0" smtClean="0"/>
              <a:t>, </a:t>
            </a:r>
            <a:r>
              <a:rPr lang="cs-CZ" sz="2400" dirty="0" smtClean="0"/>
              <a:t>mezipředmětové vztahy.</a:t>
            </a:r>
            <a:endParaRPr lang="cs-CZ" dirty="0"/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88640"/>
            <a:ext cx="5762625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Charles </a:t>
            </a:r>
            <a:r>
              <a:rPr lang="cs-CZ" dirty="0" err="1" smtClean="0"/>
              <a:t>Baudelaire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(1821 – 1867)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/>
            <a:r>
              <a:rPr lang="cs-CZ" dirty="0" smtClean="0"/>
              <a:t>francouzský básník</a:t>
            </a:r>
          </a:p>
          <a:p>
            <a:pPr algn="just"/>
            <a:r>
              <a:rPr lang="cs-CZ" dirty="0" smtClean="0"/>
              <a:t>předchůdce dekadence a symbolismu</a:t>
            </a:r>
          </a:p>
          <a:p>
            <a:pPr algn="just"/>
            <a:r>
              <a:rPr lang="cs-CZ" dirty="0" smtClean="0"/>
              <a:t>narodil se v Paříži; po smrti jeho otce se matka znovu provdala</a:t>
            </a:r>
          </a:p>
          <a:p>
            <a:pPr algn="just"/>
            <a:r>
              <a:rPr lang="cs-CZ" dirty="0" smtClean="0"/>
              <a:t>vztah s otčímem byl velmi komplikovaný</a:t>
            </a:r>
          </a:p>
          <a:p>
            <a:pPr algn="just"/>
            <a:r>
              <a:rPr lang="cs-CZ" dirty="0" smtClean="0"/>
              <a:t>studia práv nedokončil</a:t>
            </a:r>
          </a:p>
          <a:p>
            <a:pPr algn="just"/>
            <a:r>
              <a:rPr lang="cs-CZ" dirty="0" smtClean="0"/>
              <a:t>vedl bohémský život</a:t>
            </a:r>
          </a:p>
          <a:p>
            <a:pPr algn="just"/>
            <a:r>
              <a:rPr lang="cs-CZ" dirty="0" smtClean="0"/>
              <a:t>žil na pokraji bídy (rodina mu omezila přísun financí), živil se uměleckou kritikou, vydával básně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Tvorba:</a:t>
            </a:r>
          </a:p>
          <a:p>
            <a:pPr lvl="1" algn="just"/>
            <a:r>
              <a:rPr lang="cs-CZ" b="1" dirty="0" smtClean="0"/>
              <a:t>Květy zla</a:t>
            </a:r>
          </a:p>
          <a:p>
            <a:pPr lvl="2" algn="just"/>
            <a:r>
              <a:rPr lang="cs-CZ" dirty="0" smtClean="0"/>
              <a:t>básnická sbírka</a:t>
            </a:r>
          </a:p>
          <a:p>
            <a:pPr lvl="2" algn="just"/>
            <a:r>
              <a:rPr lang="cs-CZ" dirty="0" smtClean="0"/>
              <a:t>6 oddílů</a:t>
            </a:r>
          </a:p>
          <a:p>
            <a:pPr lvl="3" algn="just"/>
            <a:r>
              <a:rPr lang="cs-CZ" dirty="0" smtClean="0"/>
              <a:t>Splín a ideál</a:t>
            </a:r>
          </a:p>
          <a:p>
            <a:pPr lvl="3" algn="just"/>
            <a:r>
              <a:rPr lang="cs-CZ" dirty="0" smtClean="0"/>
              <a:t>Pařížské obrazy</a:t>
            </a:r>
          </a:p>
          <a:p>
            <a:pPr lvl="3" algn="just"/>
            <a:r>
              <a:rPr lang="cs-CZ" dirty="0" smtClean="0"/>
              <a:t>Víno</a:t>
            </a:r>
          </a:p>
          <a:p>
            <a:pPr lvl="3" algn="just"/>
            <a:r>
              <a:rPr lang="cs-CZ" dirty="0" smtClean="0"/>
              <a:t>Květy zla</a:t>
            </a:r>
          </a:p>
          <a:p>
            <a:pPr lvl="3" algn="just"/>
            <a:r>
              <a:rPr lang="cs-CZ" dirty="0" smtClean="0"/>
              <a:t>Revolta</a:t>
            </a:r>
          </a:p>
          <a:p>
            <a:pPr lvl="3" algn="just"/>
            <a:r>
              <a:rPr lang="cs-CZ" dirty="0" smtClean="0"/>
              <a:t>Smrt</a:t>
            </a:r>
          </a:p>
          <a:p>
            <a:pPr lvl="3" algn="just"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576064"/>
          </a:xfrm>
        </p:spPr>
        <p:txBody>
          <a:bodyPr>
            <a:noAutofit/>
          </a:bodyPr>
          <a:lstStyle/>
          <a:p>
            <a:r>
              <a:rPr lang="cs-CZ" sz="3600" dirty="0" smtClean="0"/>
              <a:t>Charles </a:t>
            </a:r>
            <a:r>
              <a:rPr lang="cs-CZ" sz="3600" dirty="0" err="1" smtClean="0"/>
              <a:t>Baudelaire</a:t>
            </a:r>
            <a:r>
              <a:rPr lang="cs-CZ" sz="3600" dirty="0" smtClean="0"/>
              <a:t> - M</a:t>
            </a:r>
            <a:r>
              <a:rPr lang="cs-CZ" sz="3600" i="0" dirty="0" smtClean="0">
                <a:effectLst/>
              </a:rPr>
              <a:t>rcha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6093296"/>
          </a:xfrm>
        </p:spPr>
        <p:txBody>
          <a:bodyPr numCol="2"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Má duše, vybav si věc, která pokazila </a:t>
            </a:r>
            <a:br>
              <a:rPr lang="cs-CZ" dirty="0" smtClean="0"/>
            </a:br>
            <a:r>
              <a:rPr lang="cs-CZ" dirty="0" smtClean="0"/>
              <a:t>nám letní ranní procházku, </a:t>
            </a:r>
            <a:br>
              <a:rPr lang="cs-CZ" dirty="0" smtClean="0"/>
            </a:br>
            <a:r>
              <a:rPr lang="cs-CZ" dirty="0" smtClean="0"/>
              <a:t>tu hnusnou zdechlinu, jež ležela a hnila </a:t>
            </a:r>
            <a:br>
              <a:rPr lang="cs-CZ" dirty="0" smtClean="0"/>
            </a:br>
            <a:r>
              <a:rPr lang="cs-CZ" dirty="0" smtClean="0"/>
              <a:t>na stezce plné oblázků,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své nohy ve vzduchu jak prostopášná žena </a:t>
            </a:r>
            <a:br>
              <a:rPr lang="cs-CZ" dirty="0" smtClean="0"/>
            </a:br>
            <a:r>
              <a:rPr lang="cs-CZ" dirty="0" smtClean="0"/>
              <a:t>a vypocujíc ostrý jed </a:t>
            </a:r>
            <a:br>
              <a:rPr lang="cs-CZ" dirty="0" smtClean="0"/>
            </a:br>
            <a:r>
              <a:rPr lang="cs-CZ" dirty="0" smtClean="0"/>
              <a:t>si s klidem vyvrhla, jsouc </a:t>
            </a:r>
            <a:r>
              <a:rPr lang="cs-CZ" dirty="0" err="1" smtClean="0"/>
              <a:t>polootevřena</a:t>
            </a:r>
            <a:r>
              <a:rPr lang="cs-CZ" dirty="0" smtClean="0"/>
              <a:t>, </a:t>
            </a:r>
            <a:br>
              <a:rPr lang="cs-CZ" dirty="0" smtClean="0"/>
            </a:br>
            <a:r>
              <a:rPr lang="cs-CZ" dirty="0" smtClean="0"/>
              <a:t>hrob břicha, páchnoucí jak vřed.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slunce třpytilo se v štěrku na hnilobě, </a:t>
            </a:r>
            <a:br>
              <a:rPr lang="cs-CZ" dirty="0" smtClean="0"/>
            </a:br>
            <a:r>
              <a:rPr lang="cs-CZ" dirty="0" smtClean="0"/>
              <a:t>jak chtělo by ji upéci </a:t>
            </a:r>
            <a:br>
              <a:rPr lang="cs-CZ" dirty="0" smtClean="0"/>
            </a:br>
            <a:r>
              <a:rPr lang="cs-CZ" dirty="0" smtClean="0"/>
              <a:t>a vrátit přírodě, co dala kdysi k sobě, </a:t>
            </a:r>
            <a:br>
              <a:rPr lang="cs-CZ" dirty="0" smtClean="0"/>
            </a:br>
            <a:r>
              <a:rPr lang="cs-CZ" dirty="0" smtClean="0"/>
              <a:t>i s úrokem a utéci.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nebe vidělo ten zázrak kostry těla, </a:t>
            </a:r>
            <a:br>
              <a:rPr lang="cs-CZ" dirty="0" smtClean="0"/>
            </a:br>
            <a:r>
              <a:rPr lang="cs-CZ" dirty="0" smtClean="0"/>
              <a:t>jenž podobal se květině, </a:t>
            </a:r>
            <a:br>
              <a:rPr lang="cs-CZ" dirty="0" smtClean="0"/>
            </a:br>
            <a:r>
              <a:rPr lang="cs-CZ" dirty="0" smtClean="0"/>
              <a:t>a které páchlo tak, že div jste neomdlela </a:t>
            </a:r>
            <a:br>
              <a:rPr lang="cs-CZ" dirty="0" smtClean="0"/>
            </a:br>
            <a:r>
              <a:rPr lang="cs-CZ" dirty="0" smtClean="0"/>
              <a:t>na smaragdové mýtině.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Roj much, jež bzučely v tam břiše plném barev </a:t>
            </a:r>
            <a:br>
              <a:rPr lang="cs-CZ" dirty="0" smtClean="0"/>
            </a:br>
            <a:r>
              <a:rPr lang="cs-CZ" dirty="0" smtClean="0"/>
              <a:t>a odkud tekl hustý proud, </a:t>
            </a:r>
            <a:br>
              <a:rPr lang="cs-CZ" dirty="0" smtClean="0"/>
            </a:br>
            <a:r>
              <a:rPr lang="cs-CZ" dirty="0" smtClean="0"/>
              <a:t>v němž pohybovaly se miliony larev, </a:t>
            </a:r>
            <a:br>
              <a:rPr lang="cs-CZ" dirty="0" smtClean="0"/>
            </a:br>
            <a:r>
              <a:rPr lang="cs-CZ" dirty="0" smtClean="0"/>
              <a:t>ti nedovolil usednout.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Jak vlna zvedal se a klesal obrys břicha, </a:t>
            </a:r>
            <a:br>
              <a:rPr lang="cs-CZ" dirty="0" smtClean="0"/>
            </a:br>
            <a:r>
              <a:rPr lang="cs-CZ" dirty="0" smtClean="0"/>
              <a:t>v němž vřelo to jak zaživa, </a:t>
            </a:r>
            <a:br>
              <a:rPr lang="cs-CZ" dirty="0" smtClean="0"/>
            </a:br>
            <a:r>
              <a:rPr lang="cs-CZ" dirty="0" smtClean="0"/>
              <a:t>a zdálo by se vám, že toto tělo dýchá, </a:t>
            </a:r>
            <a:br>
              <a:rPr lang="cs-CZ" dirty="0" smtClean="0"/>
            </a:br>
            <a:r>
              <a:rPr lang="cs-CZ" dirty="0" smtClean="0"/>
              <a:t>že žije, že jej přibývá.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Ten neobvyklý svět měl prapodivné zvuky </a:t>
            </a:r>
            <a:br>
              <a:rPr lang="cs-CZ" dirty="0" smtClean="0"/>
            </a:br>
            <a:r>
              <a:rPr lang="cs-CZ" dirty="0" smtClean="0"/>
              <a:t>jak vítr, když se rozjásá, </a:t>
            </a:r>
            <a:br>
              <a:rPr lang="cs-CZ" dirty="0" smtClean="0"/>
            </a:br>
            <a:r>
              <a:rPr lang="cs-CZ" dirty="0" smtClean="0"/>
              <a:t>jak zrno v řešetu, když prudký pohyb ruky </a:t>
            </a:r>
            <a:br>
              <a:rPr lang="cs-CZ" dirty="0" smtClean="0"/>
            </a:br>
            <a:r>
              <a:rPr lang="cs-CZ" dirty="0" smtClean="0"/>
              <a:t>jím monotónně potřásá.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Pak rozplynul se tvar jak oblak, který pluje, </a:t>
            </a:r>
            <a:br>
              <a:rPr lang="cs-CZ" dirty="0" smtClean="0"/>
            </a:br>
            <a:r>
              <a:rPr lang="cs-CZ" dirty="0" smtClean="0"/>
              <a:t>jak skica, již je viděti </a:t>
            </a:r>
            <a:br>
              <a:rPr lang="cs-CZ" dirty="0" smtClean="0"/>
            </a:br>
            <a:r>
              <a:rPr lang="cs-CZ" dirty="0" smtClean="0"/>
              <a:t>na starém obraze, jejž malíř dokončuje </a:t>
            </a:r>
            <a:br>
              <a:rPr lang="cs-CZ" dirty="0" smtClean="0"/>
            </a:br>
            <a:r>
              <a:rPr lang="cs-CZ" dirty="0" smtClean="0"/>
              <a:t>už jenom podle paměti.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fena, skrývajíc se za nízkými vrchy, </a:t>
            </a:r>
            <a:br>
              <a:rPr lang="cs-CZ" dirty="0" smtClean="0"/>
            </a:br>
            <a:r>
              <a:rPr lang="cs-CZ" dirty="0" smtClean="0"/>
              <a:t>kde zlostně si nás měřila, </a:t>
            </a:r>
            <a:br>
              <a:rPr lang="cs-CZ" dirty="0" smtClean="0"/>
            </a:br>
            <a:r>
              <a:rPr lang="cs-CZ" dirty="0" smtClean="0"/>
              <a:t>se třásla na chvíli, kdy urve z této mrchy </a:t>
            </a:r>
            <a:br>
              <a:rPr lang="cs-CZ" dirty="0" smtClean="0"/>
            </a:br>
            <a:r>
              <a:rPr lang="cs-CZ" dirty="0" smtClean="0"/>
              <a:t>kus masa, který pustila.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"A přece budete se také podobati </a:t>
            </a:r>
            <a:br>
              <a:rPr lang="cs-CZ" dirty="0" smtClean="0"/>
            </a:br>
            <a:r>
              <a:rPr lang="cs-CZ" dirty="0" smtClean="0"/>
              <a:t>té hrůzyplné hnilobě, </a:t>
            </a:r>
            <a:br>
              <a:rPr lang="cs-CZ" dirty="0" smtClean="0"/>
            </a:br>
            <a:r>
              <a:rPr lang="cs-CZ" dirty="0" smtClean="0"/>
              <a:t>vy jasná zorničko mých nocí, jež se krátí, </a:t>
            </a:r>
            <a:br>
              <a:rPr lang="cs-CZ" dirty="0" smtClean="0"/>
            </a:br>
            <a:r>
              <a:rPr lang="cs-CZ" dirty="0" smtClean="0"/>
              <a:t>vy hvězdo v lidské podobě!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Ach moje královno, až na smrtelném loži </a:t>
            </a:r>
            <a:br>
              <a:rPr lang="cs-CZ" dirty="0" smtClean="0"/>
            </a:br>
            <a:r>
              <a:rPr lang="cs-CZ" dirty="0" smtClean="0"/>
              <a:t>kněz udělí vám svátosti, </a:t>
            </a:r>
            <a:br>
              <a:rPr lang="cs-CZ" dirty="0" smtClean="0"/>
            </a:br>
            <a:r>
              <a:rPr lang="cs-CZ" dirty="0" smtClean="0"/>
              <a:t>až odeberete se pod trní a hloží </a:t>
            </a:r>
            <a:br>
              <a:rPr lang="cs-CZ" dirty="0" smtClean="0"/>
            </a:br>
            <a:r>
              <a:rPr lang="cs-CZ" dirty="0" smtClean="0"/>
              <a:t>hnít, rozpadnout se na kosti.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potom řekněte, má sladká krásko krásek, </a:t>
            </a:r>
            <a:br>
              <a:rPr lang="cs-CZ" dirty="0" smtClean="0"/>
            </a:br>
            <a:r>
              <a:rPr lang="cs-CZ" dirty="0" smtClean="0"/>
              <a:t>těm červům, již vás přepadli, </a:t>
            </a:r>
            <a:br>
              <a:rPr lang="cs-CZ" dirty="0" smtClean="0"/>
            </a:br>
            <a:r>
              <a:rPr lang="cs-CZ" dirty="0" smtClean="0"/>
              <a:t>že zachoval jsem si tvar bývalých svých lásek, </a:t>
            </a:r>
            <a:br>
              <a:rPr lang="cs-CZ" dirty="0" smtClean="0"/>
            </a:br>
            <a:r>
              <a:rPr lang="cs-CZ" dirty="0" smtClean="0"/>
              <a:t>i když se zcela rozpadly!"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Přeložil Vítězslav Nezval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221073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textu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Co ve Vás báseň vyvolává?</a:t>
            </a:r>
          </a:p>
          <a:p>
            <a:r>
              <a:rPr lang="cs-CZ" dirty="0" smtClean="0"/>
              <a:t>2. Čím báseň šokovala?</a:t>
            </a:r>
          </a:p>
          <a:p>
            <a:r>
              <a:rPr lang="cs-CZ" dirty="0"/>
              <a:t>3</a:t>
            </a:r>
            <a:r>
              <a:rPr lang="cs-CZ" dirty="0" smtClean="0"/>
              <a:t>. Vymezte nové téma v poezii.</a:t>
            </a:r>
          </a:p>
          <a:p>
            <a:r>
              <a:rPr lang="cs-CZ" dirty="0" smtClean="0"/>
              <a:t>4. V jaké rovině je zobrazen život?</a:t>
            </a:r>
          </a:p>
          <a:p>
            <a:r>
              <a:rPr lang="cs-CZ" dirty="0" smtClean="0"/>
              <a:t>5. Uveďte básnické prostředky.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644195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Jean</a:t>
            </a:r>
            <a:r>
              <a:rPr lang="cs-CZ" dirty="0" smtClean="0"/>
              <a:t>-</a:t>
            </a:r>
            <a:r>
              <a:rPr lang="cs-CZ" dirty="0" err="1" smtClean="0"/>
              <a:t>Arthur</a:t>
            </a:r>
            <a:r>
              <a:rPr lang="cs-CZ" dirty="0" smtClean="0"/>
              <a:t> Rimbaud</a:t>
            </a:r>
            <a:br>
              <a:rPr lang="cs-CZ" dirty="0" smtClean="0"/>
            </a:br>
            <a:r>
              <a:rPr lang="cs-CZ" dirty="0" smtClean="0"/>
              <a:t>( 1854 – 1891)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just"/>
            <a:r>
              <a:rPr lang="cs-CZ" dirty="0" smtClean="0"/>
              <a:t>francouzský básník</a:t>
            </a:r>
          </a:p>
          <a:p>
            <a:pPr algn="just"/>
            <a:r>
              <a:rPr lang="cs-CZ" dirty="0" smtClean="0"/>
              <a:t>představitel „prokletých básníků“</a:t>
            </a:r>
          </a:p>
          <a:p>
            <a:pPr algn="just"/>
            <a:r>
              <a:rPr lang="cs-CZ" dirty="0" smtClean="0"/>
              <a:t>narodil se v </a:t>
            </a:r>
            <a:r>
              <a:rPr lang="cs-CZ" dirty="0" err="1" smtClean="0"/>
              <a:t>Charleville</a:t>
            </a:r>
            <a:endParaRPr lang="cs-CZ" dirty="0" smtClean="0"/>
          </a:p>
          <a:p>
            <a:pPr algn="just"/>
            <a:r>
              <a:rPr lang="cs-CZ" dirty="0" smtClean="0"/>
              <a:t>vychováván byl přísnou matkou, jeho otec od rodiny odešel</a:t>
            </a:r>
          </a:p>
          <a:p>
            <a:pPr algn="just"/>
            <a:r>
              <a:rPr lang="cs-CZ" dirty="0" smtClean="0"/>
              <a:t>celý jeho život provázely toulky, útěky, návraty</a:t>
            </a:r>
          </a:p>
          <a:p>
            <a:pPr algn="just"/>
            <a:r>
              <a:rPr lang="cs-CZ" dirty="0" smtClean="0"/>
              <a:t>na pozvání P. </a:t>
            </a:r>
            <a:r>
              <a:rPr lang="cs-CZ" dirty="0" err="1" smtClean="0"/>
              <a:t>Verlaina</a:t>
            </a:r>
            <a:r>
              <a:rPr lang="cs-CZ" dirty="0" smtClean="0"/>
              <a:t> odjel do Paříže; manželství P. </a:t>
            </a:r>
            <a:r>
              <a:rPr lang="cs-CZ" dirty="0" err="1" smtClean="0"/>
              <a:t>Verlaina</a:t>
            </a:r>
            <a:r>
              <a:rPr lang="cs-CZ" dirty="0" smtClean="0"/>
              <a:t> se rozpadlo kvůli Rimbaudovi</a:t>
            </a:r>
          </a:p>
          <a:p>
            <a:pPr algn="just"/>
            <a:r>
              <a:rPr lang="cs-CZ" dirty="0" smtClean="0"/>
              <a:t>spolu s </a:t>
            </a:r>
            <a:r>
              <a:rPr lang="cs-CZ" dirty="0" err="1" smtClean="0"/>
              <a:t>Verlainem</a:t>
            </a:r>
            <a:r>
              <a:rPr lang="cs-CZ" dirty="0" smtClean="0"/>
              <a:t> se toulali Evropou; jejich vztah skončil hádkou, ve které </a:t>
            </a:r>
            <a:r>
              <a:rPr lang="cs-CZ" dirty="0" err="1" smtClean="0"/>
              <a:t>Verlaine</a:t>
            </a:r>
            <a:r>
              <a:rPr lang="cs-CZ" dirty="0" smtClean="0"/>
              <a:t> Rimbauda postřelil</a:t>
            </a:r>
          </a:p>
          <a:p>
            <a:pPr algn="just"/>
            <a:r>
              <a:rPr lang="cs-CZ" dirty="0" smtClean="0"/>
              <a:t>zanechal tvůrčí práce a od r. 1880 působil jako obchodník v Africe</a:t>
            </a:r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r>
              <a:rPr lang="cs-CZ" dirty="0" smtClean="0"/>
              <a:t>Tvorba:</a:t>
            </a:r>
          </a:p>
          <a:p>
            <a:pPr algn="just">
              <a:buNone/>
            </a:pPr>
            <a:r>
              <a:rPr lang="cs-CZ" b="1" dirty="0" smtClean="0"/>
              <a:t>Spáč v úvalu</a:t>
            </a:r>
          </a:p>
          <a:p>
            <a:pPr algn="just">
              <a:buNone/>
            </a:pPr>
            <a:r>
              <a:rPr lang="cs-CZ" dirty="0" smtClean="0"/>
              <a:t>	</a:t>
            </a:r>
            <a:r>
              <a:rPr lang="cs-CZ" dirty="0" smtClean="0"/>
              <a:t>- báseň</a:t>
            </a:r>
          </a:p>
          <a:p>
            <a:pPr algn="just">
              <a:buNone/>
            </a:pPr>
            <a:r>
              <a:rPr lang="cs-CZ" b="1" dirty="0" smtClean="0"/>
              <a:t>Opilý koráb</a:t>
            </a:r>
          </a:p>
          <a:p>
            <a:pPr algn="just">
              <a:buNone/>
            </a:pPr>
            <a:r>
              <a:rPr lang="cs-CZ" dirty="0" smtClean="0"/>
              <a:t>	</a:t>
            </a:r>
            <a:r>
              <a:rPr lang="cs-CZ" dirty="0" smtClean="0"/>
              <a:t>- báseň</a:t>
            </a:r>
          </a:p>
          <a:p>
            <a:pPr algn="just">
              <a:buNone/>
            </a:pPr>
            <a:r>
              <a:rPr lang="cs-CZ" b="1" dirty="0" smtClean="0"/>
              <a:t>Iluminace</a:t>
            </a:r>
          </a:p>
          <a:p>
            <a:pPr algn="just">
              <a:buNone/>
            </a:pPr>
            <a:r>
              <a:rPr lang="cs-CZ" dirty="0" smtClean="0"/>
              <a:t>	</a:t>
            </a:r>
            <a:r>
              <a:rPr lang="cs-CZ" dirty="0" smtClean="0"/>
              <a:t>- sbírka básní v próze, kterou vydal Paul </a:t>
            </a:r>
            <a:r>
              <a:rPr lang="cs-CZ" dirty="0" err="1" smtClean="0"/>
              <a:t>Verlaine</a:t>
            </a:r>
            <a:endParaRPr lang="cs-CZ" dirty="0" smtClean="0"/>
          </a:p>
          <a:p>
            <a:pPr algn="just">
              <a:buNone/>
            </a:pPr>
            <a:r>
              <a:rPr lang="cs-CZ" dirty="0" smtClean="0"/>
              <a:t>	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620000" cy="504056"/>
          </a:xfrm>
        </p:spPr>
        <p:txBody>
          <a:bodyPr/>
          <a:lstStyle/>
          <a:p>
            <a:r>
              <a:rPr lang="cs-CZ" sz="3600" dirty="0" smtClean="0"/>
              <a:t>Jean </a:t>
            </a:r>
            <a:r>
              <a:rPr lang="cs-CZ" sz="3600" dirty="0" err="1" smtClean="0"/>
              <a:t>Arthur</a:t>
            </a:r>
            <a:r>
              <a:rPr lang="cs-CZ" sz="3600" dirty="0" smtClean="0"/>
              <a:t> Rimbaud - Opilý koráb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7620000" cy="5976664"/>
          </a:xfrm>
        </p:spPr>
        <p:txBody>
          <a:bodyPr numCol="2">
            <a:normAutofit fontScale="70000" lnSpcReduction="20000"/>
          </a:bodyPr>
          <a:lstStyle/>
          <a:p>
            <a:r>
              <a:rPr lang="cs-CZ" b="1" dirty="0"/>
              <a:t>Když plul jsem po Řekách, jež nelítostně pádí, </a:t>
            </a:r>
            <a:br>
              <a:rPr lang="cs-CZ" b="1" dirty="0"/>
            </a:br>
            <a:r>
              <a:rPr lang="cs-CZ" b="1" dirty="0"/>
              <a:t>tu jednou musil jsem dát sbohem lodníkům: </a:t>
            </a:r>
            <a:br>
              <a:rPr lang="cs-CZ" b="1" dirty="0"/>
            </a:br>
            <a:r>
              <a:rPr lang="cs-CZ" b="1" dirty="0"/>
              <a:t>křiklaví divoši k nim vpadli v lodní zádi </a:t>
            </a:r>
            <a:br>
              <a:rPr lang="cs-CZ" b="1" dirty="0"/>
            </a:br>
            <a:r>
              <a:rPr lang="cs-CZ" b="1" dirty="0"/>
              <a:t>a nahé přibili je k pestrým kolíkům. </a:t>
            </a:r>
            <a:br>
              <a:rPr lang="cs-CZ" b="1" dirty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/>
              <a:t>Pak nestaral jsem se už vůbec o posádku, </a:t>
            </a:r>
            <a:br>
              <a:rPr lang="cs-CZ" b="1" dirty="0"/>
            </a:br>
            <a:r>
              <a:rPr lang="cs-CZ" b="1" dirty="0"/>
              <a:t>jež vezla obilí, sklad bavlny a chmel. </a:t>
            </a:r>
            <a:br>
              <a:rPr lang="cs-CZ" b="1" dirty="0"/>
            </a:br>
            <a:r>
              <a:rPr lang="cs-CZ" b="1" dirty="0"/>
              <a:t>Když mužstvo skončilo svou pranici a hádku, </a:t>
            </a:r>
            <a:br>
              <a:rPr lang="cs-CZ" b="1" dirty="0"/>
            </a:br>
            <a:r>
              <a:rPr lang="cs-CZ" b="1" dirty="0"/>
              <a:t>tu řeky nechaly mne plouti, kam jsem chtěl. </a:t>
            </a:r>
            <a:br>
              <a:rPr lang="cs-CZ" b="1" dirty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>Mne</a:t>
            </a:r>
            <a:r>
              <a:rPr lang="cs-CZ" b="1" dirty="0"/>
              <a:t>, </a:t>
            </a:r>
            <a:r>
              <a:rPr lang="cs-CZ" b="1" dirty="0" err="1"/>
              <a:t>zabloudilou</a:t>
            </a:r>
            <a:r>
              <a:rPr lang="cs-CZ" b="1" dirty="0"/>
              <a:t> loď, vrženou za vichřice </a:t>
            </a:r>
            <a:br>
              <a:rPr lang="cs-CZ" b="1" dirty="0"/>
            </a:br>
            <a:r>
              <a:rPr lang="cs-CZ" b="1" dirty="0"/>
              <a:t>do vzduchu bez ptactva za gigantický plot, </a:t>
            </a:r>
            <a:br>
              <a:rPr lang="cs-CZ" b="1" dirty="0"/>
            </a:br>
            <a:r>
              <a:rPr lang="cs-CZ" b="1" dirty="0"/>
              <a:t>mne nezachrání už záchranná plachetnice, </a:t>
            </a:r>
            <a:br>
              <a:rPr lang="cs-CZ" b="1" dirty="0"/>
            </a:br>
            <a:r>
              <a:rPr lang="cs-CZ" b="1" dirty="0"/>
              <a:t>můj trup je opilý přívaly slaných vod, </a:t>
            </a:r>
            <a:br>
              <a:rPr lang="cs-CZ" b="1" dirty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/>
              <a:t>já, koráb z mlhovin, já, fantastické zvíře, </a:t>
            </a:r>
            <a:br>
              <a:rPr lang="cs-CZ" b="1" dirty="0"/>
            </a:br>
            <a:r>
              <a:rPr lang="cs-CZ" b="1" dirty="0"/>
              <a:t>já, jenž jsem prorážel kouř nebes jako zeď, </a:t>
            </a:r>
            <a:br>
              <a:rPr lang="cs-CZ" b="1" dirty="0"/>
            </a:br>
            <a:r>
              <a:rPr lang="cs-CZ" b="1" dirty="0"/>
              <a:t>kde roste převzácná pochoutka pro malíře - </a:t>
            </a:r>
            <a:br>
              <a:rPr lang="cs-CZ" b="1" dirty="0"/>
            </a:br>
            <a:r>
              <a:rPr lang="cs-CZ" b="1" dirty="0"/>
              <a:t>sluneční lišejník, zašlý jak stará měď, </a:t>
            </a:r>
            <a:br>
              <a:rPr lang="cs-CZ" b="1" dirty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/>
              <a:t>já, prkno, poseté žhavými půlměsíci, </a:t>
            </a:r>
            <a:br>
              <a:rPr lang="cs-CZ" b="1" dirty="0"/>
            </a:br>
            <a:r>
              <a:rPr lang="cs-CZ" b="1" dirty="0"/>
              <a:t>rejnoky, kostrami mořských koníků, </a:t>
            </a:r>
            <a:br>
              <a:rPr lang="cs-CZ" b="1" dirty="0"/>
            </a:br>
            <a:r>
              <a:rPr lang="cs-CZ" b="1" dirty="0"/>
              <a:t>já plul jsem za nocí v červenci při měsíci </a:t>
            </a:r>
            <a:br>
              <a:rPr lang="cs-CZ" b="1" dirty="0"/>
            </a:br>
            <a:r>
              <a:rPr lang="cs-CZ" b="1" dirty="0"/>
              <a:t>pod ultramarínem šílených lodníků, </a:t>
            </a:r>
            <a:br>
              <a:rPr lang="cs-CZ" b="1" dirty="0"/>
            </a:br>
            <a:r>
              <a:rPr lang="cs-CZ" b="1" dirty="0"/>
              <a:t/>
            </a:r>
            <a:br>
              <a:rPr lang="cs-CZ" b="1" dirty="0"/>
            </a:br>
            <a:endParaRPr lang="cs-CZ" b="1" dirty="0" smtClean="0"/>
          </a:p>
          <a:p>
            <a:r>
              <a:rPr lang="cs-CZ" b="1" dirty="0" smtClean="0"/>
              <a:t>já</a:t>
            </a:r>
            <a:r>
              <a:rPr lang="cs-CZ" b="1" dirty="0"/>
              <a:t>, prkno, poseté žhavými půlměsíci, </a:t>
            </a:r>
            <a:br>
              <a:rPr lang="cs-CZ" b="1" dirty="0"/>
            </a:br>
            <a:r>
              <a:rPr lang="cs-CZ" b="1" dirty="0"/>
              <a:t>jež rozléhaly se na sto mil do dálky, </a:t>
            </a:r>
            <a:br>
              <a:rPr lang="cs-CZ" b="1" dirty="0"/>
            </a:br>
            <a:r>
              <a:rPr lang="cs-CZ" b="1" dirty="0"/>
              <a:t>já náhle zatoužil jsem podívat se domů </a:t>
            </a:r>
            <a:br>
              <a:rPr lang="cs-CZ" b="1" dirty="0"/>
            </a:br>
            <a:r>
              <a:rPr lang="cs-CZ" b="1" dirty="0"/>
              <a:t>na starou Evropu a lesní rusalky. </a:t>
            </a:r>
            <a:br>
              <a:rPr lang="cs-CZ" b="1" dirty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/>
              <a:t>Viděl jsem opilá a hvězdná souostroví </a:t>
            </a:r>
            <a:br>
              <a:rPr lang="cs-CZ" b="1" dirty="0"/>
            </a:br>
            <a:r>
              <a:rPr lang="cs-CZ" b="1" dirty="0"/>
              <a:t>s nebem, jež třpytí se jak velký paví chvost, </a:t>
            </a:r>
            <a:br>
              <a:rPr lang="cs-CZ" b="1" dirty="0"/>
            </a:br>
            <a:r>
              <a:rPr lang="cs-CZ" b="1" dirty="0"/>
              <a:t>zdalipak v noci spí pod jejich mdlými krovy </a:t>
            </a:r>
            <a:br>
              <a:rPr lang="cs-CZ" b="1" dirty="0"/>
            </a:br>
            <a:r>
              <a:rPr lang="cs-CZ" b="1" dirty="0"/>
              <a:t>ohniví letouni, jimž patří budoucnost? </a:t>
            </a:r>
            <a:br>
              <a:rPr lang="cs-CZ" b="1" dirty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/>
              <a:t>Co jsem se naplakal za srdcervoucích jiter, </a:t>
            </a:r>
            <a:br>
              <a:rPr lang="cs-CZ" b="1" dirty="0"/>
            </a:br>
            <a:r>
              <a:rPr lang="cs-CZ" b="1" dirty="0"/>
              <a:t>nic neobešlo se teď pro mne bez hoře. </a:t>
            </a:r>
            <a:br>
              <a:rPr lang="cs-CZ" b="1" dirty="0"/>
            </a:br>
            <a:r>
              <a:rPr lang="cs-CZ" b="1" dirty="0"/>
              <a:t>Jsem láskou rozladěn jak struny starých citer. </a:t>
            </a:r>
            <a:br>
              <a:rPr lang="cs-CZ" b="1" dirty="0"/>
            </a:br>
            <a:r>
              <a:rPr lang="cs-CZ" b="1" dirty="0" err="1"/>
              <a:t>Oh</a:t>
            </a:r>
            <a:r>
              <a:rPr lang="cs-CZ" b="1" dirty="0"/>
              <a:t>, kéž mi praskne kýl! Kéž sletím do moře! </a:t>
            </a:r>
            <a:br>
              <a:rPr lang="cs-CZ" b="1" dirty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/>
              <a:t>A toužím po stružce, kde za nizoučkým houštím </a:t>
            </a:r>
            <a:br>
              <a:rPr lang="cs-CZ" b="1" dirty="0"/>
            </a:br>
            <a:r>
              <a:rPr lang="cs-CZ" b="1" dirty="0"/>
              <a:t>se šťastně prohání pár dětských košilek, </a:t>
            </a:r>
            <a:br>
              <a:rPr lang="cs-CZ" b="1" dirty="0"/>
            </a:br>
            <a:r>
              <a:rPr lang="cs-CZ" b="1" dirty="0"/>
              <a:t>jsem v duchu hošíkem a dřepě s nimi pouštím </a:t>
            </a:r>
            <a:br>
              <a:rPr lang="cs-CZ" b="1" dirty="0"/>
            </a:br>
            <a:r>
              <a:rPr lang="cs-CZ" b="1" dirty="0"/>
              <a:t>lodičku z papíru, křehkou jak motýlek. </a:t>
            </a:r>
            <a:br>
              <a:rPr lang="cs-CZ" b="1" dirty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/>
              <a:t>A zalit tříští vln a jejich pyšných krajek </a:t>
            </a:r>
            <a:br>
              <a:rPr lang="cs-CZ" b="1" dirty="0"/>
            </a:br>
            <a:r>
              <a:rPr lang="cs-CZ" b="1" dirty="0"/>
              <a:t>už nechci závodit s kupčíky z Bostonu, </a:t>
            </a:r>
            <a:br>
              <a:rPr lang="cs-CZ" b="1" dirty="0"/>
            </a:br>
            <a:r>
              <a:rPr lang="cs-CZ" b="1" dirty="0"/>
              <a:t>už nechci projíždět flotilou pestrých vlajek </a:t>
            </a:r>
            <a:br>
              <a:rPr lang="cs-CZ" b="1" dirty="0"/>
            </a:br>
            <a:r>
              <a:rPr lang="cs-CZ" b="1" dirty="0"/>
              <a:t>a plavat před strašným pohledem pontonů!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822854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textu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1. Uveďte motivy básně.</a:t>
            </a:r>
          </a:p>
          <a:p>
            <a:pPr algn="just"/>
            <a:r>
              <a:rPr lang="cs-CZ" dirty="0" smtClean="0"/>
              <a:t>2. Zamyslete se nad ústředním symbolem.</a:t>
            </a:r>
          </a:p>
          <a:p>
            <a:pPr algn="just"/>
            <a:r>
              <a:rPr lang="cs-CZ" dirty="0" smtClean="0"/>
              <a:t>3. Zaměřte se na autobiografické prvky básně. Porovnejte </a:t>
            </a:r>
            <a:r>
              <a:rPr lang="cs-CZ" dirty="0"/>
              <a:t>souvislost mezi korábem bloudícím ve vichřici  a samotným </a:t>
            </a:r>
            <a:r>
              <a:rPr lang="cs-CZ" dirty="0" smtClean="0"/>
              <a:t>„bloudícím“ </a:t>
            </a:r>
            <a:r>
              <a:rPr lang="cs-CZ" dirty="0"/>
              <a:t>básníkem.</a:t>
            </a:r>
          </a:p>
          <a:p>
            <a:pPr algn="just"/>
            <a:r>
              <a:rPr lang="cs-CZ" dirty="0" smtClean="0"/>
              <a:t>5. Báseň je psaná alexandrinem – co to znamená?</a:t>
            </a:r>
          </a:p>
          <a:p>
            <a:pPr algn="just"/>
            <a:r>
              <a:rPr lang="cs-CZ" dirty="0" smtClean="0"/>
              <a:t>6. V básni vyhledejte obrazná pojmenování.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890191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Paul </a:t>
            </a:r>
            <a:r>
              <a:rPr lang="cs-CZ" dirty="0" err="1" smtClean="0"/>
              <a:t>Verlaine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(1844 – 1896)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francouzský básník, esejista a prozaik</a:t>
            </a:r>
          </a:p>
          <a:p>
            <a:r>
              <a:rPr lang="cs-CZ" dirty="0" smtClean="0"/>
              <a:t>pracoval na pařížské radnici</a:t>
            </a:r>
          </a:p>
          <a:p>
            <a:r>
              <a:rPr lang="cs-CZ" dirty="0" smtClean="0"/>
              <a:t>ovlivněn parnasisty (dokonalá poezie a volba slov)</a:t>
            </a:r>
          </a:p>
          <a:p>
            <a:r>
              <a:rPr lang="cs-CZ" dirty="0" smtClean="0"/>
              <a:t>propadl závislosti na alkoholu</a:t>
            </a:r>
          </a:p>
          <a:p>
            <a:r>
              <a:rPr lang="cs-CZ" dirty="0" smtClean="0"/>
              <a:t>jeho manželství se rozpadlo kvůli vztahu s </a:t>
            </a:r>
            <a:r>
              <a:rPr lang="cs-CZ" dirty="0" err="1" smtClean="0"/>
              <a:t>Jeanem</a:t>
            </a:r>
            <a:r>
              <a:rPr lang="cs-CZ" dirty="0" smtClean="0"/>
              <a:t>-</a:t>
            </a:r>
            <a:r>
              <a:rPr lang="cs-CZ" dirty="0" err="1" smtClean="0"/>
              <a:t>Arthurem</a:t>
            </a:r>
            <a:r>
              <a:rPr lang="cs-CZ" dirty="0" smtClean="0"/>
              <a:t> Rimbaudem, kterého postřelil</a:t>
            </a:r>
          </a:p>
          <a:p>
            <a:endParaRPr lang="cs-CZ" dirty="0" smtClean="0"/>
          </a:p>
          <a:p>
            <a:r>
              <a:rPr lang="cs-CZ" dirty="0" smtClean="0"/>
              <a:t>Tvorba:</a:t>
            </a:r>
          </a:p>
          <a:p>
            <a:pPr lvl="1"/>
            <a:r>
              <a:rPr lang="cs-CZ" b="1" dirty="0" smtClean="0"/>
              <a:t>Saturnské básně</a:t>
            </a:r>
          </a:p>
          <a:p>
            <a:pPr lvl="2"/>
            <a:r>
              <a:rPr lang="cs-CZ" dirty="0" smtClean="0"/>
              <a:t>prvotina</a:t>
            </a:r>
          </a:p>
          <a:p>
            <a:pPr lvl="2"/>
            <a:r>
              <a:rPr lang="cs-CZ" dirty="0" smtClean="0"/>
              <a:t>básnická sbírka</a:t>
            </a:r>
          </a:p>
          <a:p>
            <a:pPr lvl="1"/>
            <a:r>
              <a:rPr lang="cs-CZ" b="1" dirty="0" smtClean="0"/>
              <a:t>Romance beze slov</a:t>
            </a:r>
            <a:endParaRPr lang="cs-CZ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Paul </a:t>
            </a:r>
            <a:r>
              <a:rPr lang="cs-CZ" dirty="0" err="1" smtClean="0"/>
              <a:t>Verlaine</a:t>
            </a:r>
            <a:r>
              <a:rPr lang="cs-CZ" dirty="0" smtClean="0"/>
              <a:t> </a:t>
            </a:r>
            <a:r>
              <a:rPr lang="cs-CZ" dirty="0" smtClean="0"/>
              <a:t>– Píseň podzimní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>
            <a:noAutofit/>
          </a:bodyPr>
          <a:lstStyle/>
          <a:p>
            <a:pPr>
              <a:buNone/>
            </a:pPr>
            <a:r>
              <a:rPr lang="cs-CZ" sz="1400" dirty="0" smtClean="0"/>
              <a:t>Ó podzime,</a:t>
            </a:r>
          </a:p>
          <a:p>
            <a:pPr>
              <a:buNone/>
            </a:pPr>
            <a:r>
              <a:rPr lang="cs-CZ" sz="1400" dirty="0" smtClean="0"/>
              <a:t>tak dlouze tvé</a:t>
            </a:r>
          </a:p>
          <a:p>
            <a:pPr>
              <a:buNone/>
            </a:pPr>
            <a:r>
              <a:rPr lang="cs-CZ" sz="1400" dirty="0" smtClean="0"/>
              <a:t>housle lkají,</a:t>
            </a:r>
          </a:p>
          <a:p>
            <a:pPr>
              <a:buNone/>
            </a:pPr>
            <a:r>
              <a:rPr lang="cs-CZ" sz="1400" dirty="0" smtClean="0"/>
              <a:t>mou duši tou</a:t>
            </a:r>
          </a:p>
          <a:p>
            <a:pPr>
              <a:buNone/>
            </a:pPr>
            <a:r>
              <a:rPr lang="cs-CZ" sz="1400" dirty="0" smtClean="0"/>
              <a:t>hrou </a:t>
            </a:r>
            <a:r>
              <a:rPr lang="cs-CZ" sz="1400" dirty="0" err="1" smtClean="0"/>
              <a:t>unylou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utýrají</a:t>
            </a:r>
            <a:r>
              <a:rPr lang="cs-CZ" sz="1400" dirty="0" smtClean="0"/>
              <a:t>.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Dýchaje </a:t>
            </a:r>
            <a:r>
              <a:rPr lang="cs-CZ" sz="1400" dirty="0" smtClean="0"/>
              <a:t>tíž,</a:t>
            </a:r>
          </a:p>
          <a:p>
            <a:pPr>
              <a:buNone/>
            </a:pPr>
            <a:r>
              <a:rPr lang="cs-CZ" sz="1400" dirty="0" smtClean="0"/>
              <a:t>zesinám, když</a:t>
            </a:r>
          </a:p>
          <a:p>
            <a:pPr>
              <a:buNone/>
            </a:pPr>
            <a:r>
              <a:rPr lang="cs-CZ" sz="1400" dirty="0" smtClean="0"/>
              <a:t>orloj slyším,</a:t>
            </a:r>
          </a:p>
          <a:p>
            <a:pPr>
              <a:buNone/>
            </a:pPr>
            <a:r>
              <a:rPr lang="cs-CZ" sz="1400" dirty="0" smtClean="0"/>
              <a:t>vše je to tam,</a:t>
            </a:r>
          </a:p>
          <a:p>
            <a:pPr>
              <a:buNone/>
            </a:pPr>
            <a:r>
              <a:rPr lang="cs-CZ" sz="1400" dirty="0" smtClean="0"/>
              <a:t>ten žal, co mám,</a:t>
            </a:r>
          </a:p>
          <a:p>
            <a:pPr>
              <a:buNone/>
            </a:pPr>
            <a:r>
              <a:rPr lang="cs-CZ" sz="1400" dirty="0" smtClean="0"/>
              <a:t>neutiším</a:t>
            </a:r>
            <a:r>
              <a:rPr lang="cs-CZ" sz="1400" dirty="0" smtClean="0"/>
              <a:t>.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I </a:t>
            </a:r>
            <a:r>
              <a:rPr lang="cs-CZ" sz="1400" dirty="0" smtClean="0"/>
              <a:t>odcházím</a:t>
            </a:r>
          </a:p>
          <a:p>
            <a:pPr>
              <a:buNone/>
            </a:pPr>
            <a:r>
              <a:rPr lang="cs-CZ" sz="1400" dirty="0" smtClean="0"/>
              <a:t>povětřím zlým,</a:t>
            </a:r>
          </a:p>
          <a:p>
            <a:pPr>
              <a:buNone/>
            </a:pPr>
            <a:r>
              <a:rPr lang="cs-CZ" sz="1400" dirty="0" smtClean="0"/>
              <a:t>jehož svistem</a:t>
            </a:r>
          </a:p>
          <a:p>
            <a:pPr>
              <a:buNone/>
            </a:pPr>
            <a:r>
              <a:rPr lang="cs-CZ" sz="1400" dirty="0" smtClean="0"/>
              <a:t>jsem hnán sem tam</a:t>
            </a:r>
          </a:p>
          <a:p>
            <a:pPr>
              <a:buNone/>
            </a:pPr>
            <a:r>
              <a:rPr lang="cs-CZ" sz="1400" dirty="0" smtClean="0"/>
              <a:t>jak bych byl sám</a:t>
            </a:r>
          </a:p>
          <a:p>
            <a:pPr>
              <a:buNone/>
            </a:pPr>
            <a:r>
              <a:rPr lang="cs-CZ" sz="1400" dirty="0" smtClean="0"/>
              <a:t>suchým listem.</a:t>
            </a:r>
          </a:p>
          <a:p>
            <a:pPr>
              <a:buNone/>
            </a:pP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Otázka k textu:</a:t>
            </a:r>
          </a:p>
          <a:p>
            <a:pPr>
              <a:buNone/>
            </a:pPr>
            <a:r>
              <a:rPr lang="cs-CZ" sz="1400" b="1" dirty="0" smtClean="0"/>
              <a:t>Jaké </a:t>
            </a:r>
            <a:r>
              <a:rPr lang="cs-CZ" sz="1400" b="1" dirty="0" smtClean="0"/>
              <a:t>představy ve vás báseň vyvolává?</a:t>
            </a:r>
          </a:p>
          <a:p>
            <a:pPr>
              <a:buNone/>
            </a:pPr>
            <a:endParaRPr lang="cs-CZ" sz="1400" b="1" dirty="0"/>
          </a:p>
        </p:txBody>
      </p:sp>
    </p:spTree>
    <p:extLst>
      <p:ext uri="{BB962C8B-B14F-4D97-AF65-F5344CB8AC3E}">
        <p14:creationId xmlns="" xmlns:p14="http://schemas.microsoft.com/office/powerpoint/2010/main" val="33766844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/>
            </a:pPr>
            <a:endParaRPr lang="cs-CZ" i="1" dirty="0" smtClean="0"/>
          </a:p>
          <a:p>
            <a:pPr>
              <a:defRPr/>
            </a:pPr>
            <a:endParaRPr lang="cs-CZ" i="1" dirty="0" smtClean="0"/>
          </a:p>
          <a:p>
            <a:pPr>
              <a:defRPr/>
            </a:pPr>
            <a:endParaRPr lang="cs-CZ" i="1" dirty="0" smtClean="0"/>
          </a:p>
          <a:p>
            <a:pPr>
              <a:defRPr/>
            </a:pPr>
            <a:r>
              <a:rPr lang="cs-CZ" sz="4000" i="1" dirty="0" smtClean="0"/>
              <a:t>Děkuji </a:t>
            </a:r>
            <a:r>
              <a:rPr lang="cs-CZ" sz="4000" i="1" dirty="0" smtClean="0"/>
              <a:t>za pozornost.</a:t>
            </a:r>
          </a:p>
          <a:p>
            <a:pPr>
              <a:defRPr/>
            </a:pPr>
            <a:endParaRPr lang="cs-CZ" i="1" dirty="0" smtClean="0"/>
          </a:p>
          <a:p>
            <a:pPr marL="82550" indent="0">
              <a:buFont typeface="Wingdings 2" pitchFamily="18" charset="2"/>
              <a:buNone/>
              <a:defRPr/>
            </a:pPr>
            <a:endParaRPr lang="cs-CZ" sz="2400" i="1" dirty="0" smtClean="0"/>
          </a:p>
          <a:p>
            <a:pPr marL="82550" indent="0">
              <a:buFont typeface="Wingdings 2" pitchFamily="18" charset="2"/>
              <a:buNone/>
              <a:defRPr/>
            </a:pPr>
            <a:endParaRPr lang="cs-CZ" sz="2400" i="1" dirty="0" smtClean="0"/>
          </a:p>
          <a:p>
            <a:pPr marL="82550" indent="0">
              <a:buFont typeface="Wingdings 2" pitchFamily="18" charset="2"/>
              <a:buNone/>
              <a:defRPr/>
            </a:pPr>
            <a:endParaRPr lang="cs-CZ" sz="2400" i="1" dirty="0" smtClean="0"/>
          </a:p>
          <a:p>
            <a:pPr marL="82550" indent="0">
              <a:buFont typeface="Wingdings 2" pitchFamily="18" charset="2"/>
              <a:buNone/>
              <a:defRPr/>
            </a:pPr>
            <a:endParaRPr lang="cs-CZ" sz="2400" i="1" dirty="0" smtClean="0"/>
          </a:p>
          <a:p>
            <a:pPr marL="82550" indent="0">
              <a:buFont typeface="Wingdings 2" pitchFamily="18" charset="2"/>
              <a:buNone/>
              <a:defRPr/>
            </a:pPr>
            <a:r>
              <a:rPr lang="cs-CZ" sz="2400" i="1" dirty="0" smtClean="0"/>
              <a:t>"</a:t>
            </a:r>
            <a:r>
              <a:rPr lang="cs-CZ" sz="1600" i="1" dirty="0" smtClean="0"/>
              <a:t>Materiály jsou určeny pro bezplatné používání pro potřeby výuky a vzdělání na všech typech škol a školských zařízeních. Jakékoliv další využití podléhá autorskému zákonu."</a:t>
            </a:r>
            <a:endParaRPr lang="cs-CZ" sz="16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sz="1800" dirty="0" smtClean="0"/>
              <a:t>Kol. aut.: Literatura pro 2. ročník středních škol – Učebnice. 1. </a:t>
            </a:r>
            <a:r>
              <a:rPr lang="cs-CZ" sz="1800" dirty="0" err="1" smtClean="0"/>
              <a:t>vyd</a:t>
            </a:r>
            <a:r>
              <a:rPr lang="cs-CZ" sz="1800" dirty="0" smtClean="0"/>
              <a:t>. Brno, </a:t>
            </a:r>
            <a:r>
              <a:rPr lang="cs-CZ" sz="1800" dirty="0" err="1" smtClean="0"/>
              <a:t>Didaktis</a:t>
            </a:r>
            <a:r>
              <a:rPr lang="cs-CZ" sz="1800" dirty="0" smtClean="0"/>
              <a:t>, 2009. ISBN 978-80-7358-129-9. s. </a:t>
            </a:r>
            <a:r>
              <a:rPr lang="cs-CZ" sz="1800" dirty="0" smtClean="0"/>
              <a:t>136 </a:t>
            </a:r>
            <a:r>
              <a:rPr lang="cs-CZ" sz="1800" dirty="0" smtClean="0"/>
              <a:t>– </a:t>
            </a:r>
            <a:r>
              <a:rPr lang="cs-CZ" sz="1800" dirty="0" smtClean="0"/>
              <a:t>139</a:t>
            </a:r>
            <a:endParaRPr lang="cs-CZ" sz="1800" dirty="0" smtClean="0"/>
          </a:p>
          <a:p>
            <a:r>
              <a:rPr lang="cs-CZ" sz="1800" dirty="0" err="1" smtClean="0"/>
              <a:t>Baudelaire</a:t>
            </a:r>
            <a:r>
              <a:rPr lang="cs-CZ" sz="1800" dirty="0" smtClean="0"/>
              <a:t>, </a:t>
            </a:r>
            <a:r>
              <a:rPr lang="cs-CZ" sz="1800" dirty="0" smtClean="0"/>
              <a:t>Charles. </a:t>
            </a:r>
            <a:r>
              <a:rPr lang="cs-CZ" sz="1800" i="1" dirty="0" smtClean="0"/>
              <a:t>Výbor z Květů zla [online]. Přel. Jaroslav Vrchlický, Jaroslav </a:t>
            </a:r>
            <a:r>
              <a:rPr lang="cs-CZ" sz="1800" i="1" dirty="0" err="1" smtClean="0"/>
              <a:t>Goll</a:t>
            </a:r>
            <a:r>
              <a:rPr lang="cs-CZ" sz="1800" i="1" dirty="0" smtClean="0"/>
              <a:t>. V MKP 1. </a:t>
            </a:r>
            <a:r>
              <a:rPr lang="cs-CZ" sz="1800" i="1" dirty="0" err="1" smtClean="0"/>
              <a:t>vyd</a:t>
            </a:r>
            <a:r>
              <a:rPr lang="cs-CZ" sz="1800" i="1" dirty="0" smtClean="0"/>
              <a:t>. Praha : Městská knihovna v Praze, 2011 </a:t>
            </a:r>
            <a:r>
              <a:rPr lang="cs-CZ" sz="1800" i="1" dirty="0" smtClean="0"/>
              <a:t>[2013-04-16-</a:t>
            </a:r>
            <a:r>
              <a:rPr lang="cs-CZ" sz="1800" i="1" dirty="0" err="1" smtClean="0"/>
              <a:t>dd</a:t>
            </a:r>
            <a:r>
              <a:rPr lang="cs-CZ" sz="1800" i="1" dirty="0" smtClean="0"/>
              <a:t>]. Dostupné z WWW: </a:t>
            </a:r>
            <a:endParaRPr lang="cs-CZ" sz="1800" i="1" dirty="0" smtClean="0"/>
          </a:p>
          <a:p>
            <a:r>
              <a:rPr lang="cs-CZ" sz="1800" dirty="0" smtClean="0"/>
              <a:t>&lt;http://web2.mlp.cz/</a:t>
            </a:r>
            <a:r>
              <a:rPr lang="cs-CZ" sz="1800" dirty="0" err="1" smtClean="0"/>
              <a:t>koweb</a:t>
            </a:r>
            <a:r>
              <a:rPr lang="cs-CZ" sz="1800" dirty="0" smtClean="0"/>
              <a:t>/00/03/66/75/12/</a:t>
            </a:r>
            <a:r>
              <a:rPr lang="cs-CZ" sz="1800" dirty="0" err="1" smtClean="0"/>
              <a:t>vybor</a:t>
            </a:r>
            <a:r>
              <a:rPr lang="cs-CZ" sz="1800" dirty="0" smtClean="0"/>
              <a:t>_z_kvetu_zla.</a:t>
            </a:r>
            <a:r>
              <a:rPr lang="cs-CZ" sz="1800" dirty="0" err="1" smtClean="0"/>
              <a:t>pdf</a:t>
            </a:r>
            <a:r>
              <a:rPr lang="cs-CZ" sz="1800" dirty="0" smtClean="0"/>
              <a:t>&gt;. </a:t>
            </a:r>
          </a:p>
          <a:p>
            <a:r>
              <a:rPr lang="cs-CZ" sz="1800" dirty="0" smtClean="0"/>
              <a:t>Rimbaude, </a:t>
            </a:r>
            <a:r>
              <a:rPr lang="cs-CZ" sz="1800" dirty="0" err="1" smtClean="0"/>
              <a:t>Jean</a:t>
            </a:r>
            <a:r>
              <a:rPr lang="cs-CZ" sz="1800" dirty="0" smtClean="0"/>
              <a:t>-</a:t>
            </a:r>
            <a:r>
              <a:rPr lang="cs-CZ" sz="1800" dirty="0" err="1" smtClean="0"/>
              <a:t>Arthur</a:t>
            </a:r>
            <a:r>
              <a:rPr lang="cs-CZ" sz="1800" dirty="0" smtClean="0"/>
              <a:t>.: Opilý koráb. Přel. František </a:t>
            </a:r>
            <a:r>
              <a:rPr lang="cs-CZ" sz="1800" dirty="0" err="1" smtClean="0"/>
              <a:t>Hrubín</a:t>
            </a:r>
            <a:r>
              <a:rPr lang="cs-CZ" sz="1800" dirty="0" smtClean="0"/>
              <a:t>. 2. </a:t>
            </a:r>
            <a:r>
              <a:rPr lang="cs-CZ" sz="1800" dirty="0" err="1" smtClean="0"/>
              <a:t>vyd</a:t>
            </a:r>
            <a:r>
              <a:rPr lang="cs-CZ" sz="1800" dirty="0" smtClean="0"/>
              <a:t>. Praha, Mladá fronta, 1964</a:t>
            </a:r>
          </a:p>
          <a:p>
            <a:r>
              <a:rPr lang="cs-CZ" sz="1800" dirty="0" smtClean="0"/>
              <a:t>Paul </a:t>
            </a:r>
            <a:r>
              <a:rPr lang="cs-CZ" sz="1800" dirty="0" err="1" smtClean="0"/>
              <a:t>Verlaine</a:t>
            </a:r>
            <a:r>
              <a:rPr lang="cs-CZ" sz="1800" dirty="0" smtClean="0"/>
              <a:t>: v překladech Františka </a:t>
            </a:r>
            <a:r>
              <a:rPr lang="cs-CZ" sz="1800" dirty="0" err="1" smtClean="0"/>
              <a:t>Hrubína</a:t>
            </a:r>
            <a:r>
              <a:rPr lang="cs-CZ" sz="1800" dirty="0" smtClean="0"/>
              <a:t> / Paul </a:t>
            </a:r>
            <a:r>
              <a:rPr lang="cs-CZ" sz="1800" dirty="0" err="1" smtClean="0"/>
              <a:t>Verlaine</a:t>
            </a:r>
            <a:r>
              <a:rPr lang="cs-CZ" sz="1800" dirty="0" smtClean="0"/>
              <a:t> ; </a:t>
            </a:r>
            <a:r>
              <a:rPr lang="cs-CZ" sz="1800" dirty="0" err="1" smtClean="0"/>
              <a:t>překl</a:t>
            </a:r>
            <a:r>
              <a:rPr lang="cs-CZ" sz="1800" dirty="0" smtClean="0"/>
              <a:t>. František </a:t>
            </a:r>
            <a:r>
              <a:rPr lang="cs-CZ" sz="1800" dirty="0" err="1" smtClean="0"/>
              <a:t>Hrubín</a:t>
            </a:r>
            <a:r>
              <a:rPr lang="cs-CZ" sz="1800" dirty="0" smtClean="0"/>
              <a:t> ; </a:t>
            </a:r>
            <a:r>
              <a:rPr lang="cs-CZ" sz="1800" dirty="0" smtClean="0"/>
              <a:t>1. </a:t>
            </a:r>
            <a:r>
              <a:rPr lang="cs-CZ" sz="1800" dirty="0" err="1" smtClean="0"/>
              <a:t>vyd</a:t>
            </a:r>
            <a:r>
              <a:rPr lang="cs-CZ" sz="1800" dirty="0" smtClean="0"/>
              <a:t>. Praha, </a:t>
            </a:r>
            <a:r>
              <a:rPr lang="cs-CZ" sz="1800" dirty="0" err="1" smtClean="0"/>
              <a:t>Nibiru</a:t>
            </a:r>
            <a:r>
              <a:rPr lang="cs-CZ" sz="1800" dirty="0" smtClean="0"/>
              <a:t>, 2006. </a:t>
            </a:r>
            <a:r>
              <a:rPr lang="cs-CZ" sz="1800" dirty="0" smtClean="0"/>
              <a:t>ISBN </a:t>
            </a:r>
            <a:r>
              <a:rPr lang="cs-CZ" sz="1800" dirty="0" smtClean="0"/>
              <a:t>80-902726-9</a:t>
            </a:r>
            <a:endParaRPr lang="cs-CZ" sz="1800" dirty="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166</TotalTime>
  <Words>560</Words>
  <Application>Microsoft Office PowerPoint</Application>
  <PresentationFormat>Předvádění na obrazovce (4:3)</PresentationFormat>
  <Paragraphs>135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Sousedství</vt:lpstr>
      <vt:lpstr>Interpretace textů prokletých básníků</vt:lpstr>
      <vt:lpstr>Snímek 2</vt:lpstr>
      <vt:lpstr>Charles Baudelaire (1821 – 1867)</vt:lpstr>
      <vt:lpstr>Charles Baudelaire - Mrcha</vt:lpstr>
      <vt:lpstr>Otázky k textu</vt:lpstr>
      <vt:lpstr>Jean-Arthur Rimbaud ( 1854 – 1891)</vt:lpstr>
      <vt:lpstr>Jean Arthur Rimbaud - Opilý koráb</vt:lpstr>
      <vt:lpstr>Otázky k textu</vt:lpstr>
      <vt:lpstr>Paul Verlaine (1844 – 1896)</vt:lpstr>
      <vt:lpstr>Paul Verlaine – Píseň podzimní</vt:lpstr>
      <vt:lpstr>Snímek 11</vt:lpstr>
      <vt:lpstr>Použitá literatura</vt:lpstr>
    </vt:vector>
  </TitlesOfParts>
  <Company>SUPŠ Jihlava - Helenín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Charles Baudelaire Květy zla</dc:title>
  <dc:creator>Veronika Slavíková</dc:creator>
  <cp:lastModifiedBy>MartinVerča</cp:lastModifiedBy>
  <cp:revision>51</cp:revision>
  <dcterms:created xsi:type="dcterms:W3CDTF">2013-04-09T06:37:56Z</dcterms:created>
  <dcterms:modified xsi:type="dcterms:W3CDTF">2014-03-30T21:08:48Z</dcterms:modified>
</cp:coreProperties>
</file>