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71" r:id="rId3"/>
    <p:sldId id="257" r:id="rId4"/>
    <p:sldId id="258" r:id="rId5"/>
    <p:sldId id="259" r:id="rId6"/>
    <p:sldId id="260" r:id="rId7"/>
    <p:sldId id="266" r:id="rId8"/>
    <p:sldId id="267" r:id="rId9"/>
    <p:sldId id="268" r:id="rId10"/>
    <p:sldId id="269" r:id="rId11"/>
    <p:sldId id="270" r:id="rId12"/>
    <p:sldId id="261" r:id="rId13"/>
    <p:sldId id="273" r:id="rId14"/>
    <p:sldId id="272" r:id="rId15"/>
  </p:sldIdLst>
  <p:sldSz cx="9144000" cy="6858000" type="screen4x3"/>
  <p:notesSz cx="6867525" cy="9993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6563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6563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143276-DFDD-424F-8800-CF102AF30CC8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91663"/>
            <a:ext cx="2976563" cy="5000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9375" y="9491663"/>
            <a:ext cx="2976563" cy="5000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3AB7E-56E5-4006-B710-98E85BA71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36382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17AB4B6F-6D29-4BC2-9761-CCF1FF7357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A64B331B-0D82-4CAE-ABC3-344ED4A22492}" type="datetimeFigureOut">
              <a:rPr lang="cs-CZ" smtClean="0"/>
              <a:pPr/>
              <a:t>31.10.2014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Veřejné mluvené projevy </a:t>
            </a:r>
            <a:br>
              <a:rPr lang="cs-CZ" sz="5400" dirty="0" smtClean="0"/>
            </a:br>
            <a:r>
              <a:rPr lang="cs-CZ" sz="5400" dirty="0" smtClean="0"/>
              <a:t>a jejich styl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2416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cs-CZ" b="1" i="1" dirty="0"/>
              <a:t>Datum: </a:t>
            </a:r>
            <a:r>
              <a:rPr lang="cs-CZ" b="1" i="1" dirty="0" smtClean="0"/>
              <a:t>10. 5. 2013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VY_32_INOVACE_268</a:t>
            </a:r>
            <a:r>
              <a:rPr lang="cs-CZ" b="1" dirty="0"/>
              <a:t>	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Jméno autora:</a:t>
            </a:r>
            <a:r>
              <a:rPr lang="cs-CZ" b="1" dirty="0"/>
              <a:t>  Mgr. Veronika Slavíková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Název práce:</a:t>
            </a:r>
            <a:r>
              <a:rPr lang="cs-CZ" b="1" dirty="0"/>
              <a:t>  </a:t>
            </a:r>
            <a:r>
              <a:rPr lang="cs-CZ" b="1" dirty="0" smtClean="0"/>
              <a:t>Veřejné mluvené projevy a jejich styl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český jazyk a literatura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Ročník:</a:t>
            </a:r>
            <a:r>
              <a:rPr lang="cs-CZ" b="1" dirty="0"/>
              <a:t> 2. 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45 min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Žák se orientuje v problematice řečnického funkčního stylu. Seznamuje se </a:t>
            </a:r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s výkladem rétoriky, s postupy, které by měl dodržet při přípravě řečnického vystoupení. </a:t>
            </a:r>
          </a:p>
          <a:p>
            <a:pPr>
              <a:lnSpc>
                <a:spcPct val="80000"/>
              </a:lnSpc>
              <a:defRPr/>
            </a:pPr>
            <a:r>
              <a:rPr lang="cs-CZ" dirty="0" smtClean="0"/>
              <a:t>Pomůcky: ICT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Poznámka:</a:t>
            </a:r>
            <a:r>
              <a:rPr lang="cs-CZ" dirty="0"/>
              <a:t> Tento materiál je součástí tematického celku Český jazyk a literatura pro 2. ročník.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/>
          </a:p>
          <a:p>
            <a:pPr>
              <a:lnSpc>
                <a:spcPct val="80000"/>
              </a:lnSpc>
              <a:defRPr/>
            </a:pPr>
            <a:r>
              <a:rPr lang="cs-CZ" b="1" i="1" dirty="0"/>
              <a:t>Inovace:</a:t>
            </a:r>
            <a:r>
              <a:rPr lang="cs-CZ" b="1" dirty="0"/>
              <a:t>  </a:t>
            </a:r>
            <a:r>
              <a:rPr lang="cs-CZ" dirty="0"/>
              <a:t>Zapojení ICT do </a:t>
            </a:r>
            <a:r>
              <a:rPr lang="cs-CZ" dirty="0" smtClean="0"/>
              <a:t>výuky, mezipředmětové vztahy.</a:t>
            </a:r>
            <a:endParaRPr lang="cs-CZ" dirty="0"/>
          </a:p>
          <a:p>
            <a:pPr>
              <a:lnSpc>
                <a:spcPct val="80000"/>
              </a:lnSpc>
              <a:buNone/>
              <a:defRPr/>
            </a:pPr>
            <a:r>
              <a:rPr lang="cs-CZ" i="1" dirty="0"/>
              <a:t> 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18012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850106"/>
          </a:xfrm>
        </p:spPr>
        <p:txBody>
          <a:bodyPr/>
          <a:lstStyle/>
          <a:p>
            <a:r>
              <a:rPr lang="cs-CZ" dirty="0" smtClean="0"/>
              <a:t>Rétorika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620000" cy="568863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= odborná disciplína, která vznikla a rozvíjela se v antickém Řecku a Římě</a:t>
            </a:r>
          </a:p>
          <a:p>
            <a:pPr algn="just"/>
            <a:r>
              <a:rPr lang="cs-CZ" dirty="0" smtClean="0"/>
              <a:t>za zakladatele rétoriky byl označován Aristoteles ( 384 – 322 př. n. l.)– dílo: Rétorika</a:t>
            </a:r>
          </a:p>
          <a:p>
            <a:pPr algn="just"/>
            <a:r>
              <a:rPr lang="cs-CZ" dirty="0" smtClean="0"/>
              <a:t>současným odborníkem na dějiny rétoriky je prof. Jiří Kraus – dílo: Rétorika v dějinách jazykové komunikace, Rétorika            v evropské kultuře, Rétorika a řečová kultura</a:t>
            </a:r>
          </a:p>
          <a:p>
            <a:pPr algn="just"/>
            <a:r>
              <a:rPr lang="cs-CZ" dirty="0" smtClean="0"/>
              <a:t>zabývá se jazykovou kulturou veřejného mluveného projevu</a:t>
            </a:r>
          </a:p>
          <a:p>
            <a:pPr algn="just"/>
            <a:r>
              <a:rPr lang="cs-CZ" dirty="0" smtClean="0"/>
              <a:t>„umění dobře a přesvědčivě se vyjadřovat“</a:t>
            </a:r>
          </a:p>
          <a:p>
            <a:pPr lvl="1" algn="just"/>
            <a:r>
              <a:rPr lang="cs-CZ" dirty="0" smtClean="0"/>
              <a:t>„dobře“ = vhodně vzhledem ke komunikační situaci</a:t>
            </a:r>
          </a:p>
          <a:p>
            <a:pPr lvl="1" algn="just"/>
            <a:r>
              <a:rPr lang="cs-CZ" dirty="0" smtClean="0"/>
              <a:t>„přesvědčivě“ = jde o způsob prezentace témat</a:t>
            </a:r>
          </a:p>
          <a:p>
            <a:pPr algn="just"/>
            <a:r>
              <a:rPr lang="cs-CZ" dirty="0" smtClean="0"/>
              <a:t>základ rétoriky spočívá v tom, že je možné se kultivovanému projevu naučit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96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Činitelé ovlivňující mluvený projev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znalost tématu řeči</a:t>
            </a:r>
          </a:p>
          <a:p>
            <a:r>
              <a:rPr lang="cs-CZ" dirty="0"/>
              <a:t>k</a:t>
            </a:r>
            <a:r>
              <a:rPr lang="cs-CZ" dirty="0" smtClean="0"/>
              <a:t>omunikační talent</a:t>
            </a:r>
          </a:p>
          <a:p>
            <a:r>
              <a:rPr lang="cs-CZ" dirty="0" smtClean="0"/>
              <a:t>řečové zkušenosti</a:t>
            </a:r>
          </a:p>
          <a:p>
            <a:r>
              <a:rPr lang="cs-CZ" dirty="0"/>
              <a:t>b</a:t>
            </a:r>
            <a:r>
              <a:rPr lang="cs-CZ" dirty="0" smtClean="0"/>
              <a:t>ohatá slovní zásoba</a:t>
            </a:r>
          </a:p>
          <a:p>
            <a:r>
              <a:rPr lang="cs-CZ" dirty="0"/>
              <a:t>s</a:t>
            </a:r>
            <a:r>
              <a:rPr lang="cs-CZ" dirty="0" smtClean="0"/>
              <a:t>chopnost navázat kontakt s posluchači</a:t>
            </a:r>
          </a:p>
          <a:p>
            <a:r>
              <a:rPr lang="cs-CZ" dirty="0"/>
              <a:t>h</a:t>
            </a:r>
            <a:r>
              <a:rPr lang="cs-CZ" dirty="0" smtClean="0"/>
              <a:t>lasové schopnosti</a:t>
            </a:r>
          </a:p>
          <a:p>
            <a:r>
              <a:rPr lang="cs-CZ" dirty="0"/>
              <a:t>s</a:t>
            </a:r>
            <a:r>
              <a:rPr lang="cs-CZ" dirty="0" smtClean="0"/>
              <a:t>chopnost pracovat s trémou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805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620000" cy="576064"/>
          </a:xfrm>
        </p:spPr>
        <p:txBody>
          <a:bodyPr/>
          <a:lstStyle/>
          <a:p>
            <a:r>
              <a:rPr lang="cs-CZ" dirty="0" smtClean="0"/>
              <a:t>Řečnické slohové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6200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rozdělujeme dle funkcí projevů do následujících skupin:</a:t>
            </a:r>
          </a:p>
          <a:p>
            <a:pPr lvl="1"/>
            <a:r>
              <a:rPr lang="cs-CZ" b="1" u="sng" dirty="0" smtClean="0"/>
              <a:t>a) informativní a poučné</a:t>
            </a:r>
          </a:p>
          <a:p>
            <a:pPr lvl="2"/>
            <a:r>
              <a:rPr lang="cs-CZ" dirty="0" smtClean="0"/>
              <a:t>požadavky na:</a:t>
            </a:r>
          </a:p>
          <a:p>
            <a:pPr lvl="3"/>
            <a:r>
              <a:rPr lang="cs-CZ" dirty="0" smtClean="0"/>
              <a:t>věcnost</a:t>
            </a:r>
          </a:p>
          <a:p>
            <a:pPr lvl="3"/>
            <a:r>
              <a:rPr lang="cs-CZ" dirty="0" smtClean="0"/>
              <a:t>stručnost</a:t>
            </a:r>
          </a:p>
          <a:p>
            <a:pPr lvl="3"/>
            <a:r>
              <a:rPr lang="cs-CZ" dirty="0" smtClean="0"/>
              <a:t>jasnost</a:t>
            </a:r>
          </a:p>
          <a:p>
            <a:pPr lvl="3"/>
            <a:r>
              <a:rPr lang="cs-CZ" dirty="0" smtClean="0"/>
              <a:t>srozumitelnost</a:t>
            </a:r>
          </a:p>
          <a:p>
            <a:pPr lvl="2"/>
            <a:r>
              <a:rPr lang="cs-CZ" dirty="0" smtClean="0"/>
              <a:t>přednáška – rozlišujeme dle úrovně posluchačů</a:t>
            </a:r>
          </a:p>
          <a:p>
            <a:pPr lvl="2"/>
            <a:r>
              <a:rPr lang="cs-CZ" dirty="0" smtClean="0"/>
              <a:t>referát</a:t>
            </a:r>
          </a:p>
          <a:p>
            <a:pPr lvl="2"/>
            <a:r>
              <a:rPr lang="cs-CZ" dirty="0" smtClean="0"/>
              <a:t>výklad průvodce</a:t>
            </a:r>
          </a:p>
          <a:p>
            <a:pPr lvl="2"/>
            <a:r>
              <a:rPr lang="cs-CZ" dirty="0" smtClean="0"/>
              <a:t>instruktáž…</a:t>
            </a:r>
          </a:p>
          <a:p>
            <a:pPr lvl="1"/>
            <a:r>
              <a:rPr lang="cs-CZ" b="1" u="sng" dirty="0" smtClean="0"/>
              <a:t>b) přesvědčovací  a </a:t>
            </a:r>
            <a:r>
              <a:rPr lang="cs-CZ" b="1" u="sng" dirty="0" err="1" smtClean="0"/>
              <a:t>argumentativní</a:t>
            </a:r>
            <a:endParaRPr lang="cs-CZ" b="1" u="sng" dirty="0" smtClean="0"/>
          </a:p>
          <a:p>
            <a:pPr lvl="2"/>
            <a:r>
              <a:rPr lang="cs-CZ" dirty="0"/>
              <a:t>cílem je:</a:t>
            </a:r>
          </a:p>
          <a:p>
            <a:pPr lvl="3"/>
            <a:r>
              <a:rPr lang="cs-CZ" dirty="0"/>
              <a:t>přesvědčit posluchače, získat posluchače na „svou stranu“</a:t>
            </a:r>
          </a:p>
          <a:p>
            <a:pPr lvl="2"/>
            <a:r>
              <a:rPr lang="cs-CZ" dirty="0" smtClean="0"/>
              <a:t>politické projevy</a:t>
            </a:r>
          </a:p>
          <a:p>
            <a:pPr lvl="2"/>
            <a:r>
              <a:rPr lang="cs-CZ" dirty="0" smtClean="0"/>
              <a:t>soudní výroky</a:t>
            </a:r>
          </a:p>
          <a:p>
            <a:pPr lvl="2"/>
            <a:r>
              <a:rPr lang="cs-CZ" dirty="0" smtClean="0"/>
              <a:t>reklamní a propagační projevy</a:t>
            </a:r>
          </a:p>
          <a:p>
            <a:pPr lvl="2"/>
            <a:r>
              <a:rPr lang="cs-CZ" dirty="0" smtClean="0"/>
              <a:t>polemika</a:t>
            </a:r>
          </a:p>
          <a:p>
            <a:pPr lvl="1"/>
            <a:r>
              <a:rPr lang="cs-CZ" b="1" u="sng" dirty="0" smtClean="0"/>
              <a:t>c) příležitostné</a:t>
            </a:r>
          </a:p>
          <a:p>
            <a:pPr lvl="2"/>
            <a:r>
              <a:rPr lang="cs-CZ" dirty="0" smtClean="0"/>
              <a:t>pronášeny při různých příležitostech – obřadní, jubilejní, smuteční</a:t>
            </a:r>
          </a:p>
          <a:p>
            <a:pPr lvl="2"/>
            <a:r>
              <a:rPr lang="cs-CZ" dirty="0"/>
              <a:t>rysy:</a:t>
            </a:r>
          </a:p>
          <a:p>
            <a:pPr lvl="3"/>
            <a:r>
              <a:rPr lang="cs-CZ" dirty="0"/>
              <a:t>subjektivita</a:t>
            </a:r>
          </a:p>
          <a:p>
            <a:pPr lvl="2"/>
            <a:r>
              <a:rPr lang="cs-CZ" dirty="0" smtClean="0"/>
              <a:t>přípitek</a:t>
            </a:r>
            <a:endParaRPr lang="cs-CZ" dirty="0"/>
          </a:p>
          <a:p>
            <a:pPr lvl="2"/>
            <a:r>
              <a:rPr lang="cs-CZ" dirty="0" smtClean="0"/>
              <a:t>řeči svatební, promoční, pohřební</a:t>
            </a:r>
          </a:p>
          <a:p>
            <a:pPr lvl="2"/>
            <a:r>
              <a:rPr lang="cs-CZ" dirty="0" smtClean="0"/>
              <a:t>slavnostní sliby…</a:t>
            </a:r>
          </a:p>
          <a:p>
            <a:pPr marL="1051560" lvl="3" indent="0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246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a realizace řečnického vystoupení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Struktura přípravy projevu:</a:t>
            </a:r>
          </a:p>
          <a:p>
            <a:pPr marL="571500" indent="-457200">
              <a:buAutoNum type="arabicPeriod"/>
            </a:pPr>
            <a:r>
              <a:rPr lang="cs-CZ" dirty="0" smtClean="0"/>
              <a:t>INVENCE </a:t>
            </a:r>
          </a:p>
          <a:p>
            <a:pPr marL="571500" indent="-457200">
              <a:buAutoNum type="arabicPeriod"/>
            </a:pPr>
            <a:r>
              <a:rPr lang="cs-CZ" dirty="0" smtClean="0"/>
              <a:t>DISPOZICE</a:t>
            </a:r>
          </a:p>
          <a:p>
            <a:pPr marL="571500" indent="-457200">
              <a:buAutoNum type="arabicPeriod"/>
            </a:pPr>
            <a:r>
              <a:rPr lang="cs-CZ" dirty="0" smtClean="0"/>
              <a:t>STYLIZACE</a:t>
            </a:r>
          </a:p>
          <a:p>
            <a:pPr marL="571500" indent="-457200">
              <a:buAutoNum type="arabicPeriod"/>
            </a:pPr>
            <a:r>
              <a:rPr lang="cs-CZ" dirty="0" smtClean="0"/>
              <a:t>MEMOROVÁNÍ</a:t>
            </a:r>
          </a:p>
          <a:p>
            <a:pPr marL="571500" indent="-457200">
              <a:buAutoNum type="arabicPeriod"/>
            </a:pPr>
            <a:r>
              <a:rPr lang="cs-CZ" dirty="0" smtClean="0"/>
              <a:t>PODÁNÍ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896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</a:t>
            </a:r>
            <a:r>
              <a:rPr lang="cs-CZ" b="1" dirty="0" smtClean="0"/>
              <a:t>vyhledání témat a argumentů</a:t>
            </a:r>
          </a:p>
          <a:p>
            <a:r>
              <a:rPr lang="cs-CZ" dirty="0" smtClean="0"/>
              <a:t>dle J. Krause (s. 36) autor projevu odpovídá na následující otázky:</a:t>
            </a:r>
          </a:p>
          <a:p>
            <a:pPr lvl="1"/>
            <a:r>
              <a:rPr lang="cs-CZ" dirty="0" smtClean="0"/>
              <a:t>Co mám na mysli?</a:t>
            </a:r>
          </a:p>
          <a:p>
            <a:pPr lvl="1"/>
            <a:r>
              <a:rPr lang="cs-CZ" dirty="0" smtClean="0"/>
              <a:t>Co vůbec chci povědět?</a:t>
            </a:r>
          </a:p>
          <a:p>
            <a:pPr lvl="1"/>
            <a:r>
              <a:rPr lang="cs-CZ" dirty="0" smtClean="0"/>
              <a:t>Jak jsem na to přišel?</a:t>
            </a:r>
          </a:p>
          <a:p>
            <a:pPr lvl="1"/>
            <a:r>
              <a:rPr lang="cs-CZ" dirty="0" smtClean="0"/>
              <a:t>Co si o zvoleném tématu myslím?</a:t>
            </a:r>
          </a:p>
          <a:p>
            <a:pPr lvl="1"/>
            <a:r>
              <a:rPr lang="cs-CZ" dirty="0" smtClean="0"/>
              <a:t>V čem se od ostatních odlišuji?</a:t>
            </a:r>
          </a:p>
          <a:p>
            <a:pPr lvl="1"/>
            <a:r>
              <a:rPr lang="cs-CZ" dirty="0" smtClean="0"/>
              <a:t>V čem se se svými posluchači shoduji?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5307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uspořádání</a:t>
            </a:r>
          </a:p>
          <a:p>
            <a:r>
              <a:rPr lang="cs-CZ" dirty="0" smtClean="0"/>
              <a:t>využití tzv. textových </a:t>
            </a:r>
            <a:r>
              <a:rPr lang="cs-CZ" dirty="0" err="1" smtClean="0"/>
              <a:t>orientátorů</a:t>
            </a:r>
            <a:r>
              <a:rPr lang="cs-CZ" dirty="0" smtClean="0"/>
              <a:t> – př. zaprvé, zadruhé, nyní si tuto část shrneme</a:t>
            </a:r>
          </a:p>
          <a:p>
            <a:r>
              <a:rPr lang="cs-CZ" dirty="0" smtClean="0"/>
              <a:t>uvádím seznam otázek dle J. Krause (s. 37)</a:t>
            </a:r>
          </a:p>
          <a:p>
            <a:pPr lvl="1"/>
            <a:r>
              <a:rPr lang="cs-CZ" dirty="0" smtClean="0"/>
              <a:t>Čím svůj projev začít?</a:t>
            </a:r>
          </a:p>
          <a:p>
            <a:pPr lvl="1"/>
            <a:r>
              <a:rPr lang="cs-CZ" dirty="0" smtClean="0"/>
              <a:t>Čím ho zakončit?</a:t>
            </a:r>
          </a:p>
          <a:p>
            <a:pPr lvl="1"/>
            <a:r>
              <a:rPr lang="cs-CZ" dirty="0" smtClean="0"/>
              <a:t>Jak nic podstatného nevynechat?</a:t>
            </a:r>
          </a:p>
          <a:p>
            <a:pPr lvl="1"/>
            <a:r>
              <a:rPr lang="cs-CZ" dirty="0" smtClean="0"/>
              <a:t>Uvedeme nejpádnější argument hned na začátku řeči, nebo </a:t>
            </a:r>
            <a:r>
              <a:rPr lang="cs-CZ" dirty="0" smtClean="0"/>
              <a:t>si </a:t>
            </a:r>
            <a:r>
              <a:rPr lang="cs-CZ" dirty="0" smtClean="0"/>
              <a:t>ho necháme nakonec jako trumf?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1324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jazykové ztvárnění</a:t>
            </a:r>
          </a:p>
          <a:p>
            <a:r>
              <a:rPr lang="cs-CZ" dirty="0" smtClean="0"/>
              <a:t>dle komunikační situace</a:t>
            </a:r>
          </a:p>
          <a:p>
            <a:endParaRPr lang="cs-CZ" dirty="0"/>
          </a:p>
          <a:p>
            <a:r>
              <a:rPr lang="cs-CZ" dirty="0" smtClean="0"/>
              <a:t>Úkol: Zamyslete se nad stylizací v následujících komunikačních situacích:</a:t>
            </a:r>
          </a:p>
          <a:p>
            <a:pPr lvl="1"/>
            <a:r>
              <a:rPr lang="cs-CZ" dirty="0" smtClean="0"/>
              <a:t>výklad učitele ve škole</a:t>
            </a:r>
          </a:p>
          <a:p>
            <a:pPr lvl="1"/>
            <a:r>
              <a:rPr lang="cs-CZ" dirty="0" smtClean="0"/>
              <a:t>novoroční projev prezidenta</a:t>
            </a:r>
          </a:p>
          <a:p>
            <a:pPr lvl="1"/>
            <a:r>
              <a:rPr lang="cs-CZ" dirty="0" smtClean="0"/>
              <a:t>beseda se spisovatelem</a:t>
            </a:r>
          </a:p>
          <a:p>
            <a:pPr lvl="1"/>
            <a:r>
              <a:rPr lang="cs-CZ" dirty="0" smtClean="0"/>
              <a:t>…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3716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MEMOROVÁNÍ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zapamatování</a:t>
            </a:r>
          </a:p>
          <a:p>
            <a:r>
              <a:rPr lang="cs-CZ" dirty="0" smtClean="0"/>
              <a:t>využívání krátkodobé a dlouhodobé paměti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9715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Obsahuje složky:</a:t>
            </a:r>
          </a:p>
          <a:p>
            <a:pPr lvl="1"/>
            <a:r>
              <a:rPr lang="cs-CZ" dirty="0" smtClean="0"/>
              <a:t>hlasové (výslovnost)</a:t>
            </a:r>
          </a:p>
          <a:p>
            <a:pPr lvl="1"/>
            <a:r>
              <a:rPr lang="cs-CZ" dirty="0" smtClean="0"/>
              <a:t>vizuální – součást neverbální komunikace</a:t>
            </a:r>
          </a:p>
          <a:p>
            <a:pPr lvl="2"/>
            <a:r>
              <a:rPr lang="cs-CZ" dirty="0" smtClean="0"/>
              <a:t>gesta</a:t>
            </a:r>
          </a:p>
          <a:p>
            <a:pPr lvl="2"/>
            <a:r>
              <a:rPr lang="cs-CZ" dirty="0" smtClean="0"/>
              <a:t>mimika</a:t>
            </a:r>
          </a:p>
          <a:p>
            <a:pPr lvl="2"/>
            <a:r>
              <a:rPr lang="cs-CZ" dirty="0" smtClean="0"/>
              <a:t>postavení těla a pohyb při řeči</a:t>
            </a:r>
          </a:p>
          <a:p>
            <a:pPr lvl="2"/>
            <a:r>
              <a:rPr lang="cs-CZ" dirty="0"/>
              <a:t>c</a:t>
            </a:r>
            <a:r>
              <a:rPr lang="cs-CZ" dirty="0" smtClean="0"/>
              <a:t>elkový vzhled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2264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klavír hrála Klára Králová.</a:t>
            </a:r>
          </a:p>
          <a:p>
            <a:r>
              <a:rPr lang="cs-CZ" dirty="0" smtClean="0"/>
              <a:t>Roli lorda Rolfa hrál Vladimír </a:t>
            </a:r>
            <a:r>
              <a:rPr lang="cs-CZ" dirty="0" err="1" smtClean="0"/>
              <a:t>Leraus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Naolejuje-li Julie ty koleje, nebo nenaolejuje-li Julie ty koleje.</a:t>
            </a:r>
          </a:p>
          <a:p>
            <a:r>
              <a:rPr lang="cs-CZ" dirty="0" smtClean="0"/>
              <a:t>Kmotře Petře, nepřepepřete mi toho vepře. Jak mi toho vepře, kmotře Petře, přepepříte, tak si toho vepře, kmotře Petře, sníte.</a:t>
            </a:r>
          </a:p>
          <a:p>
            <a:r>
              <a:rPr lang="cs-CZ" dirty="0" err="1" smtClean="0"/>
              <a:t>Rozprostovlasatila</a:t>
            </a:r>
            <a:r>
              <a:rPr lang="cs-CZ" dirty="0" smtClean="0"/>
              <a:t>-li se dcera krále </a:t>
            </a:r>
            <a:r>
              <a:rPr lang="cs-CZ" dirty="0" err="1" smtClean="0"/>
              <a:t>Nabuchodonozora</a:t>
            </a:r>
            <a:r>
              <a:rPr lang="cs-CZ" dirty="0" smtClean="0"/>
              <a:t> </a:t>
            </a:r>
            <a:r>
              <a:rPr lang="cs-CZ" dirty="0" smtClean="0"/>
              <a:t>nebo </a:t>
            </a:r>
            <a:r>
              <a:rPr lang="cs-CZ" dirty="0" err="1" smtClean="0"/>
              <a:t>nerozprostovlasatila</a:t>
            </a:r>
            <a:r>
              <a:rPr lang="cs-CZ" dirty="0" smtClean="0"/>
              <a:t>-li se dcera krále </a:t>
            </a:r>
            <a:r>
              <a:rPr lang="cs-CZ" dirty="0" err="1" smtClean="0"/>
              <a:t>Nabuchodonozora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926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endParaRPr lang="cs-CZ" sz="4000" i="1" dirty="0" smtClean="0"/>
          </a:p>
          <a:p>
            <a:pPr>
              <a:defRPr/>
            </a:pPr>
            <a:endParaRPr lang="cs-CZ" sz="4000" i="1" dirty="0" smtClean="0"/>
          </a:p>
          <a:p>
            <a:pPr>
              <a:defRPr/>
            </a:pPr>
            <a:r>
              <a:rPr lang="cs-CZ" sz="4000" i="1" dirty="0" smtClean="0"/>
              <a:t>Děkuji za pozornost.</a:t>
            </a:r>
          </a:p>
          <a:p>
            <a:pPr>
              <a:defRPr/>
            </a:pPr>
            <a:endParaRPr lang="cs-CZ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r>
              <a:rPr lang="cs-CZ" sz="1600" i="1" dirty="0" smtClean="0"/>
              <a:t>"Materiály jsou určeny pro bezplatné používání pro potřeby výuky a vzdělání na všech typech škol a školských zařízeních. Jakékoliv další využití podléhá autorskému zákonu."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Kraus, J.: Člověk mluvící. Řečníci bez tribuny čtením i poslechem.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Praha, Leda, 2011. ISBN 978-80-7335-258-5. s. 7-47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310</TotalTime>
  <Words>553</Words>
  <Application>Microsoft Office PowerPoint</Application>
  <PresentationFormat>Předvádění na obrazovce (4:3)</PresentationFormat>
  <Paragraphs>131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Sousedství</vt:lpstr>
      <vt:lpstr>Veřejné mluvené projevy  a jejich styl</vt:lpstr>
      <vt:lpstr>Snímek 2</vt:lpstr>
      <vt:lpstr>Rétorika</vt:lpstr>
      <vt:lpstr>Činitelé ovlivňující mluvený projev</vt:lpstr>
      <vt:lpstr>Řečnické slohové útvary</vt:lpstr>
      <vt:lpstr>Příprava a realizace řečnického vystoupení</vt:lpstr>
      <vt:lpstr>INVENCE</vt:lpstr>
      <vt:lpstr>DISPOZICE</vt:lpstr>
      <vt:lpstr>STYLIZACE</vt:lpstr>
      <vt:lpstr>MEMOROVÁNÍ</vt:lpstr>
      <vt:lpstr>PODÁNÍ</vt:lpstr>
      <vt:lpstr>Jazykolamy</vt:lpstr>
      <vt:lpstr>Snímek 13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Veřejné mluvené projevy a jejich styl</dc:title>
  <dc:creator>Veronika Slavíková</dc:creator>
  <cp:lastModifiedBy>Dum</cp:lastModifiedBy>
  <cp:revision>45</cp:revision>
  <cp:lastPrinted>2013-05-16T10:26:40Z</cp:lastPrinted>
  <dcterms:created xsi:type="dcterms:W3CDTF">2013-05-09T09:07:46Z</dcterms:created>
  <dcterms:modified xsi:type="dcterms:W3CDTF">2014-10-31T21:35:49Z</dcterms:modified>
</cp:coreProperties>
</file>