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753548-9A6C-4973-974D-5CD54D652805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451C8A-1BA2-4E53-8214-E74D0A2582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14180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5E469D-C047-46F9-96C0-DE7EBF156E7E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E9977B-8769-4A7B-BFBA-6683268612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831826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819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336D80B-9AAD-46D3-A9C6-03C1F277592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3DCE6CB-57A4-43CF-895B-5BEAF0BEE5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Erich Maria </a:t>
            </a:r>
            <a:r>
              <a:rPr lang="cs-CZ" dirty="0" err="1" smtClean="0"/>
              <a:t>Remarque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633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Datum: 13. 6. 2013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Projekt: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Číslo DUM:</a:t>
            </a:r>
            <a:r>
              <a:rPr lang="cs-CZ" b="1" dirty="0" smtClean="0"/>
              <a:t> </a:t>
            </a:r>
            <a:r>
              <a:rPr lang="cs-CZ" dirty="0" smtClean="0"/>
              <a:t>VY_32_INOVACE_269</a:t>
            </a:r>
            <a:r>
              <a:rPr lang="cs-CZ" b="1" dirty="0" smtClean="0"/>
              <a:t>	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Jméno autora:</a:t>
            </a:r>
            <a:r>
              <a:rPr lang="cs-CZ" b="1" dirty="0" smtClean="0"/>
              <a:t>  Mgr. Veronika Slavíková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Název práce:</a:t>
            </a:r>
            <a:r>
              <a:rPr lang="cs-CZ" b="1" dirty="0" smtClean="0"/>
              <a:t>  E. M. </a:t>
            </a:r>
            <a:r>
              <a:rPr lang="cs-CZ" b="1" dirty="0" err="1" smtClean="0"/>
              <a:t>Remarque</a:t>
            </a:r>
            <a:endParaRPr lang="cs-CZ" b="1" dirty="0" smtClean="0"/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český jazyk a literatura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Ročník:</a:t>
            </a:r>
            <a:r>
              <a:rPr lang="cs-CZ" b="1" dirty="0" smtClean="0"/>
              <a:t> 2. </a:t>
            </a:r>
            <a:endParaRPr lang="cs-CZ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35 min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 Žák se seznamuje se základními životopisnými údaji autora a s jeho díly. Na základě ukázek se žák zamýšlí nad vlivem 1. sv. války na generaci autora, dále pracuje s pojmy z teorie literatury. 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potřeby.  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celku Český jazyk a literatura pro 2. ročník.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dirty="0" smtClean="0"/>
          </a:p>
          <a:p>
            <a:pPr>
              <a:lnSpc>
                <a:spcPct val="80000"/>
              </a:lnSpc>
              <a:defRPr/>
            </a:pPr>
            <a:r>
              <a:rPr lang="cs-CZ" b="1" i="1" dirty="0" smtClean="0"/>
              <a:t>Inovace:</a:t>
            </a:r>
            <a:r>
              <a:rPr lang="cs-CZ" b="1" dirty="0" smtClean="0"/>
              <a:t>  </a:t>
            </a:r>
            <a:r>
              <a:rPr lang="cs-CZ" dirty="0" smtClean="0"/>
              <a:t>Zapojení ICT do výuky, mezipředmětové vztahy.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i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88913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E. M. </a:t>
            </a:r>
            <a:r>
              <a:rPr lang="cs-CZ" dirty="0" err="1" smtClean="0"/>
              <a:t>Remarque</a:t>
            </a:r>
            <a:r>
              <a:rPr lang="cs-CZ" dirty="0" smtClean="0"/>
              <a:t> (1898 – 1970)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5184576"/>
          </a:xfrm>
        </p:spPr>
        <p:txBody>
          <a:bodyPr/>
          <a:lstStyle/>
          <a:p>
            <a:pPr algn="just"/>
            <a:r>
              <a:rPr lang="cs-CZ" dirty="0" smtClean="0"/>
              <a:t>Životopisné údaje:</a:t>
            </a:r>
          </a:p>
          <a:p>
            <a:pPr lvl="1" algn="just"/>
            <a:r>
              <a:rPr lang="cs-CZ" dirty="0" smtClean="0"/>
              <a:t>německý spisovatel</a:t>
            </a:r>
          </a:p>
          <a:p>
            <a:pPr lvl="1" algn="just"/>
            <a:r>
              <a:rPr lang="cs-CZ" dirty="0" err="1" smtClean="0"/>
              <a:t>vl</a:t>
            </a:r>
            <a:r>
              <a:rPr lang="cs-CZ" dirty="0" smtClean="0"/>
              <a:t>. jménem Erich Paul </a:t>
            </a:r>
            <a:r>
              <a:rPr lang="cs-CZ" dirty="0" err="1" smtClean="0"/>
              <a:t>Remark</a:t>
            </a:r>
            <a:endParaRPr lang="cs-CZ" dirty="0" smtClean="0"/>
          </a:p>
          <a:p>
            <a:pPr lvl="1" algn="just"/>
            <a:r>
              <a:rPr lang="cs-CZ" dirty="0" smtClean="0"/>
              <a:t>odešel jako dobrovolník do 1. sv. války, r. 1918 byl zraněn</a:t>
            </a:r>
          </a:p>
          <a:p>
            <a:pPr lvl="1" algn="just"/>
            <a:r>
              <a:rPr lang="cs-CZ" dirty="0" smtClean="0"/>
              <a:t>působil v řadě zaměstnání (obchodní cestující, automobilový závodník…)</a:t>
            </a:r>
          </a:p>
          <a:p>
            <a:pPr lvl="1" algn="just"/>
            <a:r>
              <a:rPr lang="cs-CZ" dirty="0" smtClean="0"/>
              <a:t>r. 1931 přesídlil do Švýcarska, r. 1939 emigroval do USA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7948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západní frontě klid (1928)</a:t>
            </a:r>
          </a:p>
          <a:p>
            <a:r>
              <a:rPr lang="cs-CZ" dirty="0" smtClean="0"/>
              <a:t>Cesta zpátky (1931)</a:t>
            </a:r>
          </a:p>
          <a:p>
            <a:r>
              <a:rPr lang="cs-CZ" dirty="0" smtClean="0"/>
              <a:t>Tři kamarádi (1937)</a:t>
            </a:r>
          </a:p>
          <a:p>
            <a:r>
              <a:rPr lang="cs-CZ" dirty="0" smtClean="0"/>
              <a:t>Černý obelisk (1956)</a:t>
            </a:r>
          </a:p>
          <a:p>
            <a:r>
              <a:rPr lang="cs-CZ" dirty="0" smtClean="0"/>
              <a:t>Vítězný oblouk</a:t>
            </a:r>
          </a:p>
          <a:p>
            <a:r>
              <a:rPr lang="cs-CZ" dirty="0" smtClean="0"/>
              <a:t>Čas žít, čas umírat (1954)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022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západní frontě klid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algn="just"/>
            <a:r>
              <a:rPr lang="cs-CZ" dirty="0" smtClean="0"/>
              <a:t>protiválečný román</a:t>
            </a:r>
          </a:p>
          <a:p>
            <a:pPr algn="just"/>
            <a:r>
              <a:rPr lang="cs-CZ" dirty="0" smtClean="0"/>
              <a:t>uplatněna retrospektivní kompozice</a:t>
            </a:r>
          </a:p>
          <a:p>
            <a:pPr algn="just"/>
            <a:r>
              <a:rPr lang="cs-CZ" dirty="0" err="1" smtClean="0"/>
              <a:t>ich</a:t>
            </a:r>
            <a:r>
              <a:rPr lang="cs-CZ" dirty="0" smtClean="0"/>
              <a:t>-forma; příběh vypráví Pavel </a:t>
            </a:r>
            <a:r>
              <a:rPr lang="cs-CZ" dirty="0" err="1" smtClean="0"/>
              <a:t>Bäumer</a:t>
            </a:r>
            <a:r>
              <a:rPr lang="cs-CZ" dirty="0" smtClean="0"/>
              <a:t> – německý mladík, který se svými spolužáky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z gymnázia dobrovolně vstupuje do armády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5506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i="1" dirty="0"/>
              <a:t>Mám čtrnáct dní volna, protože jsem se trochu nalokal plynu. Celý den sedím v malé zahrádce na slunci. Příměří bude co nevidět, i já už v to věřím. A potom pojedeme domů. </a:t>
            </a:r>
            <a:endParaRPr lang="cs-CZ" dirty="0"/>
          </a:p>
          <a:p>
            <a:pPr marL="0" indent="0" algn="just">
              <a:buNone/>
            </a:pPr>
            <a:r>
              <a:rPr lang="cs-CZ" i="1" dirty="0"/>
              <a:t>Zde mé myšlenky váznou a ne a nechtějí dál. Co mě neodolatelnou přesilou přitahuje a očekává, jsou pocity. Je to lačná touha po životě, je to pocit domova, je to krev, je to opojení z představy: jsem zachráněn. Ale nejsou to cíle. </a:t>
            </a:r>
            <a:endParaRPr lang="cs-CZ" dirty="0"/>
          </a:p>
          <a:p>
            <a:pPr marL="0" indent="0" algn="just">
              <a:buNone/>
            </a:pPr>
            <a:r>
              <a:rPr lang="cs-CZ" i="1" dirty="0"/>
              <a:t>Kdybychom se byli vrátili domů v šestnáctém roce, byli bychom z bolesti a síly našich prožitků rozpoutali vichřici. Vrátíme-li se nyní, vrátíme se unavení, rozpadlí, vyhořelí, z kořenů vyvrácení a bez naděje. Už se nedokážeme vpravit do života. Vyznat se v životě. </a:t>
            </a:r>
            <a:endParaRPr lang="cs-CZ" dirty="0"/>
          </a:p>
          <a:p>
            <a:pPr marL="0" indent="0" algn="just">
              <a:buNone/>
            </a:pPr>
            <a:r>
              <a:rPr lang="cs-CZ" i="1" dirty="0"/>
              <a:t>Tak nám nebudou rozumět – neboť před námi roste pokolení, které sice strávilo ta léta zde spolu s námi, jež však předtím už mělo postel a povolání a vrátí se do svých starých pozic, v nichž na válku zapomene – a za námi roste pokolení podobné nám, jací jsme bývali, a to nám bude cizí a odsune nás stranou. Jsme zbyteční sobě samým, porosteme, někteří se přizpůsobí, někteří se podvolí a mnozí budou bezradní – léta se </a:t>
            </a:r>
            <a:r>
              <a:rPr lang="cs-CZ" i="1" dirty="0" err="1"/>
              <a:t>rozutekou</a:t>
            </a:r>
            <a:r>
              <a:rPr lang="cs-CZ" i="1" dirty="0"/>
              <a:t> a nakonec zahyneme.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927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Zaměřte se na </a:t>
            </a:r>
            <a:r>
              <a:rPr lang="cs-CZ" dirty="0" err="1" smtClean="0"/>
              <a:t>ich</a:t>
            </a:r>
            <a:r>
              <a:rPr lang="cs-CZ" dirty="0" smtClean="0"/>
              <a:t>-formu, jaká je její úloha v textu.</a:t>
            </a:r>
          </a:p>
          <a:p>
            <a:r>
              <a:rPr lang="cs-CZ" dirty="0" smtClean="0"/>
              <a:t>Vysvětlete, jaké pocity měla tato generace.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009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i="1" dirty="0"/>
              <a:t>Padl v říjnu 1918, v den, jenž byl na celém bojišti tak tichý, že se zpráva vrchního velitelství omezila na větu: Na západní frontě byl klid.</a:t>
            </a:r>
            <a:endParaRPr lang="cs-CZ" dirty="0"/>
          </a:p>
          <a:p>
            <a:pPr marL="0" indent="0" algn="just">
              <a:buNone/>
            </a:pPr>
            <a:r>
              <a:rPr lang="cs-CZ" i="1" dirty="0"/>
              <a:t>Klesl tváří k zemi a ležel, jako by spal. Když ho obrátili, bylo vidět, že se nemohl dlouho trápit – výraz jeho obličeje byl tak klidný a vyrovnaný, až se zdálo, jako by byl málem spokojený, že to vzalo takový konec.</a:t>
            </a:r>
            <a:endParaRPr lang="cs-CZ" dirty="0"/>
          </a:p>
          <a:p>
            <a:pPr marL="0" indent="0">
              <a:buNone/>
            </a:pPr>
            <a:r>
              <a:rPr lang="cs-CZ" i="1" dirty="0"/>
              <a:t> 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6609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Vysvětlete přítomnost vypravěče, proměnu formy.</a:t>
            </a:r>
          </a:p>
          <a:p>
            <a:r>
              <a:rPr lang="cs-CZ" dirty="0" smtClean="0"/>
              <a:t>Vysvětlete název románu.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863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cs-CZ" i="1" dirty="0" smtClean="0"/>
          </a:p>
          <a:p>
            <a:pPr>
              <a:defRPr/>
            </a:pPr>
            <a:endParaRPr lang="cs-CZ" i="1" dirty="0" smtClean="0"/>
          </a:p>
          <a:p>
            <a:pPr>
              <a:defRPr/>
            </a:pPr>
            <a:r>
              <a:rPr lang="cs-CZ" i="1" dirty="0" smtClean="0"/>
              <a:t>Děkuji za pozornost.</a:t>
            </a:r>
          </a:p>
          <a:p>
            <a:pPr>
              <a:defRPr/>
            </a:pPr>
            <a:endParaRPr lang="cs-CZ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8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8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8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800" i="1" dirty="0" smtClean="0"/>
          </a:p>
          <a:p>
            <a:pPr marL="82550" indent="0">
              <a:buFont typeface="Wingdings 2" pitchFamily="18" charset="2"/>
              <a:buNone/>
              <a:defRPr/>
            </a:pPr>
            <a:r>
              <a:rPr lang="cs-CZ" sz="1600" i="1" dirty="0" smtClean="0"/>
              <a:t>"Materiály jsou určeny pro bezplatné používání pro potřeby výuky a vzdělání na všech typech škol a školských zařízeních. Jakékoliv další využití podléhá autorskému zákonu."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err="1" smtClean="0"/>
              <a:t>Remarque</a:t>
            </a:r>
            <a:r>
              <a:rPr lang="cs-CZ" sz="1600" dirty="0" smtClean="0"/>
              <a:t>, E. M.: Na západní frontě klid.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Praha, Naše vojsko, </a:t>
            </a:r>
            <a:r>
              <a:rPr lang="cs-CZ" sz="1600" dirty="0" smtClean="0"/>
              <a:t>1988. s. 166 – 167</a:t>
            </a:r>
          </a:p>
          <a:p>
            <a:r>
              <a:rPr lang="cs-CZ" sz="1600" dirty="0" smtClean="0"/>
              <a:t>Kol. aut.: Literatura pro </a:t>
            </a:r>
            <a:r>
              <a:rPr lang="cs-CZ" sz="1600" dirty="0" smtClean="0"/>
              <a:t>3. </a:t>
            </a:r>
            <a:r>
              <a:rPr lang="cs-CZ" sz="1600" dirty="0" smtClean="0"/>
              <a:t>ročník středních škol – Učebnice.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Brno,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2009. </a:t>
            </a:r>
            <a:r>
              <a:rPr lang="cs-CZ" sz="1600" dirty="0" smtClean="0"/>
              <a:t>ISBN 978-80-7358-135-0</a:t>
            </a:r>
            <a:endParaRPr lang="cs-CZ" sz="1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173</TotalTime>
  <Words>272</Words>
  <Application>Microsoft Office PowerPoint</Application>
  <PresentationFormat>Předvádění na obrazovce (4:3)</PresentationFormat>
  <Paragraphs>73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Erich Maria Remarque</vt:lpstr>
      <vt:lpstr>Snímek 2</vt:lpstr>
      <vt:lpstr>E. M. Remarque (1898 – 1970)</vt:lpstr>
      <vt:lpstr>Přehled děl</vt:lpstr>
      <vt:lpstr>Na západní frontě klid</vt:lpstr>
      <vt:lpstr>Ukázka</vt:lpstr>
      <vt:lpstr>Úkoly</vt:lpstr>
      <vt:lpstr>Snímek 8</vt:lpstr>
      <vt:lpstr>Úkoly</vt:lpstr>
      <vt:lpstr>Snímek 10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světová válka v literatuře</dc:title>
  <dc:creator>Veronika Slavíková</dc:creator>
  <cp:lastModifiedBy>MartinVerča</cp:lastModifiedBy>
  <cp:revision>28</cp:revision>
  <dcterms:created xsi:type="dcterms:W3CDTF">2013-06-07T08:14:07Z</dcterms:created>
  <dcterms:modified xsi:type="dcterms:W3CDTF">2014-03-31T13:58:35Z</dcterms:modified>
</cp:coreProperties>
</file>