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802C323-84EA-4843-B820-6ED072014A9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81AAD21-2E6A-471D-9258-8A5390CE7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802C323-84EA-4843-B820-6ED072014A9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81AAD21-2E6A-471D-9258-8A5390CE78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802C323-84EA-4843-B820-6ED072014A9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81AAD21-2E6A-471D-9258-8A5390CE7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2C323-84EA-4843-B820-6ED072014A9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AAD21-2E6A-471D-9258-8A5390CE78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2C323-84EA-4843-B820-6ED072014A9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AAD21-2E6A-471D-9258-8A5390CE78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802C323-84EA-4843-B820-6ED072014A9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81AAD21-2E6A-471D-9258-8A5390CE78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2C323-84EA-4843-B820-6ED072014A9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AAD21-2E6A-471D-9258-8A5390CE7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802C323-84EA-4843-B820-6ED072014A9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81AAD21-2E6A-471D-9258-8A5390CE78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802C323-84EA-4843-B820-6ED072014A9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81AAD21-2E6A-471D-9258-8A5390CE78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2C323-84EA-4843-B820-6ED072014A9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AAD21-2E6A-471D-9258-8A5390CE7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2C323-84EA-4843-B820-6ED072014A9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AAD21-2E6A-471D-9258-8A5390CE7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802C323-84EA-4843-B820-6ED072014A9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81AAD21-2E6A-471D-9258-8A5390CE7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Interpretace textu </a:t>
            </a:r>
            <a:br>
              <a:rPr lang="cs-CZ" dirty="0" smtClean="0"/>
            </a:br>
            <a:r>
              <a:rPr lang="cs-CZ" dirty="0" smtClean="0"/>
              <a:t>K. H. Máchy - Máj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517232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Datum:  16.  9. 2013</a:t>
            </a:r>
            <a:endParaRPr lang="cs-CZ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Projekt:</a:t>
            </a:r>
            <a:r>
              <a:rPr lang="cs-CZ" b="1" dirty="0" smtClean="0"/>
              <a:t>  </a:t>
            </a:r>
            <a:r>
              <a:rPr lang="cs-CZ" dirty="0" smtClean="0"/>
              <a:t>Kvalitní výuka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Registrační číslo:</a:t>
            </a:r>
            <a:r>
              <a:rPr lang="cs-CZ" b="1" dirty="0" smtClean="0"/>
              <a:t>  </a:t>
            </a:r>
            <a:r>
              <a:rPr lang="cs-CZ" dirty="0" smtClean="0"/>
              <a:t>CZ.1.07/1.5.00/34.0731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Číslo DUM:</a:t>
            </a:r>
            <a:r>
              <a:rPr lang="cs-CZ" b="1" dirty="0" smtClean="0"/>
              <a:t>  </a:t>
            </a:r>
            <a:r>
              <a:rPr lang="cs-CZ" dirty="0" smtClean="0"/>
              <a:t>VY_32_INOVACE_270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Jméno autora:</a:t>
            </a:r>
            <a:r>
              <a:rPr lang="cs-CZ" b="1" dirty="0" smtClean="0"/>
              <a:t>  Mgr. Veronika Slavíková</a:t>
            </a:r>
            <a:endParaRPr lang="cs-CZ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Název práce:</a:t>
            </a:r>
            <a:r>
              <a:rPr lang="cs-CZ" b="1" dirty="0" smtClean="0"/>
              <a:t>  Interpretace textu K. H. Máchy - Máj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český jazyk a literatura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Ročník:</a:t>
            </a:r>
            <a:r>
              <a:rPr lang="cs-CZ" b="1" dirty="0" smtClean="0"/>
              <a:t> 2. </a:t>
            </a:r>
            <a:endParaRPr lang="cs-CZ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45 min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Vzdělávací cíl</a:t>
            </a:r>
            <a:r>
              <a:rPr lang="cs-CZ" i="1" dirty="0" smtClean="0"/>
              <a:t>:</a:t>
            </a:r>
            <a:r>
              <a:rPr lang="cs-CZ" dirty="0" smtClean="0"/>
              <a:t>  Žák dokáže pracovat s textem, uplatňuje poznatky z literární teorie a historie. Je schopen samostatné interpretace textu.   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Pomůcky</a:t>
            </a:r>
            <a:r>
              <a:rPr lang="cs-CZ" i="1" dirty="0" smtClean="0"/>
              <a:t>:</a:t>
            </a:r>
            <a:r>
              <a:rPr lang="cs-CZ" dirty="0" smtClean="0"/>
              <a:t> Psací potřeby.  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Poznámka:</a:t>
            </a:r>
            <a:r>
              <a:rPr lang="cs-CZ" dirty="0" smtClean="0"/>
              <a:t> Tento materiál je součástí tematického celku Český jazyk a literatura pro 2. ročník.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Inovace:</a:t>
            </a:r>
            <a:r>
              <a:rPr lang="cs-CZ" b="1" dirty="0" smtClean="0"/>
              <a:t>  </a:t>
            </a:r>
            <a:r>
              <a:rPr lang="cs-CZ" dirty="0" smtClean="0"/>
              <a:t>Zapojení ICT do výuky.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i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0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3971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Máj – název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duchu národního optimismu</a:t>
            </a:r>
          </a:p>
          <a:p>
            <a:pPr lvl="1"/>
            <a:r>
              <a:rPr lang="cs-CZ" dirty="0" smtClean="0"/>
              <a:t>název básně</a:t>
            </a:r>
          </a:p>
          <a:p>
            <a:pPr lvl="1"/>
            <a:r>
              <a:rPr lang="cs-CZ" dirty="0"/>
              <a:t>d</a:t>
            </a:r>
            <a:r>
              <a:rPr lang="cs-CZ" dirty="0" smtClean="0"/>
              <a:t>edikace „vlastenci horlivému“ Hynkovi </a:t>
            </a:r>
            <a:r>
              <a:rPr lang="cs-CZ" dirty="0" err="1" smtClean="0"/>
              <a:t>Kommovi</a:t>
            </a:r>
            <a:endParaRPr lang="cs-CZ" dirty="0" smtClean="0"/>
          </a:p>
          <a:p>
            <a:pPr lvl="2"/>
            <a:r>
              <a:rPr lang="cs-CZ" i="1" dirty="0" smtClean="0"/>
              <a:t>Mnohováženému pánu a panu</a:t>
            </a:r>
            <a:br>
              <a:rPr lang="cs-CZ" i="1" dirty="0" smtClean="0"/>
            </a:br>
            <a:r>
              <a:rPr lang="cs-CZ" i="1" dirty="0" smtClean="0"/>
              <a:t>Hynkovi </a:t>
            </a:r>
            <a:r>
              <a:rPr lang="cs-CZ" i="1" dirty="0" err="1" smtClean="0"/>
              <a:t>Kommovi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>usedlému měšťanu pražskému,</a:t>
            </a:r>
            <a:br>
              <a:rPr lang="cs-CZ" i="1" dirty="0" smtClean="0"/>
            </a:br>
            <a:r>
              <a:rPr lang="cs-CZ" i="1" dirty="0" smtClean="0"/>
              <a:t>vlastenci horlivému,</a:t>
            </a:r>
            <a:br>
              <a:rPr lang="cs-CZ" i="1" dirty="0" smtClean="0"/>
            </a:br>
            <a:r>
              <a:rPr lang="cs-CZ" i="1" dirty="0" smtClean="0"/>
              <a:t>na důkaz uctivosti obětuje</a:t>
            </a:r>
            <a:br>
              <a:rPr lang="cs-CZ" i="1" dirty="0" smtClean="0"/>
            </a:br>
            <a:r>
              <a:rPr lang="cs-CZ" i="1" dirty="0" smtClean="0"/>
              <a:t>spisovatel.</a:t>
            </a:r>
            <a:endParaRPr lang="cs-CZ" dirty="0" smtClean="0"/>
          </a:p>
          <a:p>
            <a:pPr lvl="1">
              <a:buFont typeface="Courier New" pitchFamily="49" charset="0"/>
              <a:buChar char="o"/>
            </a:pPr>
            <a:r>
              <a:rPr lang="cs-CZ" dirty="0" smtClean="0"/>
              <a:t>předzpěv</a:t>
            </a:r>
          </a:p>
          <a:p>
            <a:pPr lvl="2"/>
            <a:r>
              <a:rPr lang="cs-CZ" i="1" dirty="0" smtClean="0"/>
              <a:t>Čechové jsou národ dobrý!</a:t>
            </a:r>
            <a:br>
              <a:rPr lang="cs-CZ" i="1" dirty="0" smtClean="0"/>
            </a:br>
            <a:r>
              <a:rPr lang="cs-CZ" i="1" dirty="0" smtClean="0"/>
              <a:t>Nešťastný, jenž v nouzi lká,</a:t>
            </a:r>
            <a:br>
              <a:rPr lang="cs-CZ" i="1" dirty="0" smtClean="0"/>
            </a:br>
            <a:r>
              <a:rPr lang="cs-CZ" i="1" dirty="0" smtClean="0"/>
              <a:t>nechť se k Čechovi obrátí,</a:t>
            </a:r>
            <a:br>
              <a:rPr lang="cs-CZ" i="1" dirty="0" smtClean="0"/>
            </a:br>
            <a:r>
              <a:rPr lang="cs-CZ" i="1" dirty="0" smtClean="0"/>
              <a:t>ten mu rychlou pomoc dá;</a:t>
            </a:r>
            <a:br>
              <a:rPr lang="cs-CZ" i="1" dirty="0" smtClean="0"/>
            </a:br>
            <a:r>
              <a:rPr lang="cs-CZ" i="1" dirty="0" smtClean="0"/>
              <a:t>byť i Čecha nepřítelem,</a:t>
            </a:r>
            <a:br>
              <a:rPr lang="cs-CZ" i="1" dirty="0" smtClean="0"/>
            </a:br>
            <a:r>
              <a:rPr lang="cs-CZ" i="1" dirty="0" smtClean="0"/>
              <a:t>nešetří Čech jeho vin.</a:t>
            </a:r>
            <a:br>
              <a:rPr lang="cs-CZ" i="1" dirty="0" smtClean="0"/>
            </a:br>
            <a:r>
              <a:rPr lang="cs-CZ" i="1" dirty="0" smtClean="0"/>
              <a:t>Čechové jsou národ dobrý,</a:t>
            </a:r>
            <a:br>
              <a:rPr lang="cs-CZ" i="1" dirty="0" smtClean="0"/>
            </a:br>
            <a:r>
              <a:rPr lang="cs-CZ" i="1" dirty="0" smtClean="0"/>
              <a:t>a Ty Čechů věrný syn!...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témata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1" algn="just"/>
            <a:r>
              <a:rPr lang="cs-CZ" dirty="0" smtClean="0"/>
              <a:t>Přírodní – líčení krás přírody, která se neustále proměňuje</a:t>
            </a:r>
          </a:p>
          <a:p>
            <a:pPr lvl="1" algn="just">
              <a:buNone/>
            </a:pPr>
            <a:endParaRPr lang="cs-CZ" dirty="0" smtClean="0"/>
          </a:p>
          <a:p>
            <a:pPr lvl="1" algn="just"/>
            <a:r>
              <a:rPr lang="cs-CZ" dirty="0" smtClean="0"/>
              <a:t>Epické – tragický příběh lásky Viléma a Jarmily</a:t>
            </a:r>
          </a:p>
          <a:p>
            <a:pPr lvl="1" algn="just">
              <a:buNone/>
            </a:pPr>
            <a:endParaRPr lang="cs-CZ" dirty="0" smtClean="0"/>
          </a:p>
          <a:p>
            <a:pPr lvl="1" algn="just"/>
            <a:r>
              <a:rPr lang="cs-CZ" dirty="0" smtClean="0"/>
              <a:t>Reflexivní – úvahy hl. hrdiny o jeho životě (vzpomínky na dětství, vyhnání otcem, láska </a:t>
            </a:r>
          </a:p>
          <a:p>
            <a:pPr lvl="1" algn="just">
              <a:buNone/>
            </a:pPr>
            <a:r>
              <a:rPr lang="cs-CZ" dirty="0"/>
              <a:t>	</a:t>
            </a:r>
            <a:r>
              <a:rPr lang="cs-CZ" dirty="0" smtClean="0"/>
              <a:t>k Jarmile, zavraždění otce = svůdce Jarmily)</a:t>
            </a:r>
          </a:p>
          <a:p>
            <a:pPr lvl="3"/>
            <a:endParaRPr lang="cs-CZ" dirty="0" smtClean="0"/>
          </a:p>
          <a:p>
            <a:pPr lvl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2867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Kompozice</a:t>
            </a:r>
            <a:br>
              <a:rPr lang="cs-CZ" sz="2400" dirty="0" smtClean="0"/>
            </a:br>
            <a:r>
              <a:rPr lang="cs-CZ" sz="2400" dirty="0" smtClean="0"/>
              <a:t>1. zpěv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28670"/>
            <a:ext cx="7901014" cy="5929330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dirty="0" smtClean="0"/>
              <a:t>líčena idyla májové přírody (připomíná okolí Bezdězu)</a:t>
            </a:r>
          </a:p>
          <a:p>
            <a:pPr algn="just"/>
            <a:r>
              <a:rPr lang="cs-CZ" dirty="0"/>
              <a:t>n</a:t>
            </a:r>
            <a:r>
              <a:rPr lang="cs-CZ" dirty="0" smtClean="0"/>
              <a:t>ásleduje epické téma, kdy „sličná děva“ Jarmila sedí u jezera a vyhlíží svého milého; </a:t>
            </a:r>
          </a:p>
          <a:p>
            <a:pPr lvl="1"/>
            <a:r>
              <a:rPr lang="cs-CZ" i="1" dirty="0" smtClean="0"/>
              <a:t>…Za růžového večera</a:t>
            </a:r>
            <a:br>
              <a:rPr lang="cs-CZ" i="1" dirty="0" smtClean="0"/>
            </a:br>
            <a:r>
              <a:rPr lang="cs-CZ" i="1" dirty="0" smtClean="0"/>
              <a:t>pod dubem sličná děva sedí,</a:t>
            </a:r>
            <a:br>
              <a:rPr lang="cs-CZ" i="1" dirty="0" smtClean="0"/>
            </a:br>
            <a:r>
              <a:rPr lang="cs-CZ" i="1" dirty="0" smtClean="0"/>
              <a:t>se skály v břehu jezera</a:t>
            </a:r>
            <a:br>
              <a:rPr lang="cs-CZ" i="1" dirty="0" smtClean="0"/>
            </a:br>
            <a:r>
              <a:rPr lang="cs-CZ" i="1" dirty="0" smtClean="0"/>
              <a:t>daleko přes jezero hledí…</a:t>
            </a:r>
            <a:br>
              <a:rPr lang="cs-CZ" i="1" dirty="0" smtClean="0"/>
            </a:br>
            <a:endParaRPr lang="cs-CZ" i="1" dirty="0" smtClean="0"/>
          </a:p>
          <a:p>
            <a:pPr algn="just"/>
            <a:r>
              <a:rPr lang="cs-CZ" dirty="0" smtClean="0"/>
              <a:t>připlouvá posel, který sděluje Jarmile smutnou zprávu – o Vilémově popravě; </a:t>
            </a:r>
          </a:p>
          <a:p>
            <a:pPr lvl="1"/>
            <a:r>
              <a:rPr lang="cs-CZ" i="1" dirty="0" smtClean="0"/>
              <a:t>"Viz," plavec k ní</a:t>
            </a:r>
            <a:br>
              <a:rPr lang="cs-CZ" i="1" dirty="0" smtClean="0"/>
            </a:br>
            <a:r>
              <a:rPr lang="cs-CZ" i="1" dirty="0" smtClean="0"/>
              <a:t>tichými slovy </a:t>
            </a:r>
            <a:r>
              <a:rPr lang="cs-CZ" i="1" dirty="0" err="1" smtClean="0"/>
              <a:t>šepce</a:t>
            </a:r>
            <a:r>
              <a:rPr lang="cs-CZ" i="1" dirty="0" smtClean="0"/>
              <a:t> praví:</a:t>
            </a:r>
            <a:br>
              <a:rPr lang="cs-CZ" i="1" dirty="0" smtClean="0"/>
            </a:br>
            <a:r>
              <a:rPr lang="cs-CZ" i="1" dirty="0" smtClean="0"/>
              <a:t>"Tam při jezeru vížka ční</a:t>
            </a:r>
            <a:br>
              <a:rPr lang="cs-CZ" i="1" dirty="0" smtClean="0"/>
            </a:br>
            <a:r>
              <a:rPr lang="cs-CZ" i="1" dirty="0" smtClean="0"/>
              <a:t>nad stromů noc; její bílý stín</a:t>
            </a:r>
            <a:br>
              <a:rPr lang="cs-CZ" i="1" dirty="0" smtClean="0"/>
            </a:br>
            <a:r>
              <a:rPr lang="cs-CZ" i="1" dirty="0" err="1" smtClean="0"/>
              <a:t>hlubokoť</a:t>
            </a:r>
            <a:r>
              <a:rPr lang="cs-CZ" i="1" dirty="0" smtClean="0"/>
              <a:t> stopen v jezera klín;</a:t>
            </a:r>
            <a:br>
              <a:rPr lang="cs-CZ" i="1" dirty="0" smtClean="0"/>
            </a:br>
            <a:r>
              <a:rPr lang="cs-CZ" i="1" dirty="0" smtClean="0"/>
              <a:t>však hlouběji ještě u vodu vryt</a:t>
            </a:r>
            <a:br>
              <a:rPr lang="cs-CZ" i="1" dirty="0" smtClean="0"/>
            </a:br>
            <a:r>
              <a:rPr lang="cs-CZ" i="1" dirty="0" smtClean="0"/>
              <a:t>je z mala okénka lampy svit;</a:t>
            </a:r>
            <a:br>
              <a:rPr lang="cs-CZ" i="1" dirty="0" smtClean="0"/>
            </a:br>
            <a:r>
              <a:rPr lang="cs-CZ" i="1" dirty="0" smtClean="0"/>
              <a:t>tam Vilém myšlenkou se baví,</a:t>
            </a:r>
            <a:br>
              <a:rPr lang="cs-CZ" i="1" dirty="0" smtClean="0"/>
            </a:br>
            <a:r>
              <a:rPr lang="cs-CZ" i="1" dirty="0" smtClean="0"/>
              <a:t>že příští den jej žití zbaví…</a:t>
            </a:r>
            <a:br>
              <a:rPr lang="cs-CZ" i="1" dirty="0" smtClean="0"/>
            </a:br>
            <a:endParaRPr lang="cs-CZ" i="1" dirty="0" smtClean="0"/>
          </a:p>
          <a:p>
            <a:pPr algn="just"/>
            <a:r>
              <a:rPr lang="cs-CZ" dirty="0" smtClean="0"/>
              <a:t>Jarmila ukončí svůj život</a:t>
            </a:r>
          </a:p>
          <a:p>
            <a:pPr lvl="1"/>
            <a:r>
              <a:rPr lang="cs-CZ" i="1" dirty="0" smtClean="0"/>
              <a:t>Tiché jsou vlny, temný vod klín,</a:t>
            </a:r>
            <a:br>
              <a:rPr lang="cs-CZ" i="1" dirty="0" smtClean="0"/>
            </a:br>
            <a:r>
              <a:rPr lang="cs-CZ" i="1" dirty="0" smtClean="0"/>
              <a:t>vše lazurným se pláštěm krylo;</a:t>
            </a:r>
            <a:br>
              <a:rPr lang="cs-CZ" i="1" dirty="0" smtClean="0"/>
            </a:br>
            <a:r>
              <a:rPr lang="cs-CZ" i="1" dirty="0" smtClean="0"/>
              <a:t>nad vodou se bílých skví šatů stín,</a:t>
            </a:r>
            <a:br>
              <a:rPr lang="cs-CZ" i="1" dirty="0" smtClean="0"/>
            </a:br>
            <a:r>
              <a:rPr lang="cs-CZ" i="1" dirty="0" smtClean="0"/>
              <a:t>a krajina kolem </a:t>
            </a:r>
            <a:r>
              <a:rPr lang="cs-CZ" i="1" dirty="0" err="1" smtClean="0"/>
              <a:t>šepce</a:t>
            </a:r>
            <a:r>
              <a:rPr lang="cs-CZ" i="1" dirty="0" smtClean="0"/>
              <a:t>: "Jarmilo!"</a:t>
            </a:r>
            <a:br>
              <a:rPr lang="cs-CZ" i="1" dirty="0" smtClean="0"/>
            </a:br>
            <a:r>
              <a:rPr lang="cs-CZ" i="1" dirty="0" smtClean="0"/>
              <a:t>V hlubinách vody: "Jarmilo! Jarmilo!!„..</a:t>
            </a:r>
            <a:br>
              <a:rPr lang="cs-CZ" i="1" dirty="0" smtClean="0"/>
            </a:b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Kompozice </a:t>
            </a:r>
            <a:br>
              <a:rPr lang="cs-CZ" dirty="0" smtClean="0"/>
            </a:br>
            <a:r>
              <a:rPr lang="cs-CZ" dirty="0" smtClean="0"/>
              <a:t>2. zpěv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7467600" cy="521497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ve vzrušeném monologu Vilém vzpomíná na svůj život</a:t>
            </a:r>
          </a:p>
          <a:p>
            <a:pPr lvl="1"/>
            <a:r>
              <a:rPr lang="cs-CZ" dirty="0" smtClean="0"/>
              <a:t>byl vyhnán svým otcem</a:t>
            </a:r>
          </a:p>
          <a:p>
            <a:pPr lvl="1"/>
            <a:r>
              <a:rPr lang="cs-CZ" dirty="0" smtClean="0"/>
              <a:t>stal se vůdcem loupežníků</a:t>
            </a:r>
          </a:p>
          <a:p>
            <a:pPr lvl="1"/>
            <a:r>
              <a:rPr lang="cs-CZ" dirty="0" smtClean="0"/>
              <a:t>zamiloval se do Jarmily</a:t>
            </a:r>
          </a:p>
          <a:p>
            <a:pPr lvl="1"/>
            <a:r>
              <a:rPr lang="cs-CZ" dirty="0" smtClean="0"/>
              <a:t>zavraždil svůdce Jarmily, kterým byl právě jeho otec</a:t>
            </a:r>
          </a:p>
          <a:p>
            <a:pPr lvl="2"/>
            <a:r>
              <a:rPr lang="cs-CZ" dirty="0" smtClean="0"/>
              <a:t>"Sok - otec můj! Vrah - jeho syn,</a:t>
            </a:r>
            <a:br>
              <a:rPr lang="cs-CZ" dirty="0" smtClean="0"/>
            </a:br>
            <a:r>
              <a:rPr lang="cs-CZ" dirty="0" smtClean="0"/>
              <a:t>on svůdce dívky mojí! -</a:t>
            </a:r>
            <a:br>
              <a:rPr lang="cs-CZ" dirty="0" smtClean="0"/>
            </a:br>
            <a:r>
              <a:rPr lang="cs-CZ" dirty="0" smtClean="0"/>
              <a:t>Neznámý mně. - Strašný můj čin</a:t>
            </a:r>
            <a:br>
              <a:rPr lang="cs-CZ" dirty="0" smtClean="0"/>
            </a:br>
            <a:r>
              <a:rPr lang="cs-CZ" dirty="0" smtClean="0"/>
              <a:t>pronesl pomstu dvojí.</a:t>
            </a:r>
            <a:br>
              <a:rPr lang="cs-CZ" dirty="0" smtClean="0"/>
            </a:br>
            <a:r>
              <a:rPr lang="cs-CZ" dirty="0" smtClean="0"/>
              <a:t>Proč rukou jeho vyvržen</a:t>
            </a:r>
            <a:br>
              <a:rPr lang="cs-CZ" dirty="0" smtClean="0"/>
            </a:br>
            <a:r>
              <a:rPr lang="cs-CZ" dirty="0" smtClean="0"/>
              <a:t>stal jsem se hrůzou lesů?</a:t>
            </a:r>
            <a:br>
              <a:rPr lang="cs-CZ" dirty="0" smtClean="0"/>
            </a:br>
            <a:r>
              <a:rPr lang="cs-CZ" dirty="0" smtClean="0"/>
              <a:t>Čí vinu příští pomstí den?</a:t>
            </a:r>
            <a:br>
              <a:rPr lang="cs-CZ" dirty="0" smtClean="0"/>
            </a:br>
            <a:r>
              <a:rPr lang="cs-CZ" dirty="0" smtClean="0"/>
              <a:t>Čí vinou kletbu nesu?</a:t>
            </a:r>
            <a:br>
              <a:rPr lang="cs-CZ" dirty="0" smtClean="0"/>
            </a:br>
            <a:r>
              <a:rPr lang="cs-CZ" dirty="0" smtClean="0"/>
              <a:t>Ne vinou svou! - V života sen</a:t>
            </a:r>
            <a:br>
              <a:rPr lang="cs-CZ" dirty="0" smtClean="0"/>
            </a:br>
            <a:r>
              <a:rPr lang="cs-CZ" dirty="0" smtClean="0"/>
              <a:t>byl jsem já snad jen vyváben,</a:t>
            </a:r>
            <a:br>
              <a:rPr lang="cs-CZ" dirty="0" smtClean="0"/>
            </a:br>
            <a:r>
              <a:rPr lang="cs-CZ" dirty="0" smtClean="0"/>
              <a:t>bych ztrestal jeho vinu?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Vilém rozjímá nad otázkou viny a trestu; obžalovává společnost</a:t>
            </a:r>
          </a:p>
          <a:p>
            <a:r>
              <a:rPr lang="cs-CZ" dirty="0" smtClean="0"/>
              <a:t>lítost nad osudem Viléma projevuje strážce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Kompozice</a:t>
            </a:r>
            <a:br>
              <a:rPr lang="cs-CZ" dirty="0" smtClean="0"/>
            </a:br>
            <a:r>
              <a:rPr lang="cs-CZ" dirty="0" smtClean="0"/>
              <a:t>1. intermezzo - Půlnoc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vystupuje zde sbor duchů a přírodní živly</a:t>
            </a:r>
          </a:p>
          <a:p>
            <a:pPr lvl="1"/>
            <a:r>
              <a:rPr lang="cs-CZ" i="1" dirty="0" smtClean="0"/>
              <a:t>Čekan s kolem</a:t>
            </a:r>
            <a:br>
              <a:rPr lang="cs-CZ" i="1" dirty="0" smtClean="0"/>
            </a:br>
            <a:r>
              <a:rPr lang="cs-CZ" i="1" dirty="0" smtClean="0"/>
              <a:t>"Mrtvému rakví budu já.„</a:t>
            </a:r>
            <a:br>
              <a:rPr lang="cs-CZ" i="1" dirty="0" smtClean="0"/>
            </a:br>
            <a:r>
              <a:rPr lang="cs-CZ" i="1" dirty="0" smtClean="0"/>
              <a:t>Žáby z bažiny</a:t>
            </a:r>
            <a:br>
              <a:rPr lang="cs-CZ" i="1" dirty="0" smtClean="0"/>
            </a:br>
            <a:r>
              <a:rPr lang="cs-CZ" i="1" dirty="0" smtClean="0"/>
              <a:t>"My </a:t>
            </a:r>
            <a:r>
              <a:rPr lang="cs-CZ" i="1" dirty="0" err="1" smtClean="0"/>
              <a:t>odbudem</a:t>
            </a:r>
            <a:r>
              <a:rPr lang="cs-CZ" i="1" dirty="0" smtClean="0"/>
              <a:t> pohřební zpěv.„</a:t>
            </a:r>
            <a:br>
              <a:rPr lang="cs-CZ" i="1" dirty="0" smtClean="0"/>
            </a:br>
            <a:r>
              <a:rPr lang="cs-CZ" i="1" dirty="0" smtClean="0"/>
              <a:t>Vichr po jezeru</a:t>
            </a:r>
            <a:br>
              <a:rPr lang="cs-CZ" i="1" dirty="0" smtClean="0"/>
            </a:br>
            <a:r>
              <a:rPr lang="cs-CZ" i="1" dirty="0" smtClean="0"/>
              <a:t>"Pohřební hudbu vichr má.„</a:t>
            </a:r>
            <a:br>
              <a:rPr lang="cs-CZ" i="1" dirty="0" smtClean="0"/>
            </a:br>
            <a:r>
              <a:rPr lang="cs-CZ" i="1" dirty="0" smtClean="0"/>
              <a:t>Měsíc v zenitu</a:t>
            </a:r>
            <a:br>
              <a:rPr lang="cs-CZ" i="1" dirty="0" smtClean="0"/>
            </a:br>
            <a:r>
              <a:rPr lang="cs-CZ" i="1" dirty="0" smtClean="0"/>
              <a:t>"Já bílý příkrov tomu dám.„</a:t>
            </a:r>
            <a:br>
              <a:rPr lang="cs-CZ" i="1" dirty="0" smtClean="0"/>
            </a:br>
            <a:r>
              <a:rPr lang="cs-CZ" i="1" dirty="0" smtClean="0"/>
              <a:t>Mlha po horách</a:t>
            </a:r>
            <a:br>
              <a:rPr lang="cs-CZ" i="1" dirty="0" smtClean="0"/>
            </a:br>
            <a:r>
              <a:rPr lang="cs-CZ" i="1" dirty="0" smtClean="0"/>
              <a:t>"Já truchloroušky obstarám."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Kompozice </a:t>
            </a:r>
            <a:br>
              <a:rPr lang="cs-CZ" dirty="0" smtClean="0"/>
            </a:br>
            <a:r>
              <a:rPr lang="cs-CZ" dirty="0" smtClean="0"/>
              <a:t>3. zpěv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229600" cy="521497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cestou na popraviště se odsouzený Vilém loučí se zemí </a:t>
            </a:r>
          </a:p>
          <a:p>
            <a:pPr lvl="1"/>
            <a:r>
              <a:rPr lang="cs-CZ" sz="2500" i="1" dirty="0"/>
              <a:t>To vše zločinec ještě jednou zřel,</a:t>
            </a:r>
            <a:br>
              <a:rPr lang="cs-CZ" sz="2500" i="1" dirty="0"/>
            </a:br>
            <a:r>
              <a:rPr lang="cs-CZ" sz="2500" i="1" dirty="0"/>
              <a:t>to vše, jež nyní </a:t>
            </a:r>
            <a:r>
              <a:rPr lang="cs-CZ" sz="2500" i="1" dirty="0" err="1"/>
              <a:t>opustiti</a:t>
            </a:r>
            <a:r>
              <a:rPr lang="cs-CZ" sz="2500" i="1" dirty="0"/>
              <a:t> měl,</a:t>
            </a:r>
            <a:br>
              <a:rPr lang="cs-CZ" sz="2500" i="1" dirty="0"/>
            </a:br>
            <a:r>
              <a:rPr lang="cs-CZ" sz="2500" i="1" dirty="0"/>
              <a:t>a hluboký srdce mu žel uchvátí;</a:t>
            </a:r>
            <a:br>
              <a:rPr lang="cs-CZ" sz="2500" i="1" dirty="0"/>
            </a:br>
            <a:r>
              <a:rPr lang="cs-CZ" sz="2500" i="1" dirty="0"/>
              <a:t>hluboce vzdechne – slza slzu stíhá –</a:t>
            </a:r>
            <a:br>
              <a:rPr lang="cs-CZ" sz="2500" i="1" dirty="0"/>
            </a:br>
            <a:r>
              <a:rPr lang="cs-CZ" sz="2500" i="1" dirty="0"/>
              <a:t>ještě jednou – posledně – vše probíhá,</a:t>
            </a:r>
            <a:br>
              <a:rPr lang="cs-CZ" sz="2500" i="1" dirty="0"/>
            </a:br>
            <a:r>
              <a:rPr lang="cs-CZ" sz="2500" i="1" dirty="0"/>
              <a:t>pak slzavý v nebe svůj zrak obrátí.</a:t>
            </a:r>
            <a:br>
              <a:rPr lang="cs-CZ" sz="2500" i="1" dirty="0"/>
            </a:br>
            <a:r>
              <a:rPr lang="cs-CZ" sz="2500" i="1" dirty="0"/>
              <a:t>Po modrém blankytu bělavé páry hynou,</a:t>
            </a:r>
            <a:br>
              <a:rPr lang="cs-CZ" sz="2500" i="1" dirty="0"/>
            </a:br>
            <a:r>
              <a:rPr lang="cs-CZ" sz="2500" i="1" dirty="0"/>
              <a:t>lehounký větřík s nimi hraje;</a:t>
            </a:r>
            <a:br>
              <a:rPr lang="cs-CZ" sz="2500" i="1" dirty="0"/>
            </a:br>
            <a:r>
              <a:rPr lang="cs-CZ" sz="2500" i="1" dirty="0"/>
              <a:t>a vysoko – v daleké kraje</a:t>
            </a:r>
            <a:br>
              <a:rPr lang="cs-CZ" sz="2500" i="1" dirty="0"/>
            </a:br>
            <a:r>
              <a:rPr lang="cs-CZ" sz="2500" i="1" dirty="0"/>
              <a:t>bílé obláčky dálným nebem plynou,</a:t>
            </a:r>
            <a:br>
              <a:rPr lang="cs-CZ" sz="2500" i="1" dirty="0"/>
            </a:br>
            <a:r>
              <a:rPr lang="cs-CZ" sz="2500" i="1" dirty="0"/>
              <a:t>a smutný vězeň takto mluví k nim:</a:t>
            </a:r>
            <a:br>
              <a:rPr lang="cs-CZ" sz="2500" i="1" dirty="0"/>
            </a:br>
            <a:r>
              <a:rPr lang="cs-CZ" sz="2500" i="1" dirty="0"/>
              <a:t>„Vy, jenž dalekosáhlým během svým,</a:t>
            </a:r>
            <a:br>
              <a:rPr lang="cs-CZ" sz="2500" i="1" dirty="0"/>
            </a:br>
            <a:r>
              <a:rPr lang="cs-CZ" sz="2500" i="1" dirty="0"/>
              <a:t>co ramenem tajemným zemi objímáte,</a:t>
            </a:r>
            <a:br>
              <a:rPr lang="cs-CZ" sz="2500" i="1" dirty="0"/>
            </a:br>
            <a:r>
              <a:rPr lang="cs-CZ" sz="2500" i="1" dirty="0"/>
              <a:t>vy hvězdy rozplynulé, stíny modra nebe,</a:t>
            </a:r>
            <a:br>
              <a:rPr lang="cs-CZ" sz="2500" i="1" dirty="0"/>
            </a:br>
            <a:r>
              <a:rPr lang="cs-CZ" sz="2500" i="1" dirty="0"/>
              <a:t>vy </a:t>
            </a:r>
            <a:r>
              <a:rPr lang="cs-CZ" sz="2500" i="1" dirty="0" err="1"/>
              <a:t>truchlenci</a:t>
            </a:r>
            <a:r>
              <a:rPr lang="cs-CZ" sz="2500" i="1" dirty="0"/>
              <a:t>, jenž rozsmutnivše sebe,</a:t>
            </a:r>
            <a:br>
              <a:rPr lang="cs-CZ" sz="2500" i="1" dirty="0"/>
            </a:br>
            <a:r>
              <a:rPr lang="cs-CZ" sz="2500" i="1" dirty="0"/>
              <a:t>v tiché se slzy celí rozplýváte,</a:t>
            </a:r>
            <a:br>
              <a:rPr lang="cs-CZ" sz="2500" i="1" dirty="0"/>
            </a:br>
            <a:r>
              <a:rPr lang="cs-CZ" sz="2500" i="1" dirty="0"/>
              <a:t>vás já jsem posly volil mezi všemi.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Kompozice</a:t>
            </a:r>
            <a:br>
              <a:rPr lang="cs-CZ" dirty="0" smtClean="0"/>
            </a:br>
            <a:r>
              <a:rPr lang="cs-CZ" dirty="0" smtClean="0"/>
              <a:t>2. intermezzo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Loupežníci zde oplakávají svého vůdce</a:t>
            </a:r>
          </a:p>
          <a:p>
            <a:pPr lvl="1"/>
            <a:r>
              <a:rPr lang="cs-CZ" i="1" dirty="0" smtClean="0"/>
              <a:t>…Zachvěly se lesy </a:t>
            </a:r>
            <a:r>
              <a:rPr lang="cs-CZ" i="1" dirty="0" err="1" smtClean="0"/>
              <a:t>dalné</a:t>
            </a:r>
            <a:r>
              <a:rPr lang="cs-CZ" i="1" dirty="0" smtClean="0"/>
              <a:t>,</a:t>
            </a:r>
            <a:br>
              <a:rPr lang="cs-CZ" i="1" dirty="0" smtClean="0"/>
            </a:br>
            <a:r>
              <a:rPr lang="cs-CZ" i="1" dirty="0" smtClean="0"/>
              <a:t>ozvaly se nářky valné:</a:t>
            </a:r>
            <a:br>
              <a:rPr lang="cs-CZ" i="1" dirty="0" smtClean="0"/>
            </a:br>
            <a:r>
              <a:rPr lang="cs-CZ" i="1" dirty="0" smtClean="0"/>
              <a:t>"Pán náš zhynul! - zhynul!! - zhynul!!!„…</a:t>
            </a:r>
            <a:br>
              <a:rPr lang="cs-CZ" i="1" dirty="0" smtClean="0"/>
            </a:b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Kompozice</a:t>
            </a:r>
            <a:br>
              <a:rPr lang="cs-CZ" dirty="0" smtClean="0"/>
            </a:br>
            <a:r>
              <a:rPr lang="cs-CZ" dirty="0" smtClean="0"/>
              <a:t>4. zpěv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lvl="1"/>
            <a:r>
              <a:rPr lang="cs-CZ" i="1" dirty="0" smtClean="0"/>
              <a:t>Byl asi sedmý rok, poslední v roce den;</a:t>
            </a:r>
            <a:br>
              <a:rPr lang="cs-CZ" i="1" dirty="0" smtClean="0"/>
            </a:br>
            <a:r>
              <a:rPr lang="cs-CZ" i="1" dirty="0" smtClean="0"/>
              <a:t>hluboká na něj noc. - S půlnocí nový rok</a:t>
            </a:r>
            <a:br>
              <a:rPr lang="cs-CZ" i="1" dirty="0" smtClean="0"/>
            </a:br>
            <a:r>
              <a:rPr lang="cs-CZ" i="1" dirty="0" smtClean="0"/>
              <a:t>právě se počínal. V vůkolí pevný sen,</a:t>
            </a:r>
            <a:br>
              <a:rPr lang="cs-CZ" i="1" dirty="0" smtClean="0"/>
            </a:br>
            <a:r>
              <a:rPr lang="cs-CZ" i="1" dirty="0" smtClean="0"/>
              <a:t>jen blíže jezera </a:t>
            </a:r>
            <a:r>
              <a:rPr lang="cs-CZ" i="1" dirty="0" err="1" smtClean="0"/>
              <a:t>slyšeti</a:t>
            </a:r>
            <a:r>
              <a:rPr lang="cs-CZ" i="1" dirty="0" smtClean="0"/>
              <a:t> koně krok.</a:t>
            </a:r>
            <a:br>
              <a:rPr lang="cs-CZ" i="1" dirty="0" smtClean="0"/>
            </a:br>
            <a:r>
              <a:rPr lang="cs-CZ" i="1" dirty="0" smtClean="0"/>
              <a:t>Mého to koně krok. - K městu jsem nocí jel;</a:t>
            </a:r>
            <a:br>
              <a:rPr lang="cs-CZ" i="1" dirty="0" smtClean="0"/>
            </a:br>
            <a:r>
              <a:rPr lang="cs-CZ" i="1" dirty="0" smtClean="0"/>
              <a:t>a přišed k pahorku, na němž byl tichý stán</a:t>
            </a:r>
            <a:br>
              <a:rPr lang="cs-CZ" i="1" dirty="0" smtClean="0"/>
            </a:br>
            <a:r>
              <a:rPr lang="cs-CZ" i="1" dirty="0" smtClean="0"/>
              <a:t>dávno již obdržel přestrašný lesů pán,</a:t>
            </a:r>
            <a:br>
              <a:rPr lang="cs-CZ" i="1" dirty="0" smtClean="0"/>
            </a:br>
            <a:r>
              <a:rPr lang="cs-CZ" i="1" dirty="0" smtClean="0"/>
              <a:t>poprvé Viléma bledou jsem lebku zřel.</a:t>
            </a:r>
          </a:p>
          <a:p>
            <a:pPr lvl="1">
              <a:buNone/>
            </a:pPr>
            <a:r>
              <a:rPr lang="cs-CZ" i="1" dirty="0" smtClean="0"/>
              <a:t>…</a:t>
            </a:r>
          </a:p>
          <a:p>
            <a:pPr lvl="1"/>
            <a:r>
              <a:rPr lang="cs-CZ" dirty="0" smtClean="0"/>
              <a:t>autor se zde ztotožňuje s Vilémem</a:t>
            </a:r>
          </a:p>
          <a:p>
            <a:pPr lvl="1">
              <a:buNone/>
            </a:pPr>
            <a:endParaRPr lang="cs-CZ" i="1" dirty="0" smtClean="0"/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i="1" dirty="0" smtClean="0"/>
              <a:t>Je pozdní večer - první máj -</a:t>
            </a:r>
            <a:br>
              <a:rPr lang="cs-CZ" i="1" dirty="0" smtClean="0"/>
            </a:br>
            <a:r>
              <a:rPr lang="cs-CZ" i="1" dirty="0" smtClean="0"/>
              <a:t>večerní máj - je lásky čas;</a:t>
            </a:r>
            <a:br>
              <a:rPr lang="cs-CZ" i="1" dirty="0" smtClean="0"/>
            </a:br>
            <a:r>
              <a:rPr lang="cs-CZ" i="1" dirty="0" smtClean="0"/>
              <a:t>hrdliččin zve ku lásce hlas:</a:t>
            </a:r>
            <a:br>
              <a:rPr lang="cs-CZ" i="1" dirty="0" smtClean="0"/>
            </a:br>
            <a:r>
              <a:rPr lang="cs-CZ" i="1" dirty="0" smtClean="0"/>
              <a:t>"Hynku! - Viléme!! - Jarmilo!!!"</a:t>
            </a:r>
          </a:p>
          <a:p>
            <a:pPr lvl="1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Jazykový plán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/>
          </a:bodyPr>
          <a:lstStyle/>
          <a:p>
            <a:r>
              <a:rPr lang="cs-CZ" dirty="0" smtClean="0"/>
              <a:t>Tropy:</a:t>
            </a:r>
          </a:p>
          <a:p>
            <a:pPr lvl="1"/>
            <a:r>
              <a:rPr lang="cs-CZ" dirty="0" smtClean="0"/>
              <a:t>personifikace</a:t>
            </a:r>
          </a:p>
          <a:p>
            <a:pPr lvl="1"/>
            <a:r>
              <a:rPr lang="cs-CZ" dirty="0" smtClean="0"/>
              <a:t>metafora</a:t>
            </a:r>
          </a:p>
          <a:p>
            <a:pPr lvl="1"/>
            <a:r>
              <a:rPr lang="cs-CZ" dirty="0" smtClean="0"/>
              <a:t>metonymie</a:t>
            </a:r>
          </a:p>
          <a:p>
            <a:pPr lvl="1"/>
            <a:r>
              <a:rPr lang="cs-CZ" dirty="0" smtClean="0"/>
              <a:t>pleonasmus</a:t>
            </a:r>
          </a:p>
          <a:p>
            <a:pPr lvl="1"/>
            <a:r>
              <a:rPr lang="cs-CZ" dirty="0" err="1" smtClean="0"/>
              <a:t>oxymorón</a:t>
            </a:r>
            <a:endParaRPr lang="cs-CZ" dirty="0" smtClean="0"/>
          </a:p>
          <a:p>
            <a:r>
              <a:rPr lang="cs-CZ" dirty="0" smtClean="0"/>
              <a:t>Na opakování se podílejí:</a:t>
            </a:r>
          </a:p>
          <a:p>
            <a:pPr lvl="1"/>
            <a:r>
              <a:rPr lang="cs-CZ" dirty="0" smtClean="0"/>
              <a:t>rým</a:t>
            </a:r>
          </a:p>
          <a:p>
            <a:pPr lvl="1"/>
            <a:r>
              <a:rPr lang="cs-CZ" dirty="0"/>
              <a:t>e</a:t>
            </a:r>
            <a:r>
              <a:rPr lang="cs-CZ" dirty="0" smtClean="0"/>
              <a:t>ufonie</a:t>
            </a:r>
          </a:p>
          <a:p>
            <a:pPr lvl="1"/>
            <a:r>
              <a:rPr lang="cs-CZ" dirty="0"/>
              <a:t>m</a:t>
            </a:r>
            <a:r>
              <a:rPr lang="cs-CZ" dirty="0" smtClean="0"/>
              <a:t>etrum – jamb</a:t>
            </a:r>
          </a:p>
          <a:p>
            <a:pPr lvl="1"/>
            <a:r>
              <a:rPr lang="cs-CZ" dirty="0"/>
              <a:t>o</a:t>
            </a:r>
            <a:r>
              <a:rPr lang="cs-CZ" dirty="0" smtClean="0"/>
              <a:t>pakování obrazů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samostatné práci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1. </a:t>
            </a:r>
            <a:r>
              <a:rPr lang="cs-CZ" b="1" dirty="0" smtClean="0"/>
              <a:t>Na základě četby celé skladby se zamyslete nad následujícími otázkami:</a:t>
            </a:r>
          </a:p>
          <a:p>
            <a:pPr lvl="1" algn="just"/>
            <a:r>
              <a:rPr lang="cs-CZ" sz="2800" dirty="0" smtClean="0"/>
              <a:t>Jak je zde vymezen princip kontrastu?</a:t>
            </a:r>
          </a:p>
          <a:p>
            <a:pPr lvl="1" algn="just"/>
            <a:r>
              <a:rPr lang="cs-CZ" sz="2800" dirty="0" smtClean="0"/>
              <a:t>Jak je vylíčen typický romantický hrdina?</a:t>
            </a:r>
          </a:p>
          <a:p>
            <a:pPr lvl="1" algn="just"/>
            <a:r>
              <a:rPr lang="cs-CZ" sz="2800" dirty="0" smtClean="0"/>
              <a:t>Jaké básnické prostředky autor využívá </a:t>
            </a:r>
          </a:p>
          <a:p>
            <a:pPr lvl="1" algn="just">
              <a:buNone/>
            </a:pPr>
            <a:r>
              <a:rPr lang="cs-CZ" sz="2800" dirty="0" smtClean="0"/>
              <a:t>	k barvitému zobrazení přírody?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Děkuji za pozornost.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i="1" dirty="0" smtClean="0"/>
              <a:t>„ </a:t>
            </a:r>
            <a:r>
              <a:rPr lang="cs-CZ" sz="1600" i="1" dirty="0" smtClean="0"/>
              <a:t>Materiály </a:t>
            </a:r>
            <a:r>
              <a:rPr lang="cs-CZ" sz="1600" i="1" dirty="0" smtClean="0"/>
              <a:t>jsou určeny pro bezplatné používání pro potřeby výuky a vzdělání na všech typech škol a školských zařízeních. Jakékoliv další využití podléhá autorskému zákonu."</a:t>
            </a: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600" dirty="0" smtClean="0"/>
              <a:t>Kol. aut.: Literatura pro 2. ročník středních škol – Učebnice.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Brno, </a:t>
            </a:r>
            <a:r>
              <a:rPr lang="cs-CZ" sz="1600" dirty="0" err="1" smtClean="0"/>
              <a:t>Didaktis</a:t>
            </a:r>
            <a:r>
              <a:rPr lang="cs-CZ" sz="1600" dirty="0" smtClean="0"/>
              <a:t>, 2009. ISBN 978-80-7358-129-9. s. 60-63</a:t>
            </a:r>
          </a:p>
          <a:p>
            <a:r>
              <a:rPr lang="cs-CZ" sz="1600" dirty="0" smtClean="0"/>
              <a:t>Prokop,V.: Literatura 19. a počátku 20. století (od romantiků po buřiče).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Sokolov, O. K. – Soft, 2003. s. 11-12</a:t>
            </a:r>
          </a:p>
          <a:p>
            <a:r>
              <a:rPr lang="cs-CZ" sz="1600" dirty="0" smtClean="0"/>
              <a:t>Zeman, M. a kol.: Rozumět literatuře.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Praha, SPN, 1986. s. 59-68</a:t>
            </a:r>
          </a:p>
          <a:p>
            <a:r>
              <a:rPr lang="cs-CZ" sz="1600" dirty="0" smtClean="0"/>
              <a:t>Vašák, P.: Literární pouť K. H. Máchy.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Praha, Academia, 2004. ISBN 80-200-1249-4. s. 16 - 32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147</TotalTime>
  <Words>399</Words>
  <Application>Microsoft Office PowerPoint</Application>
  <PresentationFormat>Předvádění na obrazovce (4:3)</PresentationFormat>
  <Paragraphs>106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Interpretace textu  K. H. Máchy - Máj</vt:lpstr>
      <vt:lpstr>Snímek 2</vt:lpstr>
      <vt:lpstr>Máj – název textu</vt:lpstr>
      <vt:lpstr>Základní témata</vt:lpstr>
      <vt:lpstr>Kompozice 1. zpěv</vt:lpstr>
      <vt:lpstr>Kompozice  2. zpěv</vt:lpstr>
      <vt:lpstr>Kompozice 1. intermezzo - Půlnoc</vt:lpstr>
      <vt:lpstr>Kompozice  3. zpěv</vt:lpstr>
      <vt:lpstr>Kompozice 2. intermezzo</vt:lpstr>
      <vt:lpstr>Kompozice 4. zpěv</vt:lpstr>
      <vt:lpstr>Jazykový plán</vt:lpstr>
      <vt:lpstr>Úkoly k samostatné práci</vt:lpstr>
      <vt:lpstr>Snímek 13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Interpretace textu K. H. Máchy - Máj</dc:title>
  <dc:creator>Verča</dc:creator>
  <cp:lastModifiedBy>MartinVerča</cp:lastModifiedBy>
  <cp:revision>31</cp:revision>
  <dcterms:created xsi:type="dcterms:W3CDTF">2013-09-16T19:04:49Z</dcterms:created>
  <dcterms:modified xsi:type="dcterms:W3CDTF">2014-03-31T09:46:34Z</dcterms:modified>
</cp:coreProperties>
</file>