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61" r:id="rId5"/>
    <p:sldId id="259" r:id="rId6"/>
    <p:sldId id="258" r:id="rId7"/>
    <p:sldId id="260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4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17B1616-1D57-41BF-8CF2-D87296CF3E86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DC2D15-A3D1-4FF9-A279-226D5B36E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32051-7FD4-4489-A31D-6CC05975EF33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498DD-ADC6-44D7-BD8D-525B76B4A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6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BC25B44-9437-4D23-97D3-39FC9753BC17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F130E6C-A4D4-4336-A4A5-CE55B7EBA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0BFB1F-B22C-4714-AD6A-585E6A25B723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C88FE-BEE1-49EE-97CC-5175F0D55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5E38D17-5F0A-4874-BF07-27F6B3B10E16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83D3591-869B-4C4D-AF29-D85B7DEC62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EE68F-B32B-46E7-BE70-C8DBD18DC367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83377-E7E2-465C-B54A-F792DE7978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2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918E86-0701-498B-A926-26E31F745F26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2ABBB1C-B328-498B-A582-1475AD0CA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E76D9D7-2A8D-4645-8750-6DA3DF2921FC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185E20E-A7B2-4A21-8D09-174337A2AE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5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6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DE541D1-73EB-4231-AA39-E8B47F44B792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C55C7F-A0DC-455E-B874-BEA5B5251C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E2AC3A-FE15-4086-99E0-B21B97635951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B5518-416D-4692-A7CE-345E90E8F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A9B82-E930-4B75-BBE2-6BD868E5CEBD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A76482-A23A-444D-8B5E-304C925D64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A9DCCAD-0454-463D-A9C6-580ECDE4FAFD}" type="datetimeFigureOut">
              <a:rPr lang="cs-CZ"/>
              <a:pPr>
                <a:defRPr/>
              </a:pPr>
              <a:t>31.10.2014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BF0EE58-0C94-47A5-9204-54F544714E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14" r:id="rId2"/>
    <p:sldLayoutId id="2147483820" r:id="rId3"/>
    <p:sldLayoutId id="2147483815" r:id="rId4"/>
    <p:sldLayoutId id="2147483821" r:id="rId5"/>
    <p:sldLayoutId id="2147483816" r:id="rId6"/>
    <p:sldLayoutId id="2147483822" r:id="rId7"/>
    <p:sldLayoutId id="2147483823" r:id="rId8"/>
    <p:sldLayoutId id="2147483824" r:id="rId9"/>
    <p:sldLayoutId id="2147483817" r:id="rId10"/>
    <p:sldLayoutId id="214748381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e/ea/Bozena_Nemcov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2643188"/>
            <a:ext cx="7407275" cy="17145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Božena Němcová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6013" y="5949950"/>
            <a:ext cx="2951162" cy="215900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255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2988" y="1341438"/>
            <a:ext cx="6881812" cy="5132387"/>
          </a:xfrm>
        </p:spPr>
        <p:txBody>
          <a:bodyPr>
            <a:normAutofit fontScale="32500" lnSpcReduction="20000"/>
          </a:bodyPr>
          <a:lstStyle/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Datum:  23.  9. 2013</a:t>
            </a: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Projekt:</a:t>
            </a:r>
            <a:r>
              <a:rPr lang="cs-CZ" b="1" dirty="0" smtClean="0"/>
              <a:t>  </a:t>
            </a:r>
            <a:r>
              <a:rPr lang="cs-CZ" dirty="0" smtClean="0"/>
              <a:t>Kvalitní výuka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Registrační číslo:</a:t>
            </a:r>
            <a:r>
              <a:rPr lang="cs-CZ" b="1" dirty="0" smtClean="0"/>
              <a:t>  </a:t>
            </a:r>
            <a:r>
              <a:rPr lang="cs-CZ" dirty="0" smtClean="0"/>
              <a:t>CZ.1.07/1.5.00/34.0731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Číslo DUM:</a:t>
            </a:r>
            <a:r>
              <a:rPr lang="cs-CZ" b="1" dirty="0" smtClean="0"/>
              <a:t>  </a:t>
            </a:r>
            <a:r>
              <a:rPr lang="cs-CZ" dirty="0" smtClean="0"/>
              <a:t>VY_32_INOVACE_271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Jméno autora:</a:t>
            </a:r>
            <a:r>
              <a:rPr lang="cs-CZ" b="1" dirty="0" smtClean="0"/>
              <a:t>  Mgr. Veronika Slavíková</a:t>
            </a: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Název práce:</a:t>
            </a:r>
            <a:r>
              <a:rPr lang="cs-CZ" b="1" dirty="0" smtClean="0"/>
              <a:t>  Božena Němcová 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český jazyk a literatura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Ročník:</a:t>
            </a:r>
            <a:r>
              <a:rPr lang="cs-CZ" b="1" dirty="0" smtClean="0"/>
              <a:t> 2. </a:t>
            </a: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45 min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65760" indent="-283464" eaLnBrk="1" fontAlgn="auto" hangingPunct="1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Vzdělávací cíl</a:t>
            </a:r>
            <a:r>
              <a:rPr lang="cs-CZ" i="1" dirty="0" smtClean="0"/>
              <a:t>:</a:t>
            </a:r>
            <a:r>
              <a:rPr lang="cs-CZ" dirty="0" smtClean="0"/>
              <a:t>  Žák se seznamuje se základními  životopisnými údaji B. Němcové.  Poznává  základní díla spisovatelky.  Autorku zařadí do literárního kontextu. </a:t>
            </a:r>
          </a:p>
          <a:p>
            <a:pPr marL="365760" indent="-283464" eaLnBrk="1" fontAlgn="auto" hangingPunct="1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Psací potřeby.  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Poznámka:</a:t>
            </a:r>
            <a:r>
              <a:rPr lang="cs-CZ" dirty="0" smtClean="0"/>
              <a:t> Tento materiál je součástí tematického celku Český jazyk a literatura pro 2. ročník.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/>
              <a:t>Inovace:</a:t>
            </a:r>
            <a:r>
              <a:rPr lang="cs-CZ" b="1" dirty="0" smtClean="0"/>
              <a:t>  </a:t>
            </a:r>
            <a:r>
              <a:rPr lang="cs-CZ" dirty="0" smtClean="0"/>
              <a:t>Zapojení ICT do výuky.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  <p:pic>
        <p:nvPicPr>
          <p:cNvPr id="9220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0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Božena Němcová </a:t>
            </a:r>
            <a:br>
              <a:rPr lang="cs-CZ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(4</a:t>
            </a: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. </a:t>
            </a: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2. 1820 – 21. 1. 1862)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0125" y="1524000"/>
            <a:ext cx="6215063" cy="2619375"/>
          </a:xfrm>
        </p:spPr>
        <p:txBody>
          <a:bodyPr/>
          <a:lstStyle/>
          <a:p>
            <a:pPr algn="just" eaLnBrk="1" hangingPunct="1"/>
            <a:r>
              <a:rPr lang="cs-CZ" smtClean="0"/>
              <a:t>autorka povídek, sběratelka pohádek, folkloristka, publicistka, autorka básní </a:t>
            </a:r>
          </a:p>
          <a:p>
            <a:pPr algn="just" eaLnBrk="1" hangingPunct="1">
              <a:buFont typeface="Wingdings 2" pitchFamily="18" charset="2"/>
              <a:buNone/>
            </a:pPr>
            <a:r>
              <a:rPr lang="cs-CZ" smtClean="0"/>
              <a:t>	a překladů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smtClean="0"/>
          </a:p>
          <a:p>
            <a:pPr algn="just" eaLnBrk="1" hangingPunct="1">
              <a:buFont typeface="Wingdings 2" pitchFamily="18" charset="2"/>
              <a:buNone/>
            </a:pPr>
            <a:endParaRPr lang="cs-CZ" smtClean="0"/>
          </a:p>
          <a:p>
            <a:pPr lvl="1" algn="just" eaLnBrk="1" hangingPunct="1">
              <a:buFont typeface="Verdana" pitchFamily="34" charset="0"/>
              <a:buNone/>
            </a:pPr>
            <a:endParaRPr lang="cs-CZ" smtClean="0"/>
          </a:p>
          <a:p>
            <a:pPr lvl="1" algn="just" eaLnBrk="1" hangingPunct="1"/>
            <a:endParaRPr lang="cs-CZ" smtClean="0"/>
          </a:p>
          <a:p>
            <a:pPr lvl="1" algn="just" eaLnBrk="1" hangingPunct="1"/>
            <a:endParaRPr lang="cs-CZ" smtClean="0"/>
          </a:p>
        </p:txBody>
      </p:sp>
      <p:pic>
        <p:nvPicPr>
          <p:cNvPr id="10244" name="Picture 4" descr="C:\Users\Twister\Pictures\Bozena_Nemcov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929188" y="2497138"/>
            <a:ext cx="3143250" cy="3717925"/>
          </a:xfrm>
          <a:noFill/>
        </p:spPr>
      </p:pic>
      <p:sp>
        <p:nvSpPr>
          <p:cNvPr id="10245" name="Obdélník 7"/>
          <p:cNvSpPr>
            <a:spLocks noChangeArrowheads="1"/>
          </p:cNvSpPr>
          <p:nvPr/>
        </p:nvSpPr>
        <p:spPr bwMode="auto">
          <a:xfrm>
            <a:off x="4572000" y="6211888"/>
            <a:ext cx="417671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Gill Sans MT" pitchFamily="34" charset="-18"/>
              </a:rPr>
              <a:t>      Obr.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7778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900" dirty="0" smtClean="0">
                <a:solidFill>
                  <a:schemeClr val="tx2">
                    <a:satMod val="130000"/>
                  </a:schemeClr>
                </a:solidFill>
              </a:rPr>
              <a:t>Životopisné údaje</a:t>
            </a:r>
            <a:endParaRPr lang="cs-CZ" sz="39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125538"/>
            <a:ext cx="7931150" cy="5518150"/>
          </a:xfrm>
        </p:spPr>
        <p:txBody>
          <a:bodyPr>
            <a:normAutofit fontScale="92500" lnSpcReduction="20000"/>
          </a:bodyPr>
          <a:lstStyle/>
          <a:p>
            <a:pPr marL="640080" lvl="1" indent="-237744" algn="just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dívčím jménem Barbora </a:t>
            </a:r>
            <a:r>
              <a:rPr lang="cs-CZ" dirty="0" err="1" smtClean="0"/>
              <a:t>Panklová</a:t>
            </a:r>
            <a:endParaRPr lang="cs-CZ" dirty="0" smtClean="0"/>
          </a:p>
          <a:p>
            <a:pPr marL="640080" lvl="1" indent="-237744" algn="just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otázka pravého původu je dodnes diskutována</a:t>
            </a:r>
          </a:p>
          <a:p>
            <a:pPr marL="640080" lvl="1" indent="-237744" algn="just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své mládí prožila v Ratibořicích</a:t>
            </a:r>
          </a:p>
          <a:p>
            <a:pPr marL="640080" lvl="1" indent="-237744" algn="just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navštěvovala českoskalickou základní školu </a:t>
            </a:r>
          </a:p>
          <a:p>
            <a:pPr marL="640080" lvl="1" indent="-237744" algn="just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byla na vychování v rodině zámeckého úředníka ve </a:t>
            </a:r>
            <a:r>
              <a:rPr lang="cs-CZ" dirty="0" err="1" smtClean="0"/>
              <a:t>Chvalovicích</a:t>
            </a:r>
            <a:endParaRPr lang="cs-CZ" dirty="0" smtClean="0"/>
          </a:p>
          <a:p>
            <a:pPr marL="640080" lvl="1" indent="-237744" algn="just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velký vliv na utváření osobnosti měla její babička Magdalena Novotná; dále pak možnost vidět život šlechty</a:t>
            </a:r>
          </a:p>
          <a:p>
            <a:pPr marL="640080" lvl="1" indent="-237744" algn="just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r. 1837 se provdala za Josefa Němce – člena finanční stráže, spolu měli 4 děti</a:t>
            </a:r>
          </a:p>
          <a:p>
            <a:pPr marL="640080" lvl="1" indent="-237744" algn="just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kvůli manželově profesi se rodina musela často stěhovat - Němcová se tak setkávala s tradiční podobou života na různých místech – Chodsko, Slovensko, Uhry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450" y="115888"/>
            <a:ext cx="749935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900" dirty="0" smtClean="0">
                <a:solidFill>
                  <a:schemeClr val="tx2">
                    <a:satMod val="130000"/>
                  </a:schemeClr>
                </a:solidFill>
              </a:rPr>
              <a:t>Okruh přátel B. Němcové</a:t>
            </a:r>
            <a:endParaRPr lang="cs-CZ" sz="39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cs-CZ" smtClean="0"/>
              <a:t>autorsky se podílela na almanachu:</a:t>
            </a:r>
          </a:p>
          <a:p>
            <a:pPr lvl="1" algn="just" eaLnBrk="1" hangingPunct="1"/>
            <a:r>
              <a:rPr lang="cs-CZ" smtClean="0"/>
              <a:t>Lada Nióla – J. V. Friče</a:t>
            </a:r>
          </a:p>
          <a:p>
            <a:pPr lvl="1" algn="just" eaLnBrk="1" hangingPunct="1"/>
            <a:r>
              <a:rPr lang="cs-CZ" smtClean="0"/>
              <a:t>májovců – J. Baráka, V. Hálka, J. Nerudy</a:t>
            </a:r>
          </a:p>
          <a:p>
            <a:pPr algn="just" eaLnBrk="1" hangingPunct="1"/>
            <a:r>
              <a:rPr lang="cs-CZ" smtClean="0"/>
              <a:t>pohybovala se ve společnosti </a:t>
            </a:r>
          </a:p>
          <a:p>
            <a:pPr algn="just" eaLnBrk="1" hangingPunct="1">
              <a:buFont typeface="Wingdings 2" pitchFamily="18" charset="2"/>
              <a:buNone/>
            </a:pPr>
            <a:r>
              <a:rPr lang="cs-CZ" smtClean="0"/>
              <a:t>	K. Světlé, S. Podlipské, J. V. Friče…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88913"/>
            <a:ext cx="7921625" cy="5619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Charakteristika tvorby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042988" y="765175"/>
            <a:ext cx="7643812" cy="6092825"/>
          </a:xfrm>
        </p:spPr>
        <p:txBody>
          <a:bodyPr/>
          <a:lstStyle/>
          <a:p>
            <a:pPr algn="just" eaLnBrk="1" hangingPunct="1"/>
            <a:endParaRPr lang="cs-CZ" sz="2000" smtClean="0"/>
          </a:p>
          <a:p>
            <a:pPr algn="just" eaLnBrk="1" hangingPunct="1"/>
            <a:r>
              <a:rPr lang="cs-CZ" sz="2000" smtClean="0"/>
              <a:t>tvorba Němcové spadá do 4. etapy NO – souvisí tedy </a:t>
            </a:r>
          </a:p>
          <a:p>
            <a:pPr algn="just" eaLnBrk="1" hangingPunct="1">
              <a:buFont typeface="Wingdings 2" pitchFamily="18" charset="2"/>
              <a:buNone/>
            </a:pPr>
            <a:r>
              <a:rPr lang="cs-CZ" sz="2000" smtClean="0"/>
              <a:t>	s realismem, přestože v díle najdeme prvky romantismu = tendence idealizovat, sběr lidové slovesnosti </a:t>
            </a:r>
          </a:p>
          <a:p>
            <a:pPr algn="just" eaLnBrk="1" hangingPunct="1"/>
            <a:r>
              <a:rPr lang="cs-CZ" sz="2000" smtClean="0"/>
              <a:t>počátek její tvorby je spjat s regionálními pověstmi </a:t>
            </a:r>
          </a:p>
          <a:p>
            <a:pPr algn="just" eaLnBrk="1" hangingPunct="1">
              <a:buFont typeface="Wingdings 2" pitchFamily="18" charset="2"/>
              <a:buNone/>
            </a:pPr>
            <a:r>
              <a:rPr lang="cs-CZ" sz="2000" smtClean="0"/>
              <a:t>	a českými pohádkami</a:t>
            </a:r>
          </a:p>
          <a:p>
            <a:pPr algn="just" eaLnBrk="1" hangingPunct="1"/>
            <a:r>
              <a:rPr lang="cs-CZ" sz="2000" smtClean="0"/>
              <a:t>tematikou básní bylo vlastenectví, folklor</a:t>
            </a:r>
          </a:p>
          <a:p>
            <a:pPr algn="just" eaLnBrk="1" hangingPunct="1"/>
            <a:r>
              <a:rPr lang="cs-CZ" sz="2000" smtClean="0"/>
              <a:t>výstupem pobytů na Slovensku byl materiál pro práci na Slovenských pohádkách a na novele Pohorská vesnice</a:t>
            </a:r>
          </a:p>
          <a:p>
            <a:pPr algn="just" eaLnBrk="1" hangingPunct="1"/>
            <a:r>
              <a:rPr lang="cs-CZ" sz="2000" smtClean="0"/>
              <a:t>v 50. letech se naplno projevuje povídková tvorba (dílo Babička)</a:t>
            </a:r>
          </a:p>
          <a:p>
            <a:pPr algn="just" eaLnBrk="1" hangingPunct="1"/>
            <a:r>
              <a:rPr lang="cs-CZ" sz="2000" smtClean="0"/>
              <a:t>vysoce ceněna byla také její korespondence</a:t>
            </a:r>
          </a:p>
          <a:p>
            <a:pPr algn="just" eaLnBrk="1" hangingPunct="1"/>
            <a:r>
              <a:rPr lang="cs-CZ" sz="2000" smtClean="0"/>
              <a:t>zabývala se překlady slovinské, srbské a bulharské tvorby</a:t>
            </a:r>
          </a:p>
          <a:p>
            <a:pPr algn="just" eaLnBrk="1" hangingPunct="1"/>
            <a:endParaRPr lang="cs-CZ" sz="2000" smtClean="0"/>
          </a:p>
          <a:p>
            <a:pPr algn="just" eaLnBrk="1" hangingPunct="1"/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260350"/>
            <a:ext cx="7643812" cy="382588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Přehled tvorby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1042988" y="792163"/>
            <a:ext cx="7643812" cy="5949950"/>
          </a:xfrm>
        </p:spPr>
        <p:txBody>
          <a:bodyPr/>
          <a:lstStyle/>
          <a:p>
            <a:pPr eaLnBrk="1" hangingPunct="1"/>
            <a:r>
              <a:rPr lang="cs-CZ" sz="1800" u="sng" smtClean="0"/>
              <a:t>Obrazy z okolí domažlického </a:t>
            </a:r>
          </a:p>
          <a:p>
            <a:pPr lvl="1" eaLnBrk="1" hangingPunct="1"/>
            <a:r>
              <a:rPr lang="cs-CZ" sz="1600" smtClean="0"/>
              <a:t>publicistické prózy </a:t>
            </a:r>
          </a:p>
          <a:p>
            <a:pPr lvl="1" eaLnBrk="1" hangingPunct="1"/>
            <a:r>
              <a:rPr lang="cs-CZ" sz="1600" smtClean="0"/>
              <a:t>zachycen způsob oblékání, pracovní úkony, zábava, zvyky…</a:t>
            </a:r>
          </a:p>
          <a:p>
            <a:pPr eaLnBrk="1" hangingPunct="1"/>
            <a:r>
              <a:rPr lang="cs-CZ" sz="1800" u="sng" smtClean="0"/>
              <a:t>Národní báchorky a pověsti </a:t>
            </a:r>
          </a:p>
          <a:p>
            <a:pPr lvl="1" eaLnBrk="1" hangingPunct="1"/>
            <a:r>
              <a:rPr lang="cs-CZ" sz="1600" smtClean="0"/>
              <a:t>zahrnuto více žánrů (pohádka, pověst, legenda…)</a:t>
            </a:r>
          </a:p>
          <a:p>
            <a:pPr lvl="1" eaLnBrk="1" hangingPunct="1"/>
            <a:r>
              <a:rPr lang="cs-CZ" sz="1600" smtClean="0"/>
              <a:t>z prostředí Chodska a českého severovýchodu</a:t>
            </a:r>
          </a:p>
          <a:p>
            <a:pPr eaLnBrk="1" hangingPunct="1"/>
            <a:r>
              <a:rPr lang="cs-CZ" sz="1800" u="sng" smtClean="0"/>
              <a:t>Slovenské pohádky a pověsti</a:t>
            </a:r>
          </a:p>
          <a:p>
            <a:pPr eaLnBrk="1" hangingPunct="1"/>
            <a:r>
              <a:rPr lang="cs-CZ" sz="1800" u="sng" smtClean="0"/>
              <a:t>V zámku a podzámčí, Pohorská vesnice</a:t>
            </a:r>
          </a:p>
          <a:p>
            <a:pPr lvl="1" eaLnBrk="1" hangingPunct="1"/>
            <a:r>
              <a:rPr lang="cs-CZ" sz="1600" smtClean="0"/>
              <a:t>novely</a:t>
            </a:r>
          </a:p>
          <a:p>
            <a:pPr eaLnBrk="1" hangingPunct="1"/>
            <a:r>
              <a:rPr lang="cs-CZ" sz="1800" u="sng" smtClean="0"/>
              <a:t>Divá Bára, Chudí lidé, Pan učitel, Chyže pod horami </a:t>
            </a:r>
          </a:p>
          <a:p>
            <a:pPr lvl="1" eaLnBrk="1" hangingPunct="1"/>
            <a:r>
              <a:rPr lang="cs-CZ" sz="1600" smtClean="0"/>
              <a:t>povídková tvorba</a:t>
            </a:r>
          </a:p>
          <a:p>
            <a:pPr lvl="1" eaLnBrk="1" hangingPunct="1"/>
            <a:r>
              <a:rPr lang="cs-CZ" sz="1600" smtClean="0"/>
              <a:t>minimální dějová zápletka</a:t>
            </a:r>
          </a:p>
          <a:p>
            <a:pPr lvl="1" eaLnBrk="1" hangingPunct="1"/>
            <a:r>
              <a:rPr lang="cs-CZ" sz="1600" smtClean="0"/>
              <a:t>důraz kladen na porovnání lidských hodnot</a:t>
            </a:r>
          </a:p>
          <a:p>
            <a:pPr eaLnBrk="1" hangingPunct="1"/>
            <a:r>
              <a:rPr lang="cs-CZ" sz="1800" u="sng" smtClean="0"/>
              <a:t>Babička</a:t>
            </a:r>
          </a:p>
          <a:p>
            <a:pPr lvl="1" eaLnBrk="1" hangingPunct="1"/>
            <a:r>
              <a:rPr lang="cs-CZ" sz="1600" smtClean="0"/>
              <a:t>upravené vzpomínky na dětství autorky</a:t>
            </a:r>
          </a:p>
          <a:p>
            <a:pPr lvl="1" eaLnBrk="1" hangingPunct="1"/>
            <a:r>
              <a:rPr lang="cs-CZ" sz="1600" smtClean="0"/>
              <a:t>zobrazeny hodnoty jako moudrost, zkušenost, laskavost, harmoničnost, láska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Děkuji za pozornost.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1600" i="1" smtClean="0"/>
              <a:t>	„Materiály jsou určeny pro bezplatné používání pro potřeby výuky a vzdělání na všech typech škol a školských zařízeních. Jakékoliv další využití podléhá autorskému zákonu."</a:t>
            </a:r>
            <a:endParaRPr lang="cs-CZ" sz="1600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Použitá literatura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1435100" y="1500188"/>
            <a:ext cx="7499350" cy="4748212"/>
          </a:xfrm>
        </p:spPr>
        <p:txBody>
          <a:bodyPr/>
          <a:lstStyle/>
          <a:p>
            <a:pPr eaLnBrk="1" hangingPunct="1"/>
            <a:r>
              <a:rPr lang="cs-CZ" sz="1800" smtClean="0"/>
              <a:t>Opelík, J a kol. aut.: Lexikon české literatury – Osobnosti,díla, instituce 3. 1. vyd. Praha, Academia, 2000. ISBN 80-200-0708-3. s. 474 – 477</a:t>
            </a:r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Zdroj:</a:t>
            </a:r>
          </a:p>
          <a:p>
            <a:pPr eaLnBrk="1" hangingPunct="1"/>
            <a:r>
              <a:rPr lang="cs-CZ" sz="1800" smtClean="0"/>
              <a:t>Obr. č. 1</a:t>
            </a:r>
            <a:r>
              <a:rPr lang="en-US" sz="1800" smtClean="0"/>
              <a:t>[</a:t>
            </a:r>
            <a:r>
              <a:rPr lang="cs-CZ" sz="1800" smtClean="0"/>
              <a:t>cit. 2013-09-23</a:t>
            </a:r>
            <a:r>
              <a:rPr lang="en-US" sz="1800" smtClean="0"/>
              <a:t>]</a:t>
            </a:r>
            <a:r>
              <a:rPr lang="cs-CZ" sz="1800" smtClean="0"/>
              <a:t>Dostupný jako volné dílo pod licencí: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800" smtClean="0">
                <a:hlinkClick r:id="rId2"/>
              </a:rPr>
              <a:t>	http://upload.wikimedia.org/wikipedia/commons/e/ea/Bozena_Nemcova.jpg</a:t>
            </a:r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511</TotalTime>
  <Words>320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Gill Sans MT</vt:lpstr>
      <vt:lpstr>Wingdings 2</vt:lpstr>
      <vt:lpstr>Verdana</vt:lpstr>
      <vt:lpstr>Calibri</vt:lpstr>
      <vt:lpstr>Slunovrat</vt:lpstr>
      <vt:lpstr>Božena Němcová</vt:lpstr>
      <vt:lpstr>Snímek 2</vt:lpstr>
      <vt:lpstr>Božena Němcová  (4. 2. 1820 – 21. 1. 1862)</vt:lpstr>
      <vt:lpstr>Životopisné údaje</vt:lpstr>
      <vt:lpstr>Okruh přátel B. Němcové</vt:lpstr>
      <vt:lpstr>Charakteristika tvorby</vt:lpstr>
      <vt:lpstr>Přehled tvorby</vt:lpstr>
      <vt:lpstr>Snímek 8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Verča</dc:creator>
  <cp:lastModifiedBy>Dum</cp:lastModifiedBy>
  <cp:revision>59</cp:revision>
  <dcterms:created xsi:type="dcterms:W3CDTF">2013-09-23T08:11:19Z</dcterms:created>
  <dcterms:modified xsi:type="dcterms:W3CDTF">2014-10-31T21:42:46Z</dcterms:modified>
</cp:coreProperties>
</file>