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4" r:id="rId3"/>
    <p:sldId id="261" r:id="rId4"/>
    <p:sldId id="257" r:id="rId5"/>
    <p:sldId id="262" r:id="rId6"/>
    <p:sldId id="259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D036B04-7221-4477-BBD7-276FF74262CE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98D0AC-D164-474A-8531-A96DEC4C5F2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D036B04-7221-4477-BBD7-276FF74262CE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98D0AC-D164-474A-8531-A96DEC4C5F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D036B04-7221-4477-BBD7-276FF74262CE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98D0AC-D164-474A-8531-A96DEC4C5F2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D036B04-7221-4477-BBD7-276FF74262CE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98D0AC-D164-474A-8531-A96DEC4C5F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D036B04-7221-4477-BBD7-276FF74262CE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98D0AC-D164-474A-8531-A96DEC4C5F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D036B04-7221-4477-BBD7-276FF74262CE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98D0AC-D164-474A-8531-A96DEC4C5F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D036B04-7221-4477-BBD7-276FF74262CE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98D0AC-D164-474A-8531-A96DEC4C5F2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D036B04-7221-4477-BBD7-276FF74262CE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98D0AC-D164-474A-8531-A96DEC4C5F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D036B04-7221-4477-BBD7-276FF74262CE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98D0AC-D164-474A-8531-A96DEC4C5F2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D036B04-7221-4477-BBD7-276FF74262CE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98D0AC-D164-474A-8531-A96DEC4C5F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D036B04-7221-4477-BBD7-276FF74262CE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98D0AC-D164-474A-8531-A96DEC4C5F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3D036B04-7221-4477-BBD7-276FF74262CE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BF98D0AC-D164-474A-8531-A96DEC4C5F2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ozhlas.cz/ctenarskydenik/dila/_zprava/kral-lavra-karel-havlicek-borovsky--486024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Jan_Vil%C3%ADmek_-_Karel_Havl%C3%AD%C4%8Dek_Borovsk%C3%BD.jpg" TargetMode="External"/><Relationship Id="rId2" Type="http://schemas.openxmlformats.org/officeDocument/2006/relationships/hyperlink" Target="http://www.rozhlas.cz/ctenarskydenik/dila/_zprava/kral-lavra-karel-havlicek-borovsky--486024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2560" y="2928934"/>
            <a:ext cx="7406640" cy="1143008"/>
          </a:xfrm>
        </p:spPr>
        <p:txBody>
          <a:bodyPr/>
          <a:lstStyle/>
          <a:p>
            <a:r>
              <a:rPr lang="cs-CZ" dirty="0" smtClean="0"/>
              <a:t>Karel Havlíček Borovský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5396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196752"/>
            <a:ext cx="7498080" cy="5446958"/>
          </a:xfrm>
        </p:spPr>
        <p:txBody>
          <a:bodyPr>
            <a:normAutofit fontScale="32500" lnSpcReduction="20000"/>
          </a:bodyPr>
          <a:lstStyle/>
          <a:p>
            <a:pPr>
              <a:lnSpc>
                <a:spcPct val="80000"/>
              </a:lnSpc>
              <a:defRPr/>
            </a:pPr>
            <a:endParaRPr lang="cs-CZ" b="1" i="1" dirty="0" smtClean="0"/>
          </a:p>
          <a:p>
            <a:pPr>
              <a:lnSpc>
                <a:spcPct val="80000"/>
              </a:lnSpc>
              <a:defRPr/>
            </a:pPr>
            <a:r>
              <a:rPr lang="cs-CZ" b="1" i="1" dirty="0" smtClean="0"/>
              <a:t>Datum:  23.  9. 2013</a:t>
            </a:r>
            <a:endParaRPr lang="cs-CZ" dirty="0" smtClean="0"/>
          </a:p>
          <a:p>
            <a:pPr>
              <a:lnSpc>
                <a:spcPct val="80000"/>
              </a:lnSpc>
              <a:buNone/>
              <a:defRPr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lnSpc>
                <a:spcPct val="80000"/>
              </a:lnSpc>
              <a:defRPr/>
            </a:pPr>
            <a:r>
              <a:rPr lang="cs-CZ" b="1" i="1" dirty="0" smtClean="0"/>
              <a:t>Projekt:</a:t>
            </a:r>
            <a:r>
              <a:rPr lang="cs-CZ" b="1" dirty="0" smtClean="0"/>
              <a:t>  </a:t>
            </a:r>
            <a:r>
              <a:rPr lang="cs-CZ" dirty="0" smtClean="0"/>
              <a:t>Kvalitní výuka</a:t>
            </a:r>
          </a:p>
          <a:p>
            <a:pPr>
              <a:lnSpc>
                <a:spcPct val="80000"/>
              </a:lnSpc>
              <a:buNone/>
              <a:defRPr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lnSpc>
                <a:spcPct val="80000"/>
              </a:lnSpc>
              <a:defRPr/>
            </a:pPr>
            <a:r>
              <a:rPr lang="cs-CZ" b="1" i="1" dirty="0" smtClean="0"/>
              <a:t>Registrační číslo:</a:t>
            </a:r>
            <a:r>
              <a:rPr lang="cs-CZ" b="1" dirty="0" smtClean="0"/>
              <a:t>  </a:t>
            </a:r>
            <a:r>
              <a:rPr lang="cs-CZ" dirty="0" smtClean="0"/>
              <a:t>CZ.1.07/1.5.00/34.0731</a:t>
            </a:r>
          </a:p>
          <a:p>
            <a:pPr>
              <a:lnSpc>
                <a:spcPct val="80000"/>
              </a:lnSpc>
              <a:buNone/>
              <a:defRPr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lnSpc>
                <a:spcPct val="80000"/>
              </a:lnSpc>
              <a:defRPr/>
            </a:pPr>
            <a:r>
              <a:rPr lang="cs-CZ" b="1" i="1" dirty="0" smtClean="0"/>
              <a:t>Číslo DUM:</a:t>
            </a:r>
            <a:r>
              <a:rPr lang="cs-CZ" b="1" dirty="0" smtClean="0"/>
              <a:t>  </a:t>
            </a:r>
            <a:r>
              <a:rPr lang="cs-CZ" dirty="0" smtClean="0"/>
              <a:t>VY_32_INOVACE_273</a:t>
            </a:r>
          </a:p>
          <a:p>
            <a:pPr>
              <a:lnSpc>
                <a:spcPct val="80000"/>
              </a:lnSpc>
              <a:buNone/>
              <a:defRPr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lnSpc>
                <a:spcPct val="80000"/>
              </a:lnSpc>
              <a:defRPr/>
            </a:pPr>
            <a:r>
              <a:rPr lang="cs-CZ" b="1" i="1" dirty="0" smtClean="0"/>
              <a:t>Jméno autora:</a:t>
            </a:r>
            <a:r>
              <a:rPr lang="cs-CZ" b="1" dirty="0" smtClean="0"/>
              <a:t>  Mgr. Veronika Slavíková</a:t>
            </a:r>
            <a:endParaRPr lang="cs-CZ" dirty="0" smtClean="0"/>
          </a:p>
          <a:p>
            <a:pPr>
              <a:lnSpc>
                <a:spcPct val="80000"/>
              </a:lnSpc>
              <a:buNone/>
              <a:defRPr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lnSpc>
                <a:spcPct val="80000"/>
              </a:lnSpc>
              <a:defRPr/>
            </a:pPr>
            <a:r>
              <a:rPr lang="cs-CZ" b="1" i="1" dirty="0" smtClean="0"/>
              <a:t>Název práce:</a:t>
            </a:r>
            <a:r>
              <a:rPr lang="cs-CZ" b="1" dirty="0" smtClean="0"/>
              <a:t>  Karel Havlíček Borovský</a:t>
            </a:r>
          </a:p>
          <a:p>
            <a:pPr>
              <a:lnSpc>
                <a:spcPct val="80000"/>
              </a:lnSpc>
              <a:buNone/>
              <a:defRPr/>
            </a:pPr>
            <a:endParaRPr lang="cs-CZ" dirty="0" smtClean="0"/>
          </a:p>
          <a:p>
            <a:pPr>
              <a:lnSpc>
                <a:spcPct val="80000"/>
              </a:lnSpc>
              <a:defRPr/>
            </a:pPr>
            <a:r>
              <a:rPr lang="cs-CZ" b="1" i="1" dirty="0" smtClean="0"/>
              <a:t>Předmět</a:t>
            </a:r>
            <a:r>
              <a:rPr lang="cs-CZ" i="1" dirty="0" smtClean="0"/>
              <a:t>:</a:t>
            </a:r>
            <a:r>
              <a:rPr lang="cs-CZ" dirty="0" smtClean="0"/>
              <a:t> český jazyk a literatura</a:t>
            </a:r>
          </a:p>
          <a:p>
            <a:pPr>
              <a:lnSpc>
                <a:spcPct val="80000"/>
              </a:lnSpc>
              <a:buNone/>
              <a:defRPr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lnSpc>
                <a:spcPct val="80000"/>
              </a:lnSpc>
              <a:defRPr/>
            </a:pPr>
            <a:r>
              <a:rPr lang="cs-CZ" b="1" i="1" dirty="0" smtClean="0"/>
              <a:t>Ročník:</a:t>
            </a:r>
            <a:r>
              <a:rPr lang="cs-CZ" b="1" dirty="0" smtClean="0"/>
              <a:t> 2. </a:t>
            </a:r>
            <a:endParaRPr lang="cs-CZ" dirty="0" smtClean="0"/>
          </a:p>
          <a:p>
            <a:pPr>
              <a:lnSpc>
                <a:spcPct val="80000"/>
              </a:lnSpc>
              <a:buNone/>
              <a:defRPr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lnSpc>
                <a:spcPct val="80000"/>
              </a:lnSpc>
              <a:defRPr/>
            </a:pPr>
            <a:r>
              <a:rPr lang="cs-CZ" b="1" i="1" dirty="0" smtClean="0"/>
              <a:t>Časová dotace</a:t>
            </a:r>
            <a:r>
              <a:rPr lang="cs-CZ" i="1" dirty="0" smtClean="0"/>
              <a:t>:</a:t>
            </a:r>
            <a:r>
              <a:rPr lang="cs-CZ" dirty="0" smtClean="0"/>
              <a:t> 45 min</a:t>
            </a:r>
          </a:p>
          <a:p>
            <a:pPr>
              <a:lnSpc>
                <a:spcPct val="80000"/>
              </a:lnSpc>
              <a:buNone/>
              <a:defRPr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lnSpc>
                <a:spcPct val="170000"/>
              </a:lnSpc>
              <a:defRPr/>
            </a:pPr>
            <a:r>
              <a:rPr lang="cs-CZ" b="1" i="1" dirty="0" smtClean="0"/>
              <a:t>Vzdělávací cíl</a:t>
            </a:r>
            <a:r>
              <a:rPr lang="cs-CZ" i="1" dirty="0" smtClean="0"/>
              <a:t>:</a:t>
            </a:r>
            <a:r>
              <a:rPr lang="cs-CZ" dirty="0" smtClean="0"/>
              <a:t>  Žák se seznámí se základními životopisnými údaji K. Havlíčka Borovského,   poznává jeho tvorbu. Je schopen zařadit autora do literárního kontextu.</a:t>
            </a:r>
          </a:p>
          <a:p>
            <a:pPr>
              <a:lnSpc>
                <a:spcPct val="80000"/>
              </a:lnSpc>
              <a:defRPr/>
            </a:pPr>
            <a:endParaRPr lang="cs-CZ" dirty="0" smtClean="0"/>
          </a:p>
          <a:p>
            <a:pPr>
              <a:lnSpc>
                <a:spcPct val="80000"/>
              </a:lnSpc>
              <a:defRPr/>
            </a:pPr>
            <a:r>
              <a:rPr lang="cs-CZ" b="1" i="1" dirty="0" smtClean="0"/>
              <a:t>Pomůcky</a:t>
            </a:r>
            <a:r>
              <a:rPr lang="cs-CZ" i="1" dirty="0" smtClean="0"/>
              <a:t>:</a:t>
            </a:r>
            <a:r>
              <a:rPr lang="cs-CZ" dirty="0" smtClean="0"/>
              <a:t> Psací potřeby.  </a:t>
            </a:r>
          </a:p>
          <a:p>
            <a:pPr>
              <a:lnSpc>
                <a:spcPct val="80000"/>
              </a:lnSpc>
              <a:buNone/>
              <a:defRPr/>
            </a:pPr>
            <a:endParaRPr lang="cs-CZ" dirty="0" smtClean="0"/>
          </a:p>
          <a:p>
            <a:pPr>
              <a:lnSpc>
                <a:spcPct val="80000"/>
              </a:lnSpc>
              <a:defRPr/>
            </a:pPr>
            <a:r>
              <a:rPr lang="cs-CZ" b="1" i="1" dirty="0" smtClean="0"/>
              <a:t>Poznámka:</a:t>
            </a:r>
            <a:r>
              <a:rPr lang="cs-CZ" dirty="0" smtClean="0"/>
              <a:t> Tento materiál je součástí tematického celku Český jazyk a literatura pro 2. ročník.</a:t>
            </a:r>
          </a:p>
          <a:p>
            <a:pPr>
              <a:lnSpc>
                <a:spcPct val="80000"/>
              </a:lnSpc>
              <a:buNone/>
              <a:defRPr/>
            </a:pPr>
            <a:endParaRPr lang="cs-CZ" dirty="0" smtClean="0"/>
          </a:p>
          <a:p>
            <a:pPr>
              <a:lnSpc>
                <a:spcPct val="80000"/>
              </a:lnSpc>
              <a:defRPr/>
            </a:pPr>
            <a:r>
              <a:rPr lang="cs-CZ" b="1" i="1" dirty="0" smtClean="0"/>
              <a:t>Inovace:</a:t>
            </a:r>
            <a:r>
              <a:rPr lang="cs-CZ" b="1" dirty="0" smtClean="0"/>
              <a:t>  </a:t>
            </a:r>
            <a:r>
              <a:rPr lang="cs-CZ" dirty="0" smtClean="0"/>
              <a:t>Zapojení ICT do výuky, využití audiotechniky ve výuce. </a:t>
            </a:r>
          </a:p>
        </p:txBody>
      </p:sp>
      <p:pic>
        <p:nvPicPr>
          <p:cNvPr id="4" name="Obrázek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0"/>
            <a:ext cx="5762625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Karel Havlíček Borovský </a:t>
            </a:r>
            <a:br>
              <a:rPr lang="cs-CZ" dirty="0" smtClean="0"/>
            </a:br>
            <a:r>
              <a:rPr lang="cs-CZ" dirty="0" smtClean="0"/>
              <a:t>( 31. 10. 1821 – 29. 7. 1856)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57224" y="1524000"/>
            <a:ext cx="4235984" cy="2833694"/>
          </a:xfrm>
        </p:spPr>
        <p:txBody>
          <a:bodyPr/>
          <a:lstStyle/>
          <a:p>
            <a:r>
              <a:rPr lang="cs-CZ" dirty="0"/>
              <a:t>b</a:t>
            </a:r>
            <a:r>
              <a:rPr lang="cs-CZ" dirty="0" smtClean="0"/>
              <a:t>ásník, zakladatel české žurnalistiky, literární kritik, překladatel</a:t>
            </a:r>
          </a:p>
          <a:p>
            <a:r>
              <a:rPr lang="cs-CZ" dirty="0" smtClean="0"/>
              <a:t>autor epigramů a satirických skladeb</a:t>
            </a:r>
          </a:p>
          <a:p>
            <a:endParaRPr lang="cs-CZ" dirty="0"/>
          </a:p>
        </p:txBody>
      </p:sp>
      <p:pic>
        <p:nvPicPr>
          <p:cNvPr id="1026" name="Picture 2" descr="C:\Users\Twister\Pictures\JAN_VI~1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76850" y="1484784"/>
            <a:ext cx="3657600" cy="4553339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5148064" y="6054387"/>
            <a:ext cx="385192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Obr. č. 1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260648"/>
            <a:ext cx="8028384" cy="58259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Životopisné údaje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857232"/>
            <a:ext cx="7886110" cy="6000768"/>
          </a:xfrm>
        </p:spPr>
        <p:txBody>
          <a:bodyPr>
            <a:normAutofit fontScale="55000" lnSpcReduction="20000"/>
          </a:bodyPr>
          <a:lstStyle/>
          <a:p>
            <a:pPr algn="just"/>
            <a:r>
              <a:rPr lang="cs-CZ" dirty="0" err="1" smtClean="0"/>
              <a:t>vl</a:t>
            </a:r>
            <a:r>
              <a:rPr lang="cs-CZ" dirty="0" smtClean="0"/>
              <a:t>. jménem Karel Havlíček</a:t>
            </a:r>
          </a:p>
          <a:p>
            <a:pPr algn="just"/>
            <a:r>
              <a:rPr lang="cs-CZ" dirty="0" smtClean="0"/>
              <a:t>navštěvoval školy v Borové, Jihlavě, Německém Brodě</a:t>
            </a:r>
          </a:p>
          <a:p>
            <a:pPr algn="just"/>
            <a:r>
              <a:rPr lang="cs-CZ" dirty="0" smtClean="0"/>
              <a:t>po gymnáziu studoval filozofii v Praze, později byl vyloučen z kněžského semináře</a:t>
            </a:r>
          </a:p>
          <a:p>
            <a:pPr algn="just"/>
            <a:r>
              <a:rPr lang="cs-CZ" dirty="0" smtClean="0"/>
              <a:t>podnikl cesty do </a:t>
            </a:r>
            <a:r>
              <a:rPr lang="cs-CZ" dirty="0" err="1" smtClean="0"/>
              <a:t>Haliče</a:t>
            </a:r>
            <a:r>
              <a:rPr lang="cs-CZ" dirty="0" smtClean="0"/>
              <a:t>, na Slovensko – kde se setkal se slovenskými vlastenci</a:t>
            </a:r>
          </a:p>
          <a:p>
            <a:pPr algn="just"/>
            <a:r>
              <a:rPr lang="cs-CZ" dirty="0" smtClean="0"/>
              <a:t>v Rusku, kde působil jako vychovatel, poznával ruskou literaturu </a:t>
            </a:r>
          </a:p>
          <a:p>
            <a:pPr algn="just">
              <a:buNone/>
            </a:pPr>
            <a:r>
              <a:rPr lang="cs-CZ" dirty="0" smtClean="0"/>
              <a:t>	a kulturu, stal se zde dopisovatelem Květů</a:t>
            </a:r>
          </a:p>
          <a:p>
            <a:pPr algn="just"/>
            <a:r>
              <a:rPr lang="cs-CZ" dirty="0" smtClean="0"/>
              <a:t>založil nezávislý politický deník Národní noviny</a:t>
            </a:r>
          </a:p>
          <a:p>
            <a:pPr algn="just"/>
            <a:r>
              <a:rPr lang="cs-CZ" dirty="0" smtClean="0"/>
              <a:t>aktivně se účastnil politického života, získal poslanecký mandát (kterého se později vzdal)</a:t>
            </a:r>
          </a:p>
          <a:p>
            <a:pPr algn="just"/>
            <a:r>
              <a:rPr lang="cs-CZ" dirty="0" smtClean="0"/>
              <a:t>Národní noviny rozšířil o přílohu Šotek – Národní noviny byly zakázány, ovšem Havlíček si u Bacha vymohl zrušení zákazu</a:t>
            </a:r>
          </a:p>
          <a:p>
            <a:pPr algn="just"/>
            <a:r>
              <a:rPr lang="cs-CZ" dirty="0"/>
              <a:t>n</a:t>
            </a:r>
            <a:r>
              <a:rPr lang="cs-CZ" dirty="0" smtClean="0"/>
              <a:t>ěkolikrát byl za své politické názory souzen</a:t>
            </a:r>
          </a:p>
          <a:p>
            <a:pPr algn="just"/>
            <a:r>
              <a:rPr lang="cs-CZ" dirty="0" smtClean="0"/>
              <a:t>na základě císařského povolení ke konfiskaci nepohodlných publicistů byl 16. 12. 1851 Havlíček zatčen v Německém Brodě a dopraven do Brixenu           v Tyrolsku</a:t>
            </a:r>
          </a:p>
          <a:p>
            <a:pPr algn="just"/>
            <a:r>
              <a:rPr lang="cs-CZ" dirty="0" smtClean="0"/>
              <a:t>27. 4. 1855 se Havlíček mohl navrátit, musel ovšem skončit </a:t>
            </a:r>
          </a:p>
          <a:p>
            <a:pPr algn="just">
              <a:buNone/>
            </a:pPr>
            <a:r>
              <a:rPr lang="cs-CZ" dirty="0" smtClean="0"/>
              <a:t>	s novinářskou činností (6. 5.  opustil Brixen, jeho žena zemřela 16. 4.)</a:t>
            </a:r>
          </a:p>
          <a:p>
            <a:pPr algn="just"/>
            <a:r>
              <a:rPr lang="cs-CZ" dirty="0"/>
              <a:t>p</a:t>
            </a:r>
            <a:r>
              <a:rPr lang="cs-CZ" dirty="0" smtClean="0"/>
              <a:t>odlehl tuberkulóze  - 1. 8. byl pohřben na Olšanech</a:t>
            </a:r>
          </a:p>
          <a:p>
            <a:pPr algn="just"/>
            <a:endParaRPr lang="cs-CZ" dirty="0" smtClean="0"/>
          </a:p>
          <a:p>
            <a:pPr algn="just"/>
            <a:endParaRPr lang="cs-CZ" dirty="0" smtClean="0"/>
          </a:p>
          <a:p>
            <a:pPr algn="just"/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74638"/>
            <a:ext cx="7715200" cy="58259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836712"/>
            <a:ext cx="7643192" cy="6021288"/>
          </a:xfrm>
        </p:spPr>
        <p:txBody>
          <a:bodyPr>
            <a:normAutofit fontScale="62500" lnSpcReduction="20000"/>
          </a:bodyPr>
          <a:lstStyle/>
          <a:p>
            <a:r>
              <a:rPr lang="cs-CZ" b="1" u="sng" dirty="0" smtClean="0"/>
              <a:t>Epigramy</a:t>
            </a:r>
          </a:p>
          <a:p>
            <a:pPr lvl="1"/>
            <a:r>
              <a:rPr lang="cs-CZ" sz="3200" dirty="0" smtClean="0"/>
              <a:t>původně překládal tento žánr, např. A. S. </a:t>
            </a:r>
            <a:r>
              <a:rPr lang="cs-CZ" sz="3200" dirty="0" err="1" smtClean="0"/>
              <a:t>Puškina</a:t>
            </a:r>
            <a:r>
              <a:rPr lang="cs-CZ" sz="3200" dirty="0" smtClean="0"/>
              <a:t>, A. </a:t>
            </a:r>
            <a:r>
              <a:rPr lang="cs-CZ" sz="3200" dirty="0" err="1" smtClean="0"/>
              <a:t>Mickiewicze</a:t>
            </a:r>
            <a:r>
              <a:rPr lang="cs-CZ" sz="3200" dirty="0" smtClean="0"/>
              <a:t>…</a:t>
            </a:r>
          </a:p>
          <a:p>
            <a:pPr lvl="1"/>
            <a:r>
              <a:rPr lang="cs-CZ" sz="3200" dirty="0" smtClean="0"/>
              <a:t>později psal vlastní</a:t>
            </a:r>
          </a:p>
          <a:p>
            <a:pPr lvl="1" algn="ctr">
              <a:buNone/>
            </a:pPr>
            <a:r>
              <a:rPr lang="cs-CZ" i="1" dirty="0" smtClean="0"/>
              <a:t>Církvi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Mystický výklad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Kalkulujíc velmi zdravě,</a:t>
            </a:r>
            <a:br>
              <a:rPr lang="cs-CZ" dirty="0" smtClean="0"/>
            </a:br>
            <a:r>
              <a:rPr lang="cs-CZ" dirty="0" smtClean="0"/>
              <a:t>svatá církev mitry vymyslila:</a:t>
            </a:r>
            <a:br>
              <a:rPr lang="cs-CZ" dirty="0" smtClean="0"/>
            </a:br>
            <a:r>
              <a:rPr lang="cs-CZ" dirty="0" smtClean="0"/>
              <a:t>totiž že má málo v hlavě,</a:t>
            </a:r>
            <a:br>
              <a:rPr lang="cs-CZ" dirty="0" smtClean="0"/>
            </a:br>
            <a:r>
              <a:rPr lang="cs-CZ" dirty="0" smtClean="0"/>
              <a:t>na hlavu si mnoho postavila.</a:t>
            </a:r>
          </a:p>
          <a:p>
            <a:pPr lvl="1" algn="ctr">
              <a:buNone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i="1" dirty="0" smtClean="0"/>
              <a:t>Králi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Demokratický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Nechoď, Vašku, s pány na led,</a:t>
            </a:r>
            <a:br>
              <a:rPr lang="cs-CZ" dirty="0" smtClean="0"/>
            </a:br>
            <a:r>
              <a:rPr lang="cs-CZ" dirty="0" smtClean="0"/>
              <a:t>mnohý příklad máme,</a:t>
            </a:r>
            <a:br>
              <a:rPr lang="cs-CZ" dirty="0" smtClean="0"/>
            </a:br>
            <a:r>
              <a:rPr lang="cs-CZ" dirty="0" smtClean="0"/>
              <a:t>že pán sklouzne a sedlák si</a:t>
            </a:r>
            <a:br>
              <a:rPr lang="cs-CZ" dirty="0" smtClean="0"/>
            </a:br>
            <a:r>
              <a:rPr lang="cs-CZ" dirty="0" smtClean="0"/>
              <a:t>za něj nohu zláme.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i="1" dirty="0" smtClean="0"/>
              <a:t>Vlasti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Etymologický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Odkud vzalo – zkouším žáky –</a:t>
            </a:r>
            <a:br>
              <a:rPr lang="cs-CZ" dirty="0" smtClean="0"/>
            </a:br>
            <a:r>
              <a:rPr lang="cs-CZ" dirty="0" smtClean="0"/>
              <a:t>jméno Rakous počátek?</a:t>
            </a:r>
            <a:br>
              <a:rPr lang="cs-CZ" dirty="0" smtClean="0"/>
            </a:br>
            <a:r>
              <a:rPr lang="cs-CZ" dirty="0" smtClean="0"/>
              <a:t>Od raků, neb oni taky</a:t>
            </a:r>
            <a:br>
              <a:rPr lang="cs-CZ" dirty="0" smtClean="0"/>
            </a:br>
            <a:r>
              <a:rPr lang="cs-CZ" dirty="0" smtClean="0"/>
              <a:t>chodí pořád nazpátek!"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116632"/>
            <a:ext cx="7498080" cy="1143000"/>
          </a:xfrm>
        </p:spPr>
        <p:txBody>
          <a:bodyPr/>
          <a:lstStyle/>
          <a:p>
            <a:r>
              <a:rPr lang="cs-CZ" dirty="0" smtClean="0"/>
              <a:t>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400" dirty="0" smtClean="0"/>
              <a:t>„Brixenské skladby“ – využívá satiru ke kritice společnosti</a:t>
            </a:r>
          </a:p>
          <a:p>
            <a:pPr lvl="1"/>
            <a:r>
              <a:rPr lang="cs-CZ" sz="2400" b="1" dirty="0" smtClean="0"/>
              <a:t>Král Lávra</a:t>
            </a:r>
          </a:p>
          <a:p>
            <a:pPr lvl="2"/>
            <a:r>
              <a:rPr lang="cs-CZ" dirty="0" smtClean="0"/>
              <a:t>inspirace irskou předlohou</a:t>
            </a:r>
          </a:p>
          <a:p>
            <a:pPr lvl="2"/>
            <a:r>
              <a:rPr lang="cs-CZ" dirty="0" smtClean="0"/>
              <a:t>zřejmá paralela mezi irským bojem za nezávislost a úsilím českých vlastenců</a:t>
            </a:r>
          </a:p>
          <a:p>
            <a:pPr lvl="2"/>
            <a:r>
              <a:rPr lang="cs-CZ" dirty="0" smtClean="0">
                <a:hlinkClick r:id="rId2"/>
              </a:rPr>
              <a:t>http://www.rozhlas.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ctenarskydenik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dila</a:t>
            </a:r>
            <a:r>
              <a:rPr lang="cs-CZ" dirty="0" smtClean="0">
                <a:hlinkClick r:id="rId2"/>
              </a:rPr>
              <a:t>/_zprava/</a:t>
            </a:r>
            <a:r>
              <a:rPr lang="cs-CZ" dirty="0" err="1" smtClean="0">
                <a:hlinkClick r:id="rId2"/>
              </a:rPr>
              <a:t>kral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lavra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karel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havlicek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borovsky</a:t>
            </a:r>
            <a:r>
              <a:rPr lang="cs-CZ" dirty="0" smtClean="0">
                <a:hlinkClick r:id="rId2"/>
              </a:rPr>
              <a:t>--486024</a:t>
            </a:r>
            <a:endParaRPr lang="cs-CZ" dirty="0" smtClean="0"/>
          </a:p>
          <a:p>
            <a:pPr lvl="1"/>
            <a:r>
              <a:rPr lang="cs-CZ" sz="2400" b="1" dirty="0" smtClean="0"/>
              <a:t>Křest svatého Vladimíra</a:t>
            </a:r>
          </a:p>
          <a:p>
            <a:pPr lvl="2"/>
            <a:r>
              <a:rPr lang="cs-CZ" dirty="0" smtClean="0"/>
              <a:t>využil motivy Nestorova letopisu</a:t>
            </a:r>
          </a:p>
          <a:p>
            <a:pPr lvl="1"/>
            <a:r>
              <a:rPr lang="cs-CZ" sz="2400" b="1" dirty="0" smtClean="0"/>
              <a:t>Tyrolské elegie</a:t>
            </a:r>
          </a:p>
          <a:p>
            <a:pPr lvl="2"/>
            <a:r>
              <a:rPr lang="cs-CZ" dirty="0" smtClean="0"/>
              <a:t>zpráva o Havlíčkově deportaci do Brixenu</a:t>
            </a:r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Děkuji za pozornost.</a:t>
            </a:r>
          </a:p>
          <a:p>
            <a:endParaRPr lang="cs-CZ" dirty="0" smtClean="0"/>
          </a:p>
          <a:p>
            <a:pPr>
              <a:buNone/>
            </a:pPr>
            <a:r>
              <a:rPr lang="cs-CZ" sz="1500" i="1" dirty="0" smtClean="0"/>
              <a:t>„Materiály jsou určeny pro bezplatné používání pro potřeby výuky a vzdělání na</a:t>
            </a:r>
          </a:p>
          <a:p>
            <a:pPr>
              <a:buNone/>
            </a:pPr>
            <a:r>
              <a:rPr lang="cs-CZ" sz="1500" i="1" dirty="0" smtClean="0"/>
              <a:t>všech typech škol a školských zařízeních. Jakékoliv další využití podléhá autorskému</a:t>
            </a:r>
          </a:p>
          <a:p>
            <a:pPr>
              <a:buNone/>
            </a:pPr>
            <a:r>
              <a:rPr lang="cs-CZ" sz="1500" i="1" dirty="0" smtClean="0"/>
              <a:t>zákonu."</a:t>
            </a:r>
            <a:endParaRPr lang="cs-CZ" sz="15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err="1" smtClean="0"/>
              <a:t>Forst</a:t>
            </a:r>
            <a:r>
              <a:rPr lang="cs-CZ" sz="1800" dirty="0" smtClean="0"/>
              <a:t>,  V.  a kol. aut.: Lexikon české literatury – Osobnosti, díla, instituce 2. 1. </a:t>
            </a:r>
            <a:r>
              <a:rPr lang="cs-CZ" sz="1800" dirty="0" err="1" smtClean="0"/>
              <a:t>vyd</a:t>
            </a:r>
            <a:r>
              <a:rPr lang="cs-CZ" sz="1800" dirty="0" smtClean="0"/>
              <a:t>. Praha,  Academia, 1993. ISBN 80-200-0345-2.  s. 112 – 115</a:t>
            </a:r>
          </a:p>
          <a:p>
            <a:pPr marL="365760" lvl="2" indent="-283464"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Char char=""/>
            </a:pPr>
            <a:r>
              <a:rPr lang="cs-CZ" sz="1800" dirty="0" smtClean="0">
                <a:hlinkClick r:id="rId2"/>
              </a:rPr>
              <a:t>http://www.rozhlas.</a:t>
            </a:r>
            <a:r>
              <a:rPr lang="cs-CZ" sz="1800" dirty="0" err="1" smtClean="0">
                <a:hlinkClick r:id="rId2"/>
              </a:rPr>
              <a:t>cz</a:t>
            </a:r>
            <a:r>
              <a:rPr lang="cs-CZ" sz="1800" dirty="0" smtClean="0">
                <a:hlinkClick r:id="rId2"/>
              </a:rPr>
              <a:t>/</a:t>
            </a:r>
            <a:r>
              <a:rPr lang="cs-CZ" sz="1800" dirty="0" err="1" smtClean="0">
                <a:hlinkClick r:id="rId2"/>
              </a:rPr>
              <a:t>ctenarskydenik</a:t>
            </a:r>
            <a:r>
              <a:rPr lang="cs-CZ" sz="1800" dirty="0" smtClean="0">
                <a:hlinkClick r:id="rId2"/>
              </a:rPr>
              <a:t>/</a:t>
            </a:r>
            <a:r>
              <a:rPr lang="cs-CZ" sz="1800" dirty="0" err="1" smtClean="0">
                <a:hlinkClick r:id="rId2"/>
              </a:rPr>
              <a:t>dila</a:t>
            </a:r>
            <a:r>
              <a:rPr lang="cs-CZ" sz="1800" dirty="0" smtClean="0">
                <a:hlinkClick r:id="rId2"/>
              </a:rPr>
              <a:t>/_zprava/</a:t>
            </a:r>
            <a:r>
              <a:rPr lang="cs-CZ" sz="1800" dirty="0" err="1" smtClean="0">
                <a:hlinkClick r:id="rId2"/>
              </a:rPr>
              <a:t>kral</a:t>
            </a:r>
            <a:r>
              <a:rPr lang="cs-CZ" sz="1800" dirty="0" smtClean="0">
                <a:hlinkClick r:id="rId2"/>
              </a:rPr>
              <a:t>-</a:t>
            </a:r>
            <a:r>
              <a:rPr lang="cs-CZ" sz="1800" dirty="0" err="1" smtClean="0">
                <a:hlinkClick r:id="rId2"/>
              </a:rPr>
              <a:t>lavra</a:t>
            </a:r>
            <a:r>
              <a:rPr lang="cs-CZ" sz="1800" dirty="0" smtClean="0">
                <a:hlinkClick r:id="rId2"/>
              </a:rPr>
              <a:t>-</a:t>
            </a:r>
            <a:r>
              <a:rPr lang="cs-CZ" sz="1800" dirty="0" err="1" smtClean="0">
                <a:hlinkClick r:id="rId2"/>
              </a:rPr>
              <a:t>karel</a:t>
            </a:r>
            <a:r>
              <a:rPr lang="cs-CZ" sz="1800" dirty="0" smtClean="0">
                <a:hlinkClick r:id="rId2"/>
              </a:rPr>
              <a:t>-</a:t>
            </a:r>
            <a:r>
              <a:rPr lang="cs-CZ" sz="1800" dirty="0" err="1" smtClean="0">
                <a:hlinkClick r:id="rId2"/>
              </a:rPr>
              <a:t>havlicek</a:t>
            </a:r>
            <a:r>
              <a:rPr lang="cs-CZ" sz="1800" dirty="0" smtClean="0">
                <a:hlinkClick r:id="rId2"/>
              </a:rPr>
              <a:t>-</a:t>
            </a:r>
            <a:r>
              <a:rPr lang="cs-CZ" sz="1800" dirty="0" err="1" smtClean="0">
                <a:hlinkClick r:id="rId2"/>
              </a:rPr>
              <a:t>borovsky</a:t>
            </a:r>
            <a:r>
              <a:rPr lang="cs-CZ" sz="1800" dirty="0" smtClean="0">
                <a:hlinkClick r:id="rId2"/>
              </a:rPr>
              <a:t>--486024</a:t>
            </a:r>
            <a:endParaRPr lang="cs-CZ" sz="1800" dirty="0" smtClean="0"/>
          </a:p>
          <a:p>
            <a:r>
              <a:rPr lang="cs-CZ" sz="1700" dirty="0" smtClean="0"/>
              <a:t>Obr. č. 1 </a:t>
            </a:r>
            <a:r>
              <a:rPr lang="en-US" sz="1700" dirty="0" smtClean="0"/>
              <a:t>[</a:t>
            </a:r>
            <a:r>
              <a:rPr lang="cs-CZ" sz="1700" dirty="0" smtClean="0"/>
              <a:t>cit. 2013-09-23</a:t>
            </a:r>
            <a:r>
              <a:rPr lang="en-US" sz="1700" dirty="0" smtClean="0"/>
              <a:t>]</a:t>
            </a:r>
            <a:r>
              <a:rPr lang="cs-CZ" sz="1700" dirty="0" smtClean="0"/>
              <a:t>Dostupný </a:t>
            </a:r>
            <a:r>
              <a:rPr lang="cs-CZ" sz="1700" dirty="0" smtClean="0"/>
              <a:t>jako volné dílo pod licencí:</a:t>
            </a:r>
          </a:p>
          <a:p>
            <a:pPr>
              <a:buFont typeface="Wingdings" pitchFamily="2" charset="2"/>
              <a:buNone/>
            </a:pPr>
            <a:r>
              <a:rPr lang="cs-CZ" sz="1700" dirty="0" smtClean="0">
                <a:hlinkClick r:id="rId3"/>
              </a:rPr>
              <a:t>	</a:t>
            </a:r>
            <a:r>
              <a:rPr lang="cs-CZ" sz="1700" smtClean="0">
                <a:hlinkClick r:id="rId3"/>
              </a:rPr>
              <a:t>http</a:t>
            </a:r>
            <a:r>
              <a:rPr lang="cs-CZ" sz="1700" dirty="0" smtClean="0">
                <a:hlinkClick r:id="rId3"/>
              </a:rPr>
              <a:t>://commons.wikimedia.org/wiki/File:Jan_Vil%C3%ADmek_-_Karel_Havl%C3%AD%C4%8Dek_Borovsk%C3%BD.jpg</a:t>
            </a:r>
            <a:endParaRPr lang="cs-CZ" sz="1700" dirty="0" smtClean="0"/>
          </a:p>
          <a:p>
            <a:pPr marL="365760" lvl="2" indent="-283464">
              <a:spcBef>
                <a:spcPts val="600"/>
              </a:spcBef>
              <a:buClr>
                <a:schemeClr val="accent1"/>
              </a:buClr>
              <a:buSzPct val="80000"/>
              <a:buNone/>
            </a:pPr>
            <a:endParaRPr lang="cs-CZ" sz="1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125</TotalTime>
  <Words>254</Words>
  <Application>Microsoft Office PowerPoint</Application>
  <PresentationFormat>Předvádění na obrazovce (4:3)</PresentationFormat>
  <Paragraphs>77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Slunovrat</vt:lpstr>
      <vt:lpstr>Karel Havlíček Borovský</vt:lpstr>
      <vt:lpstr>Snímek 2</vt:lpstr>
      <vt:lpstr>Karel Havlíček Borovský  ( 31. 10. 1821 – 29. 7. 1856)</vt:lpstr>
      <vt:lpstr>Životopisné údaje</vt:lpstr>
      <vt:lpstr>Dílo</vt:lpstr>
      <vt:lpstr>Dílo</vt:lpstr>
      <vt:lpstr>Snímek 7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Karel Havlíček Borovský</dc:title>
  <dc:creator>Verča</dc:creator>
  <cp:lastModifiedBy>MartinVerča</cp:lastModifiedBy>
  <cp:revision>40</cp:revision>
  <dcterms:created xsi:type="dcterms:W3CDTF">2013-09-23T15:35:01Z</dcterms:created>
  <dcterms:modified xsi:type="dcterms:W3CDTF">2014-03-31T13:34:37Z</dcterms:modified>
</cp:coreProperties>
</file>