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665CD82-9CDA-408A-ACDC-0FA293F6DFEC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E785F7D-F3C3-4760-BE5A-096EB4C38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9DC48-EAF5-4D77-95EB-1D90CFA0222B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D1BD2-7941-4B15-9E09-9196C7DD0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F1371-5C09-478A-BC77-876BA9C614C2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F7A0691-7272-4C0F-8F5D-2AC9180DFA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85D7DD-1E16-4823-97F6-DBE16CCA3AF0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EC8FE46-090D-44ED-A37C-BE4416A146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13EC1FD-BF20-4DA1-B44F-B71BA2B50C7E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7C84154-6655-43BC-BA79-4239876C4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B4679-3637-4594-BBAF-C0AA6FB4A78C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8EEED-3AAC-4FDC-9CFD-AAEDBBF67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63B12-A6CC-4CBF-B175-9434829C86CC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2FCD161-489E-4F26-AB31-1186D0643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1D260-99C8-429B-BC10-216171287CDF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7491D-E4BD-48ED-9AB3-04B9FB791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9F7390-1E50-4DB2-B3F0-0EFA1643C643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825FAE4D-90FB-4619-9119-32AEB46AF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9A989-963D-4CDC-BD0E-7BB6DFC60F32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3C4FB-ADB0-45CD-8FFD-58E7D5D3F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60ACD9-6013-406A-9BCC-85BFF12AEA7E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F60F8-DADB-4D28-9D2C-EE42D1A0E4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91EF211-E3F1-4FE2-9002-C43841CFDA5C}" type="datetimeFigureOut">
              <a:rPr lang="cs-CZ"/>
              <a:pPr>
                <a:defRPr/>
              </a:pPr>
              <a:t>1.11.2014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13FE6D-30E8-47DA-8B0E-5EDD29D1B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3" r:id="rId2"/>
    <p:sldLayoutId id="2147483738" r:id="rId3"/>
    <p:sldLayoutId id="2147483739" r:id="rId4"/>
    <p:sldLayoutId id="2147483740" r:id="rId5"/>
    <p:sldLayoutId id="2147483734" r:id="rId6"/>
    <p:sldLayoutId id="2147483741" r:id="rId7"/>
    <p:sldLayoutId id="2147483735" r:id="rId8"/>
    <p:sldLayoutId id="2147483742" r:id="rId9"/>
    <p:sldLayoutId id="2147483736" r:id="rId10"/>
    <p:sldLayoutId id="214748374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62200" y="3643313"/>
            <a:ext cx="6477000" cy="142875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Frazeologie </a:t>
            </a:r>
            <a:br>
              <a:rPr lang="cs-CZ" smtClean="0"/>
            </a:br>
            <a:r>
              <a:rPr lang="cs-CZ" smtClean="0"/>
              <a:t>a </a:t>
            </a:r>
            <a:r>
              <a:rPr lang="cs-CZ" dirty="0" smtClean="0"/>
              <a:t>její užití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412875"/>
            <a:ext cx="8153400" cy="5230813"/>
          </a:xfrm>
        </p:spPr>
        <p:txBody>
          <a:bodyPr>
            <a:normAutofit fontScale="32500" lnSpcReduction="20000"/>
          </a:bodyPr>
          <a:lstStyle/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endParaRPr lang="cs-CZ" b="1" i="1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Datum:  27.  9. 2013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Projekt:</a:t>
            </a:r>
            <a:r>
              <a:rPr lang="cs-CZ" b="1" dirty="0" smtClean="0"/>
              <a:t>  </a:t>
            </a:r>
            <a:r>
              <a:rPr lang="cs-CZ" dirty="0" smtClean="0"/>
              <a:t>Kvalitní výuka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Registrační číslo:</a:t>
            </a:r>
            <a:r>
              <a:rPr lang="cs-CZ" b="1" dirty="0" smtClean="0"/>
              <a:t>  </a:t>
            </a:r>
            <a:r>
              <a:rPr lang="cs-CZ" dirty="0" smtClean="0"/>
              <a:t>CZ.1.07/1.5.00/34.0731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Číslo DUM:</a:t>
            </a:r>
            <a:r>
              <a:rPr lang="cs-CZ" b="1" dirty="0" smtClean="0"/>
              <a:t>  </a:t>
            </a:r>
            <a:r>
              <a:rPr lang="cs-CZ" dirty="0" smtClean="0"/>
              <a:t>VY_32_INOVACE_274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Jméno autora:</a:t>
            </a:r>
            <a:r>
              <a:rPr lang="cs-CZ" b="1" dirty="0" smtClean="0"/>
              <a:t>  Mgr. Veronika Slavíková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Název práce:</a:t>
            </a:r>
            <a:r>
              <a:rPr lang="cs-CZ" b="1" dirty="0" smtClean="0"/>
              <a:t>  Frazeologie a její užití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český jazyk a literatura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Ročník:</a:t>
            </a:r>
            <a:r>
              <a:rPr lang="cs-CZ" b="1" dirty="0" smtClean="0"/>
              <a:t> 2. 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40 min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320040" indent="-320040" eaLnBrk="1" fontAlgn="auto" hangingPunct="1">
              <a:lnSpc>
                <a:spcPct val="17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 Žák se seznámí s naukou o frazémech. Na základě jednotlivých příkladů poznává dělení frazémů.  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potřeby.  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celku Český jazyk a literatura pro 2. ročník.</a:t>
            </a:r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320040" indent="-32004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"/>
              <a:defRPr/>
            </a:pPr>
            <a:r>
              <a:rPr lang="cs-CZ" b="1" i="1" dirty="0" smtClean="0"/>
              <a:t>Inovace:</a:t>
            </a:r>
            <a:r>
              <a:rPr lang="cs-CZ" b="1" dirty="0" smtClean="0"/>
              <a:t>  </a:t>
            </a:r>
            <a:r>
              <a:rPr lang="cs-CZ" dirty="0" smtClean="0"/>
              <a:t>Zapojení ICT do výuky.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  <p:pic>
        <p:nvPicPr>
          <p:cNvPr id="1024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842963"/>
          </a:xfrm>
        </p:spPr>
        <p:txBody>
          <a:bodyPr/>
          <a:lstStyle/>
          <a:p>
            <a:pPr eaLnBrk="1" hangingPunct="1"/>
            <a:r>
              <a:rPr lang="cs-CZ" smtClean="0"/>
              <a:t>Frazém a frazeologie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 fontScale="92500"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Frazém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víceslovné a ustálené slovní spojení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někdy se používá označení idiom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rysem je také obraznost, expresivnost a slohová </a:t>
            </a:r>
            <a:r>
              <a:rPr lang="cs-CZ" dirty="0" err="1" smtClean="0"/>
              <a:t>příznakovost</a:t>
            </a:r>
            <a:endParaRPr lang="cs-CZ" dirty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má význam jako celek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Frazeologie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soubor frazémů příslušného jazyka (Slovník české frazeologie a idiomatiky)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n</a:t>
            </a:r>
            <a:r>
              <a:rPr lang="cs-CZ" dirty="0" smtClean="0"/>
              <a:t>auka, která </a:t>
            </a:r>
            <a:r>
              <a:rPr lang="cs-CZ" dirty="0" smtClean="0"/>
              <a:t>se zabývá zkoumáním frazémů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endParaRPr lang="cs-CZ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endParaRPr lang="cs-CZ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Změny v užívání frazémů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mtClean="0"/>
              <a:t>Frazémy </a:t>
            </a:r>
          </a:p>
          <a:p>
            <a:pPr lvl="1" eaLnBrk="1" hangingPunct="1"/>
            <a:r>
              <a:rPr lang="cs-CZ" smtClean="0"/>
              <a:t>zanikají – např. Nemudruj švec přes kopyto.</a:t>
            </a:r>
          </a:p>
          <a:p>
            <a:pPr lvl="1" eaLnBrk="1" hangingPunct="1"/>
            <a:r>
              <a:rPr lang="cs-CZ" smtClean="0"/>
              <a:t>obměňují se – např. jet plnou parou – jet na plný plyn – jet kosmickou rychlostí</a:t>
            </a:r>
          </a:p>
          <a:p>
            <a:pPr lvl="1" eaLnBrk="1" hangingPunct="1"/>
            <a:r>
              <a:rPr lang="cs-CZ" smtClean="0"/>
              <a:t>aktualizují se – mění se některé složky, např. Práce šlechtí člověka, ale ničí tělo. </a:t>
            </a:r>
          </a:p>
          <a:p>
            <a:pPr lvl="3"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Dělení frazémů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500188"/>
            <a:ext cx="8153400" cy="5357812"/>
          </a:xfrm>
        </p:spPr>
        <p:txBody>
          <a:bodyPr>
            <a:normAutofit fontScale="70000" lnSpcReduction="2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Přirovnání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dvojčlenné vyjádření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líný jako veš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Rčení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obrazné slovní spojení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vzít nohy na ramena, páté kolo u vozu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Pořekadla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frazémy větné povahy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vyjadřují lidskou zkušenost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Přísloví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mají větnou podobu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Komu se nelení, tomu se zelení.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Pranostiky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vyjadřují předpověď, která se týká počasí a prací určitém ročním období, měsíci, dni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kvůli lepšímu zapamatování jsou často rýmované a rytmizované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Svatá Anna, chladna zrána.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Kulturní frazémy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Antického původu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Achillova pata, mluvit jako Pýthie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Křesťanského původu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Zůstat stát jako Lotova žena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Historicko-kulturní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To je Waterloo; jako sedláci u Chlumce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Okřídlená slova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smtClean="0"/>
              <a:t>Poslední mohykán, danajský dar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Cizojazyčného původu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"/>
              <a:defRPr/>
            </a:pPr>
            <a:r>
              <a:rPr lang="cs-CZ" dirty="0" err="1" smtClean="0"/>
              <a:t>Veritas</a:t>
            </a:r>
            <a:r>
              <a:rPr lang="cs-CZ" dirty="0" smtClean="0"/>
              <a:t> </a:t>
            </a:r>
            <a:r>
              <a:rPr lang="cs-CZ" dirty="0" err="1" smtClean="0"/>
              <a:t>vincit</a:t>
            </a:r>
            <a:r>
              <a:rPr lang="cs-CZ" dirty="0" smtClean="0"/>
              <a:t>. (Pravda vítězí.)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Děkuji za pozornost. 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z="3200" i="1" smtClean="0"/>
          </a:p>
          <a:p>
            <a:pPr eaLnBrk="1" hangingPunct="1">
              <a:buFont typeface="Wingdings" pitchFamily="2" charset="2"/>
              <a:buNone/>
            </a:pPr>
            <a:r>
              <a:rPr lang="cs-CZ" sz="3200" i="1" smtClean="0"/>
              <a:t>	„</a:t>
            </a:r>
            <a:r>
              <a:rPr lang="cs-CZ" sz="1600" i="1" smtClean="0"/>
              <a:t>Materiály jsou určeny pro bezplatné používání pro potřeby výuky a vzdělání na všech typech škol a školských zařízeních. Jakékoliv další využití podléhá autorskému zákonu."</a:t>
            </a:r>
            <a:endParaRPr lang="cs-CZ" sz="1600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Použitá literatura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lvl="1" eaLnBrk="1" hangingPunct="1"/>
            <a:endParaRPr lang="cs-CZ" smtClean="0"/>
          </a:p>
          <a:p>
            <a:pPr eaLnBrk="1" hangingPunct="1"/>
            <a:r>
              <a:rPr lang="cs-CZ" sz="1800" smtClean="0"/>
              <a:t>Čechová, M.: Čeština - řeč a jazyk. 2. vyd. Praha, ISV nakladatelství, 2000. ISBN 80-85866-57-9. s. 66 - 67</a:t>
            </a:r>
          </a:p>
          <a:p>
            <a:pPr eaLnBrk="1" hangingPunct="1"/>
            <a:r>
              <a:rPr lang="cs-CZ" sz="1800" smtClean="0"/>
              <a:t>Čechová, M.: Český jazyk pro 1. ročník SOŠ. 1. vyd. Praha, SPN, 2005. ISBN 80-7235-132-X. s. 68 - 70</a:t>
            </a:r>
          </a:p>
          <a:p>
            <a:pPr eaLnBrk="1" hangingPunct="1"/>
            <a:r>
              <a:rPr lang="cs-CZ" sz="1800" smtClean="0"/>
              <a:t>Čechová, M.: Český jazyk pro 3. ročník SOŠ. 1. vyd. Praha, SPN, 2007. ISBN 80-7235-190-7. s. 40 - 57</a:t>
            </a:r>
          </a:p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212</TotalTime>
  <Words>311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Tw Cen MT</vt:lpstr>
      <vt:lpstr>Wingdings</vt:lpstr>
      <vt:lpstr>Wingdings 2</vt:lpstr>
      <vt:lpstr>Calibri</vt:lpstr>
      <vt:lpstr>Medián</vt:lpstr>
      <vt:lpstr>Frazeologie  a její užití</vt:lpstr>
      <vt:lpstr>Snímek 2</vt:lpstr>
      <vt:lpstr>Frazém a frazeologie</vt:lpstr>
      <vt:lpstr>Změny v užívání frazémů</vt:lpstr>
      <vt:lpstr>Dělení frazémů</vt:lpstr>
      <vt:lpstr>Kulturní frazémy</vt:lpstr>
      <vt:lpstr>Snímek 7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Frazeologie a její užití</dc:title>
  <dc:creator>Verča</dc:creator>
  <cp:lastModifiedBy>Dum</cp:lastModifiedBy>
  <cp:revision>45</cp:revision>
  <dcterms:created xsi:type="dcterms:W3CDTF">2013-09-27T16:29:22Z</dcterms:created>
  <dcterms:modified xsi:type="dcterms:W3CDTF">2014-11-01T08:55:21Z</dcterms:modified>
</cp:coreProperties>
</file>