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68" r:id="rId2"/>
    <p:sldId id="257" r:id="rId3"/>
    <p:sldId id="262" r:id="rId4"/>
    <p:sldId id="260" r:id="rId5"/>
    <p:sldId id="259" r:id="rId6"/>
    <p:sldId id="261" r:id="rId7"/>
    <p:sldId id="263" r:id="rId8"/>
    <p:sldId id="266" r:id="rId9"/>
    <p:sldId id="267" r:id="rId10"/>
    <p:sldId id="264" r:id="rId11"/>
    <p:sldId id="265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55" autoAdjust="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Německý </a:t>
            </a:r>
            <a:r>
              <a:rPr lang="cs-CZ" sz="2800" smtClean="0"/>
              <a:t>jazyk – Gramatické jevy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Určování časových údajů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VY_32_INOVACE_02-09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72223609"/>
              </p:ext>
            </p:extLst>
          </p:nvPr>
        </p:nvGraphicFramePr>
        <p:xfrm>
          <a:off x="1691680" y="2348880"/>
          <a:ext cx="6208395" cy="2848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8.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Německý jazyk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Gramatické jevy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Určování časových údajů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3.</a:t>
                      </a:r>
                      <a:r>
                        <a:rPr lang="cs-CZ" sz="1400" kern="50" baseline="0" dirty="0" smtClean="0">
                          <a:effectLst/>
                        </a:rPr>
                        <a:t> 3. 2011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Seznámení se</a:t>
                      </a:r>
                      <a:r>
                        <a:rPr lang="cs-CZ" sz="1400" kern="50" baseline="0" dirty="0" smtClean="0">
                          <a:effectLst/>
                        </a:rPr>
                        <a:t> způsoby vyjádření časových údajů, procvičení jednotlivých způsobů na příkladech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08857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Určování časových údajů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24720" y="2214752"/>
            <a:ext cx="7551736" cy="4382600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					</a:t>
            </a:r>
            <a:r>
              <a:rPr lang="cs-CZ" sz="1200" dirty="0" smtClean="0"/>
              <a:t>1.</a:t>
            </a:r>
            <a:endParaRPr lang="cs-CZ" sz="1200" dirty="0"/>
          </a:p>
          <a:p>
            <a:endParaRPr lang="cs-CZ" dirty="0" smtClean="0"/>
          </a:p>
          <a:p>
            <a:r>
              <a:rPr lang="cs-CZ" dirty="0" smtClean="0"/>
              <a:t>Časové údaje lze v němčině vyjádřit několika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způsoby</a:t>
            </a:r>
          </a:p>
          <a:p>
            <a:pPr marL="109728" indent="0">
              <a:buNone/>
            </a:pPr>
            <a:endParaRPr lang="cs-CZ" dirty="0"/>
          </a:p>
          <a:p>
            <a:r>
              <a:rPr lang="cs-CZ" dirty="0" smtClean="0"/>
              <a:t>Pro zjednodušení se seznámíme s dvěma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nejběžnějšími způsoby.</a:t>
            </a:r>
            <a:endParaRPr lang="cs-CZ" dirty="0"/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48472" y="1484784"/>
            <a:ext cx="1872208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0613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Důležité fráze: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Wie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spät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ist</a:t>
            </a:r>
            <a:r>
              <a:rPr lang="cs-CZ" sz="3200" b="1" dirty="0" smtClean="0">
                <a:solidFill>
                  <a:srgbClr val="FF0000"/>
                </a:solidFill>
              </a:rPr>
              <a:t> es?</a:t>
            </a:r>
          </a:p>
          <a:p>
            <a:pPr marL="109728" indent="0">
              <a:buNone/>
            </a:pPr>
            <a:r>
              <a:rPr lang="cs-CZ" sz="3200" dirty="0" smtClean="0"/>
              <a:t>Kolik je hodin?</a:t>
            </a:r>
          </a:p>
          <a:p>
            <a:pPr marL="109728" indent="0">
              <a:buNone/>
            </a:pPr>
            <a:endParaRPr lang="cs-CZ" sz="3200" dirty="0" smtClean="0"/>
          </a:p>
          <a:p>
            <a:pPr marL="109728" indent="0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Wieviel</a:t>
            </a:r>
            <a:r>
              <a:rPr lang="cs-CZ" sz="3200" b="1" dirty="0" smtClean="0">
                <a:solidFill>
                  <a:srgbClr val="FF0000"/>
                </a:solidFill>
              </a:rPr>
              <a:t> Uhr </a:t>
            </a:r>
            <a:r>
              <a:rPr lang="cs-CZ" sz="3200" b="1" dirty="0" err="1" smtClean="0">
                <a:solidFill>
                  <a:srgbClr val="FF0000"/>
                </a:solidFill>
              </a:rPr>
              <a:t>ist</a:t>
            </a:r>
            <a:r>
              <a:rPr lang="cs-CZ" sz="3200" b="1" dirty="0" smtClean="0">
                <a:solidFill>
                  <a:srgbClr val="FF0000"/>
                </a:solidFill>
              </a:rPr>
              <a:t> es?</a:t>
            </a:r>
          </a:p>
          <a:p>
            <a:pPr marL="109728" indent="0">
              <a:buNone/>
            </a:pPr>
            <a:r>
              <a:rPr lang="cs-CZ" sz="3200" dirty="0" smtClean="0"/>
              <a:t>Kolik je hodin?					</a:t>
            </a:r>
            <a:r>
              <a:rPr lang="cs-CZ" sz="1200" dirty="0" smtClean="0"/>
              <a:t>2.</a:t>
            </a:r>
            <a:endParaRPr lang="cs-CZ" sz="1200" dirty="0"/>
          </a:p>
          <a:p>
            <a:pPr marL="109728" indent="0"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Es </a:t>
            </a:r>
            <a:r>
              <a:rPr lang="cs-CZ" sz="3200" b="1" dirty="0" err="1" smtClean="0">
                <a:solidFill>
                  <a:srgbClr val="FF0000"/>
                </a:solidFill>
              </a:rPr>
              <a:t>ist</a:t>
            </a:r>
            <a:r>
              <a:rPr lang="cs-CZ" sz="3200" b="1" dirty="0" smtClean="0">
                <a:solidFill>
                  <a:srgbClr val="FF0000"/>
                </a:solidFill>
              </a:rPr>
              <a:t> .......</a:t>
            </a:r>
          </a:p>
          <a:p>
            <a:pPr marL="109728" indent="0">
              <a:buNone/>
            </a:pPr>
            <a:r>
              <a:rPr lang="cs-CZ" sz="3200" dirty="0" smtClean="0"/>
              <a:t>Je .....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86400" y="242088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73273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 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Uhr</a:t>
            </a:r>
            <a:r>
              <a:rPr lang="cs-CZ" sz="4000" b="1" dirty="0" smtClean="0"/>
              <a:t> = časový okamžik</a:t>
            </a:r>
          </a:p>
          <a:p>
            <a:pPr marL="109728" indent="0">
              <a:buNone/>
            </a:pPr>
            <a:r>
              <a:rPr lang="cs-CZ" sz="3200" dirty="0" smtClean="0"/>
              <a:t>Es </a:t>
            </a:r>
            <a:r>
              <a:rPr lang="cs-CZ" sz="3200" dirty="0" err="1" smtClean="0"/>
              <a:t>ist</a:t>
            </a:r>
            <a:r>
              <a:rPr lang="cs-CZ" sz="3200" dirty="0" smtClean="0"/>
              <a:t> 11 Uhr. </a:t>
            </a: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komme</a:t>
            </a:r>
            <a:r>
              <a:rPr lang="cs-CZ" sz="3200" dirty="0" smtClean="0"/>
              <a:t> um 16 Uhr.</a:t>
            </a:r>
          </a:p>
          <a:p>
            <a:pPr marL="109728" indent="0">
              <a:buNone/>
            </a:pPr>
            <a:endParaRPr lang="cs-CZ" sz="4000" dirty="0" smtClean="0"/>
          </a:p>
          <a:p>
            <a:pPr marL="109728" indent="0">
              <a:buNone/>
            </a:pPr>
            <a:r>
              <a:rPr lang="cs-CZ" sz="4000" b="1" dirty="0" err="1">
                <a:solidFill>
                  <a:srgbClr val="FF0000"/>
                </a:solidFill>
              </a:rPr>
              <a:t>Stunde</a:t>
            </a:r>
            <a:r>
              <a:rPr lang="cs-CZ" sz="4000" b="1" dirty="0"/>
              <a:t> = trvání, 60 </a:t>
            </a:r>
            <a:r>
              <a:rPr lang="cs-CZ" sz="4000" b="1" dirty="0" smtClean="0"/>
              <a:t>minut</a:t>
            </a:r>
          </a:p>
          <a:p>
            <a:pPr marL="109728" indent="0">
              <a:buNone/>
            </a:pPr>
            <a:r>
              <a:rPr lang="cs-CZ" sz="3200" dirty="0" err="1"/>
              <a:t>Ich</a:t>
            </a:r>
            <a:r>
              <a:rPr lang="cs-CZ" sz="3200" dirty="0"/>
              <a:t> </a:t>
            </a:r>
            <a:r>
              <a:rPr lang="cs-CZ" sz="3200" dirty="0" err="1"/>
              <a:t>arbeite</a:t>
            </a:r>
            <a:r>
              <a:rPr lang="cs-CZ" sz="3200" dirty="0"/>
              <a:t> </a:t>
            </a:r>
            <a:r>
              <a:rPr lang="cs-CZ" sz="3200" dirty="0" err="1"/>
              <a:t>schon</a:t>
            </a:r>
            <a:r>
              <a:rPr lang="cs-CZ" sz="3200" dirty="0"/>
              <a:t> 1 </a:t>
            </a:r>
            <a:r>
              <a:rPr lang="cs-CZ" sz="3200" dirty="0" err="1"/>
              <a:t>Stunde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err="1" smtClean="0"/>
              <a:t>Heute</a:t>
            </a:r>
            <a:r>
              <a:rPr lang="cs-CZ" sz="3200" dirty="0" smtClean="0"/>
              <a:t> </a:t>
            </a:r>
            <a:r>
              <a:rPr lang="cs-CZ" sz="3200" dirty="0" err="1" smtClean="0"/>
              <a:t>haben</a:t>
            </a:r>
            <a:r>
              <a:rPr lang="cs-CZ" sz="3200" dirty="0" smtClean="0"/>
              <a:t> </a:t>
            </a:r>
            <a:r>
              <a:rPr lang="cs-CZ" sz="3200" dirty="0" err="1" smtClean="0"/>
              <a:t>wir</a:t>
            </a:r>
            <a:r>
              <a:rPr lang="cs-CZ" sz="3200" dirty="0" smtClean="0"/>
              <a:t>  </a:t>
            </a:r>
            <a:r>
              <a:rPr lang="cs-CZ" sz="3200" dirty="0" err="1" smtClean="0"/>
              <a:t>fünf</a:t>
            </a:r>
            <a:r>
              <a:rPr lang="cs-CZ" sz="3200" dirty="0" smtClean="0"/>
              <a:t> </a:t>
            </a:r>
            <a:r>
              <a:rPr lang="cs-CZ" sz="3200" dirty="0" err="1" smtClean="0"/>
              <a:t>Stunden</a:t>
            </a:r>
            <a:r>
              <a:rPr lang="cs-CZ" sz="3200" dirty="0" smtClean="0"/>
              <a:t>.</a:t>
            </a:r>
            <a:endParaRPr lang="cs-CZ" sz="3200" dirty="0"/>
          </a:p>
          <a:p>
            <a:pPr marL="109728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501276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způsob – digitální čas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4525963"/>
          </a:xfrm>
        </p:spPr>
        <p:txBody>
          <a:bodyPr>
            <a:normAutofit fontScale="92500" lnSpcReduction="10000"/>
          </a:bodyPr>
          <a:lstStyle/>
          <a:p>
            <a:pPr marL="109728" indent="0">
              <a:lnSpc>
                <a:spcPct val="150000"/>
              </a:lnSpc>
              <a:buNone/>
            </a:pPr>
            <a:r>
              <a:rPr lang="cs-CZ" sz="3200" dirty="0" smtClean="0"/>
              <a:t>7:00		</a:t>
            </a:r>
            <a:r>
              <a:rPr lang="cs-CZ" sz="3200" b="1" dirty="0" smtClean="0"/>
              <a:t>Es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sieben</a:t>
            </a:r>
            <a:r>
              <a:rPr lang="cs-CZ" sz="3200" dirty="0" smtClean="0">
                <a:solidFill>
                  <a:srgbClr val="FF0000"/>
                </a:solidFill>
              </a:rPr>
              <a:t> Uhr</a:t>
            </a:r>
            <a:r>
              <a:rPr lang="cs-CZ" sz="3200" dirty="0" smtClean="0"/>
              <a:t>.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sz="3200" dirty="0" smtClean="0"/>
              <a:t>7:10		</a:t>
            </a:r>
            <a:r>
              <a:rPr lang="cs-CZ" sz="3200" b="1" dirty="0" smtClean="0"/>
              <a:t>Es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sieben</a:t>
            </a:r>
            <a:r>
              <a:rPr lang="cs-CZ" sz="3200" dirty="0" smtClean="0">
                <a:solidFill>
                  <a:srgbClr val="FF0000"/>
                </a:solidFill>
              </a:rPr>
              <a:t> Uhr </a:t>
            </a:r>
            <a:r>
              <a:rPr lang="cs-CZ" sz="3200" dirty="0" err="1" smtClean="0">
                <a:solidFill>
                  <a:srgbClr val="FF0000"/>
                </a:solidFill>
              </a:rPr>
              <a:t>zehn</a:t>
            </a:r>
            <a:r>
              <a:rPr lang="cs-CZ" sz="3200" dirty="0" smtClean="0">
                <a:solidFill>
                  <a:srgbClr val="FF0000"/>
                </a:solidFill>
              </a:rPr>
              <a:t> (</a:t>
            </a:r>
            <a:r>
              <a:rPr lang="cs-CZ" sz="3200" dirty="0" err="1" smtClean="0">
                <a:solidFill>
                  <a:srgbClr val="FF0000"/>
                </a:solidFill>
              </a:rPr>
              <a:t>Minuten</a:t>
            </a:r>
            <a:r>
              <a:rPr lang="cs-CZ" sz="3200" dirty="0" smtClean="0">
                <a:solidFill>
                  <a:srgbClr val="FF0000"/>
                </a:solidFill>
              </a:rPr>
              <a:t>)</a:t>
            </a:r>
            <a:r>
              <a:rPr lang="cs-CZ" sz="3200" dirty="0" smtClean="0"/>
              <a:t>.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sz="3200" dirty="0" smtClean="0"/>
              <a:t>7:15		</a:t>
            </a:r>
            <a:r>
              <a:rPr lang="cs-CZ" sz="3200" b="1" dirty="0" smtClean="0"/>
              <a:t>Es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sieben</a:t>
            </a:r>
            <a:r>
              <a:rPr lang="cs-CZ" sz="3200" dirty="0" smtClean="0">
                <a:solidFill>
                  <a:srgbClr val="FF0000"/>
                </a:solidFill>
              </a:rPr>
              <a:t> Uhr </a:t>
            </a:r>
            <a:r>
              <a:rPr lang="cs-CZ" sz="3200" dirty="0" err="1" smtClean="0">
                <a:solidFill>
                  <a:srgbClr val="FF0000"/>
                </a:solidFill>
              </a:rPr>
              <a:t>fünfzehn</a:t>
            </a:r>
            <a:r>
              <a:rPr lang="cs-CZ" sz="3200" dirty="0" smtClean="0">
                <a:solidFill>
                  <a:srgbClr val="FF0000"/>
                </a:solidFill>
              </a:rPr>
              <a:t> (</a:t>
            </a:r>
            <a:r>
              <a:rPr lang="cs-CZ" sz="3200" dirty="0" err="1" smtClean="0">
                <a:solidFill>
                  <a:srgbClr val="FF0000"/>
                </a:solidFill>
              </a:rPr>
              <a:t>Minuten</a:t>
            </a:r>
            <a:r>
              <a:rPr lang="cs-CZ" sz="3200" dirty="0" smtClean="0">
                <a:solidFill>
                  <a:srgbClr val="FF0000"/>
                </a:solidFill>
              </a:rPr>
              <a:t>).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sz="3200" dirty="0" smtClean="0"/>
              <a:t>7:30</a:t>
            </a:r>
            <a:r>
              <a:rPr lang="cs-CZ" sz="3200" dirty="0" smtClean="0">
                <a:solidFill>
                  <a:srgbClr val="FF0000"/>
                </a:solidFill>
              </a:rPr>
              <a:t>		</a:t>
            </a:r>
            <a:r>
              <a:rPr lang="cs-CZ" sz="3200" b="1" dirty="0" smtClean="0"/>
              <a:t>Es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sieben</a:t>
            </a:r>
            <a:r>
              <a:rPr lang="cs-CZ" sz="3200" dirty="0" smtClean="0">
                <a:solidFill>
                  <a:srgbClr val="FF0000"/>
                </a:solidFill>
              </a:rPr>
              <a:t> Uhr </a:t>
            </a:r>
            <a:r>
              <a:rPr lang="cs-CZ" sz="3200" dirty="0" err="1" smtClean="0">
                <a:solidFill>
                  <a:srgbClr val="FF0000"/>
                </a:solidFill>
              </a:rPr>
              <a:t>drei</a:t>
            </a:r>
            <a:r>
              <a:rPr lang="de-DE" sz="3200" dirty="0" err="1" smtClean="0">
                <a:solidFill>
                  <a:srgbClr val="FF0000"/>
                </a:solidFill>
              </a:rPr>
              <a:t>ßig</a:t>
            </a:r>
            <a:r>
              <a:rPr lang="de-DE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(</a:t>
            </a:r>
            <a:r>
              <a:rPr lang="cs-CZ" sz="3200" dirty="0" err="1" smtClean="0">
                <a:solidFill>
                  <a:srgbClr val="FF0000"/>
                </a:solidFill>
              </a:rPr>
              <a:t>Minuten</a:t>
            </a:r>
            <a:r>
              <a:rPr lang="cs-CZ" sz="3200" dirty="0" smtClean="0">
                <a:solidFill>
                  <a:srgbClr val="FF0000"/>
                </a:solidFill>
              </a:rPr>
              <a:t>).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sz="3200" dirty="0" smtClean="0"/>
              <a:t>7:45</a:t>
            </a:r>
            <a:r>
              <a:rPr lang="cs-CZ" sz="3200" dirty="0" smtClean="0">
                <a:solidFill>
                  <a:srgbClr val="FF0000"/>
                </a:solidFill>
              </a:rPr>
              <a:t>		</a:t>
            </a:r>
            <a:r>
              <a:rPr lang="cs-CZ" sz="3200" b="1" dirty="0" smtClean="0"/>
              <a:t>Es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sieben</a:t>
            </a:r>
            <a:r>
              <a:rPr lang="cs-CZ" sz="3200" dirty="0" smtClean="0">
                <a:solidFill>
                  <a:srgbClr val="FF0000"/>
                </a:solidFill>
              </a:rPr>
              <a:t> Uhr </a:t>
            </a:r>
            <a:r>
              <a:rPr lang="cs-CZ" sz="3200" dirty="0" err="1" smtClean="0">
                <a:solidFill>
                  <a:srgbClr val="FF0000"/>
                </a:solidFill>
              </a:rPr>
              <a:t>fünfundvierzig</a:t>
            </a: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(</a:t>
            </a:r>
            <a:r>
              <a:rPr lang="cs-CZ" sz="2000" dirty="0" err="1" smtClean="0">
                <a:solidFill>
                  <a:srgbClr val="FF0000"/>
                </a:solidFill>
              </a:rPr>
              <a:t>Minuten</a:t>
            </a:r>
            <a:r>
              <a:rPr lang="cs-CZ" sz="2000" dirty="0" smtClean="0">
                <a:solidFill>
                  <a:srgbClr val="FF0000"/>
                </a:solidFill>
              </a:rPr>
              <a:t>)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sz="3200" dirty="0" smtClean="0"/>
              <a:t>7:53		</a:t>
            </a:r>
            <a:r>
              <a:rPr lang="cs-CZ" sz="3200" b="1" dirty="0" smtClean="0"/>
              <a:t>Es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sieben</a:t>
            </a:r>
            <a:r>
              <a:rPr lang="cs-CZ" sz="3200" dirty="0" smtClean="0">
                <a:solidFill>
                  <a:srgbClr val="FF0000"/>
                </a:solidFill>
              </a:rPr>
              <a:t> Uhr </a:t>
            </a:r>
            <a:r>
              <a:rPr lang="cs-CZ" sz="3200" dirty="0" err="1" smtClean="0">
                <a:solidFill>
                  <a:srgbClr val="FF0000"/>
                </a:solidFill>
              </a:rPr>
              <a:t>dreiundfünfzig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(</a:t>
            </a:r>
            <a:r>
              <a:rPr lang="cs-CZ" sz="2000" dirty="0" err="1">
                <a:solidFill>
                  <a:srgbClr val="FF0000"/>
                </a:solidFill>
              </a:rPr>
              <a:t>M</a:t>
            </a:r>
            <a:r>
              <a:rPr lang="cs-CZ" sz="2000" dirty="0" err="1" smtClean="0">
                <a:solidFill>
                  <a:srgbClr val="FF0000"/>
                </a:solidFill>
              </a:rPr>
              <a:t>inuten</a:t>
            </a:r>
            <a:r>
              <a:rPr lang="cs-CZ" sz="2000" dirty="0">
                <a:solidFill>
                  <a:srgbClr val="FF0000"/>
                </a:solidFill>
              </a:rPr>
              <a:t>)</a:t>
            </a:r>
          </a:p>
          <a:p>
            <a:pPr marL="109728" indent="0">
              <a:lnSpc>
                <a:spcPct val="150000"/>
              </a:lnSpc>
              <a:buNone/>
            </a:pP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33200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způsob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Je hodně podobný českému způsobu určování</a:t>
            </a:r>
          </a:p>
          <a:p>
            <a:pPr marL="109728" indent="0">
              <a:buNone/>
            </a:pPr>
            <a:r>
              <a:rPr lang="cs-CZ" dirty="0" smtClean="0"/>
              <a:t>   času.</a:t>
            </a:r>
          </a:p>
          <a:p>
            <a:r>
              <a:rPr lang="cs-CZ" dirty="0" smtClean="0"/>
              <a:t>Používá se pro vyjádření čtvrtin hodiny.</a:t>
            </a:r>
          </a:p>
          <a:p>
            <a:r>
              <a:rPr lang="cs-CZ" dirty="0" smtClean="0"/>
              <a:t>Vyjadřuje pouze čas způsobem 1:00 – 12:00</a:t>
            </a:r>
          </a:p>
          <a:p>
            <a:r>
              <a:rPr lang="cs-CZ" dirty="0" smtClean="0"/>
              <a:t>V ostatních případech se použije digitální čas.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sz="3200" dirty="0" smtClean="0"/>
              <a:t>7:00		</a:t>
            </a:r>
            <a:r>
              <a:rPr lang="cs-CZ" sz="3200" b="1" dirty="0" smtClean="0"/>
              <a:t>Es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sieben</a:t>
            </a:r>
            <a:r>
              <a:rPr lang="cs-CZ" sz="3200" dirty="0" smtClean="0">
                <a:solidFill>
                  <a:srgbClr val="FF0000"/>
                </a:solidFill>
              </a:rPr>
              <a:t> Uhr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7:15		</a:t>
            </a:r>
            <a:r>
              <a:rPr lang="cs-CZ" sz="3200" b="1" dirty="0" smtClean="0"/>
              <a:t>Es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viertel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acht</a:t>
            </a:r>
            <a:r>
              <a:rPr lang="cs-CZ" sz="3200" dirty="0" smtClean="0">
                <a:solidFill>
                  <a:srgbClr val="FF0000"/>
                </a:solidFill>
              </a:rPr>
              <a:t>. </a:t>
            </a:r>
            <a:r>
              <a:rPr lang="cs-CZ" sz="3200" dirty="0" smtClean="0"/>
              <a:t>– čtvrt na osm</a:t>
            </a:r>
          </a:p>
          <a:p>
            <a:pPr marL="109728" indent="0">
              <a:buNone/>
            </a:pPr>
            <a:r>
              <a:rPr lang="cs-CZ" sz="3200" dirty="0" smtClean="0"/>
              <a:t>7:30		</a:t>
            </a:r>
            <a:r>
              <a:rPr lang="cs-CZ" sz="3200" b="1" dirty="0" smtClean="0"/>
              <a:t>Es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halb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acht</a:t>
            </a:r>
            <a:r>
              <a:rPr lang="cs-CZ" sz="3200" dirty="0" smtClean="0"/>
              <a:t>. – půl osmé</a:t>
            </a:r>
          </a:p>
          <a:p>
            <a:pPr marL="109728" indent="0">
              <a:buNone/>
            </a:pPr>
            <a:r>
              <a:rPr lang="cs-CZ" sz="3200" dirty="0" smtClean="0"/>
              <a:t>7:45		</a:t>
            </a:r>
            <a:r>
              <a:rPr lang="cs-CZ" sz="3200" b="1" dirty="0" smtClean="0"/>
              <a:t>Es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drei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viertel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acht</a:t>
            </a:r>
            <a:r>
              <a:rPr lang="cs-CZ" sz="3200" dirty="0" smtClean="0"/>
              <a:t>. – </a:t>
            </a:r>
            <a:r>
              <a:rPr lang="cs-CZ" sz="3200" dirty="0" err="1" smtClean="0"/>
              <a:t>třičtvrtě</a:t>
            </a:r>
            <a:r>
              <a:rPr lang="cs-CZ" sz="3200" dirty="0" smtClean="0"/>
              <a:t> </a:t>
            </a:r>
          </a:p>
          <a:p>
            <a:pPr marL="109728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	na osm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997469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Porovnání obou způsobů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72608"/>
          </a:xfrm>
        </p:spPr>
        <p:txBody>
          <a:bodyPr/>
          <a:lstStyle/>
          <a:p>
            <a:pPr marL="109728" indent="0">
              <a:buNone/>
            </a:pPr>
            <a:r>
              <a:rPr lang="cs-CZ" b="1" dirty="0" smtClean="0"/>
              <a:t>7:00	</a:t>
            </a:r>
            <a:r>
              <a:rPr lang="cs-CZ" dirty="0" smtClean="0"/>
              <a:t>	1. 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Uhr.</a:t>
            </a:r>
          </a:p>
          <a:p>
            <a:pPr marL="109728" indent="0">
              <a:buNone/>
            </a:pPr>
            <a:r>
              <a:rPr lang="cs-CZ" dirty="0"/>
              <a:t>	</a:t>
            </a:r>
            <a:r>
              <a:rPr lang="cs-CZ" dirty="0" smtClean="0"/>
              <a:t>	2. 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Uhr.</a:t>
            </a:r>
          </a:p>
          <a:p>
            <a:pPr marL="109728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7:15	</a:t>
            </a:r>
            <a:r>
              <a:rPr lang="cs-CZ" dirty="0" smtClean="0">
                <a:solidFill>
                  <a:schemeClr val="bg1"/>
                </a:solidFill>
              </a:rPr>
              <a:t>	1. Es </a:t>
            </a:r>
            <a:r>
              <a:rPr lang="cs-CZ" dirty="0" err="1" smtClean="0">
                <a:solidFill>
                  <a:schemeClr val="bg1"/>
                </a:solidFill>
              </a:rPr>
              <a:t>ist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sieben</a:t>
            </a:r>
            <a:r>
              <a:rPr lang="cs-CZ" dirty="0" smtClean="0">
                <a:solidFill>
                  <a:schemeClr val="bg1"/>
                </a:solidFill>
              </a:rPr>
              <a:t> Uhr </a:t>
            </a:r>
            <a:r>
              <a:rPr lang="cs-CZ" dirty="0" err="1" smtClean="0">
                <a:solidFill>
                  <a:schemeClr val="bg1"/>
                </a:solidFill>
              </a:rPr>
              <a:t>fünfzehn</a:t>
            </a:r>
            <a:r>
              <a:rPr lang="cs-CZ" dirty="0" smtClean="0">
                <a:solidFill>
                  <a:schemeClr val="bg1"/>
                </a:solidFill>
              </a:rPr>
              <a:t> (</a:t>
            </a:r>
            <a:r>
              <a:rPr lang="cs-CZ" dirty="0" err="1">
                <a:solidFill>
                  <a:schemeClr val="bg1"/>
                </a:solidFill>
              </a:rPr>
              <a:t>M</a:t>
            </a:r>
            <a:r>
              <a:rPr lang="cs-CZ" dirty="0" err="1" smtClean="0">
                <a:solidFill>
                  <a:schemeClr val="bg1"/>
                </a:solidFill>
              </a:rPr>
              <a:t>inuten</a:t>
            </a:r>
            <a:r>
              <a:rPr lang="cs-CZ" dirty="0" smtClean="0">
                <a:solidFill>
                  <a:schemeClr val="bg1"/>
                </a:solidFill>
              </a:rPr>
              <a:t>).</a:t>
            </a:r>
          </a:p>
          <a:p>
            <a:pPr marL="109728" indent="0">
              <a:buNone/>
            </a:pPr>
            <a:r>
              <a:rPr lang="cs-CZ" dirty="0">
                <a:solidFill>
                  <a:schemeClr val="bg1"/>
                </a:solidFill>
              </a:rPr>
              <a:t>	</a:t>
            </a:r>
            <a:r>
              <a:rPr lang="cs-CZ" dirty="0" smtClean="0">
                <a:solidFill>
                  <a:schemeClr val="bg1"/>
                </a:solidFill>
              </a:rPr>
              <a:t>	2. Es </a:t>
            </a:r>
            <a:r>
              <a:rPr lang="cs-CZ" dirty="0" err="1" smtClean="0">
                <a:solidFill>
                  <a:schemeClr val="bg1"/>
                </a:solidFill>
              </a:rPr>
              <a:t>ist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viertel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acht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pPr marL="109728" indent="0">
              <a:buNone/>
            </a:pPr>
            <a:r>
              <a:rPr lang="cs-CZ" b="1" dirty="0" smtClean="0"/>
              <a:t>7:30	</a:t>
            </a:r>
            <a:r>
              <a:rPr lang="cs-CZ" dirty="0" smtClean="0"/>
              <a:t>	1. 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sieben</a:t>
            </a:r>
            <a:r>
              <a:rPr lang="cs-CZ" dirty="0" smtClean="0"/>
              <a:t> Uhr </a:t>
            </a:r>
            <a:r>
              <a:rPr lang="cs-CZ" dirty="0" err="1" smtClean="0"/>
              <a:t>drei</a:t>
            </a:r>
            <a:r>
              <a:rPr lang="de-DE" dirty="0" err="1" smtClean="0"/>
              <a:t>ßig</a:t>
            </a:r>
            <a:r>
              <a:rPr lang="de-DE" dirty="0" smtClean="0"/>
              <a:t> </a:t>
            </a:r>
            <a:r>
              <a:rPr lang="cs-CZ" dirty="0" smtClean="0"/>
              <a:t>(</a:t>
            </a:r>
            <a:r>
              <a:rPr lang="cs-CZ" dirty="0" err="1" smtClean="0"/>
              <a:t>Minuten</a:t>
            </a:r>
            <a:r>
              <a:rPr lang="cs-CZ" dirty="0" smtClean="0"/>
              <a:t>).</a:t>
            </a:r>
          </a:p>
          <a:p>
            <a:pPr marL="109728" indent="0">
              <a:buNone/>
            </a:pPr>
            <a:r>
              <a:rPr lang="cs-CZ" dirty="0"/>
              <a:t>	</a:t>
            </a:r>
            <a:r>
              <a:rPr lang="cs-CZ" dirty="0" smtClean="0"/>
              <a:t>	2. 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halb</a:t>
            </a:r>
            <a:r>
              <a:rPr lang="cs-CZ" dirty="0" smtClean="0"/>
              <a:t> </a:t>
            </a:r>
            <a:r>
              <a:rPr lang="cs-CZ" dirty="0" err="1" smtClean="0"/>
              <a:t>acht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7:45</a:t>
            </a:r>
            <a:r>
              <a:rPr lang="cs-CZ" dirty="0" smtClean="0">
                <a:solidFill>
                  <a:schemeClr val="bg1"/>
                </a:solidFill>
              </a:rPr>
              <a:t>		1. Es </a:t>
            </a:r>
            <a:r>
              <a:rPr lang="cs-CZ" dirty="0" err="1" smtClean="0">
                <a:solidFill>
                  <a:schemeClr val="bg1"/>
                </a:solidFill>
              </a:rPr>
              <a:t>ist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sieben</a:t>
            </a:r>
            <a:r>
              <a:rPr lang="cs-CZ" dirty="0" smtClean="0">
                <a:solidFill>
                  <a:schemeClr val="bg1"/>
                </a:solidFill>
              </a:rPr>
              <a:t> Uhr </a:t>
            </a:r>
            <a:r>
              <a:rPr lang="cs-CZ" dirty="0" err="1" smtClean="0">
                <a:solidFill>
                  <a:schemeClr val="bg1"/>
                </a:solidFill>
              </a:rPr>
              <a:t>fünfundvierzig</a:t>
            </a:r>
            <a:r>
              <a:rPr lang="cs-CZ" dirty="0" smtClean="0">
                <a:solidFill>
                  <a:schemeClr val="bg1"/>
                </a:solidFill>
              </a:rPr>
              <a:t> (Min.)</a:t>
            </a:r>
          </a:p>
          <a:p>
            <a:pPr marL="109728" indent="0">
              <a:buNone/>
            </a:pPr>
            <a:r>
              <a:rPr lang="cs-CZ" dirty="0">
                <a:solidFill>
                  <a:schemeClr val="bg1"/>
                </a:solidFill>
              </a:rPr>
              <a:t>	</a:t>
            </a:r>
            <a:r>
              <a:rPr lang="cs-CZ" dirty="0" smtClean="0">
                <a:solidFill>
                  <a:schemeClr val="bg1"/>
                </a:solidFill>
              </a:rPr>
              <a:t>	2. Es </a:t>
            </a:r>
            <a:r>
              <a:rPr lang="cs-CZ" dirty="0" err="1" smtClean="0">
                <a:solidFill>
                  <a:schemeClr val="bg1"/>
                </a:solidFill>
              </a:rPr>
              <a:t>ist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drei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viertel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acht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pPr marL="109728" indent="0">
              <a:buNone/>
            </a:pPr>
            <a:r>
              <a:rPr lang="cs-CZ" b="1" dirty="0" smtClean="0"/>
              <a:t>7:53</a:t>
            </a:r>
            <a:r>
              <a:rPr lang="cs-CZ" dirty="0" smtClean="0"/>
              <a:t>		1. 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sieben</a:t>
            </a:r>
            <a:r>
              <a:rPr lang="cs-CZ" dirty="0" smtClean="0"/>
              <a:t> Uhr </a:t>
            </a:r>
            <a:r>
              <a:rPr lang="cs-CZ" dirty="0" err="1" smtClean="0"/>
              <a:t>dreiundfünfzig</a:t>
            </a:r>
            <a:r>
              <a:rPr lang="cs-CZ" dirty="0" smtClean="0"/>
              <a:t> (Min.)</a:t>
            </a:r>
          </a:p>
          <a:p>
            <a:pPr marL="109728" indent="0">
              <a:buNone/>
            </a:pPr>
            <a:r>
              <a:rPr lang="cs-CZ" dirty="0"/>
              <a:t>	</a:t>
            </a:r>
            <a:r>
              <a:rPr lang="cs-CZ" dirty="0" smtClean="0"/>
              <a:t>	2. Nelze takto vyjádřit!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80839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 smtClean="0"/>
              <a:t>Spojte</a:t>
            </a:r>
            <a:r>
              <a:rPr lang="cs-CZ" dirty="0" smtClean="0"/>
              <a:t> správně</a:t>
            </a:r>
            <a:r>
              <a:rPr lang="de-DE" dirty="0" smtClean="0"/>
              <a:t> </a:t>
            </a:r>
            <a:r>
              <a:rPr lang="cs-CZ" dirty="0" smtClean="0"/>
              <a:t>časové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892480" cy="4525963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dirty="0" smtClean="0"/>
              <a:t>4:30			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einundzwanzig</a:t>
            </a:r>
            <a:r>
              <a:rPr lang="cs-CZ" dirty="0" smtClean="0"/>
              <a:t> Uhr </a:t>
            </a:r>
            <a:r>
              <a:rPr lang="cs-CZ" dirty="0" err="1" smtClean="0"/>
              <a:t>fünfzig</a:t>
            </a:r>
            <a:r>
              <a:rPr lang="de-DE" dirty="0" smtClean="0"/>
              <a:t>.</a:t>
            </a:r>
            <a:r>
              <a:rPr lang="cs-CZ" dirty="0" smtClean="0"/>
              <a:t>		</a:t>
            </a:r>
          </a:p>
          <a:p>
            <a:pPr marL="109728" indent="0">
              <a:buNone/>
            </a:pPr>
            <a:r>
              <a:rPr lang="cs-CZ" dirty="0" smtClean="0"/>
              <a:t>14:13		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siebzehn</a:t>
            </a:r>
            <a:r>
              <a:rPr lang="cs-CZ" dirty="0" smtClean="0"/>
              <a:t> Uhr </a:t>
            </a:r>
            <a:r>
              <a:rPr lang="cs-CZ" dirty="0" err="1" smtClean="0"/>
              <a:t>achtunddrei</a:t>
            </a:r>
            <a:r>
              <a:rPr lang="de-DE" dirty="0" err="1" smtClean="0"/>
              <a:t>ßig</a:t>
            </a:r>
            <a:r>
              <a:rPr lang="de-DE" dirty="0" smtClean="0"/>
              <a:t>.</a:t>
            </a: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21:50		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vierzehn</a:t>
            </a:r>
            <a:r>
              <a:rPr lang="cs-CZ" dirty="0" smtClean="0"/>
              <a:t> Uhr </a:t>
            </a:r>
            <a:r>
              <a:rPr lang="cs-CZ" dirty="0" err="1" smtClean="0"/>
              <a:t>dreizehn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9:15			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halb</a:t>
            </a:r>
            <a:r>
              <a:rPr lang="cs-CZ" dirty="0" smtClean="0"/>
              <a:t> </a:t>
            </a:r>
            <a:r>
              <a:rPr lang="cs-CZ" dirty="0" err="1" smtClean="0"/>
              <a:t>fünf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17:38		Es </a:t>
            </a:r>
            <a:r>
              <a:rPr lang="cs-CZ" dirty="0" err="1" smtClean="0"/>
              <a:t>ist</a:t>
            </a:r>
            <a:r>
              <a:rPr lang="cs-CZ" dirty="0" smtClean="0"/>
              <a:t>  </a:t>
            </a:r>
            <a:r>
              <a:rPr lang="cs-CZ" dirty="0" err="1" smtClean="0"/>
              <a:t>viertel</a:t>
            </a:r>
            <a:r>
              <a:rPr lang="cs-CZ" dirty="0" smtClean="0"/>
              <a:t> </a:t>
            </a:r>
            <a:r>
              <a:rPr lang="cs-CZ" dirty="0" err="1" smtClean="0"/>
              <a:t>zehn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81719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 smtClean="0"/>
              <a:t>Sp</a:t>
            </a:r>
            <a:r>
              <a:rPr lang="cs-CZ" dirty="0" err="1" smtClean="0"/>
              <a:t>rávné</a:t>
            </a:r>
            <a:r>
              <a:rPr lang="cs-CZ" dirty="0" smtClean="0"/>
              <a:t>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892480" cy="4525963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dirty="0" smtClean="0"/>
              <a:t>4:30			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einundzwanzig</a:t>
            </a:r>
            <a:r>
              <a:rPr lang="cs-CZ" dirty="0" smtClean="0"/>
              <a:t> Uhr </a:t>
            </a:r>
            <a:r>
              <a:rPr lang="cs-CZ" dirty="0" err="1" smtClean="0"/>
              <a:t>fünfzig</a:t>
            </a:r>
            <a:r>
              <a:rPr lang="de-DE" dirty="0" smtClean="0"/>
              <a:t>.</a:t>
            </a:r>
            <a:r>
              <a:rPr lang="cs-CZ" dirty="0" smtClean="0"/>
              <a:t>		</a:t>
            </a:r>
          </a:p>
          <a:p>
            <a:pPr marL="109728" indent="0">
              <a:buNone/>
            </a:pPr>
            <a:r>
              <a:rPr lang="cs-CZ" dirty="0" smtClean="0"/>
              <a:t>14:13		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siebzehn</a:t>
            </a:r>
            <a:r>
              <a:rPr lang="cs-CZ" dirty="0" smtClean="0"/>
              <a:t> Uhr </a:t>
            </a:r>
            <a:r>
              <a:rPr lang="cs-CZ" dirty="0" err="1" smtClean="0"/>
              <a:t>achtunddrei</a:t>
            </a:r>
            <a:r>
              <a:rPr lang="de-DE" dirty="0" err="1" smtClean="0"/>
              <a:t>ßig</a:t>
            </a:r>
            <a:r>
              <a:rPr lang="de-DE" dirty="0" smtClean="0"/>
              <a:t>.</a:t>
            </a: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21:50		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vierzehn</a:t>
            </a:r>
            <a:r>
              <a:rPr lang="cs-CZ" dirty="0" smtClean="0"/>
              <a:t> Uhr </a:t>
            </a:r>
            <a:r>
              <a:rPr lang="cs-CZ" dirty="0" err="1" smtClean="0"/>
              <a:t>dreizehn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9:15			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halb</a:t>
            </a:r>
            <a:r>
              <a:rPr lang="cs-CZ" dirty="0" smtClean="0"/>
              <a:t> </a:t>
            </a:r>
            <a:r>
              <a:rPr lang="cs-CZ" dirty="0" err="1" smtClean="0"/>
              <a:t>fünf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17:38		Es </a:t>
            </a:r>
            <a:r>
              <a:rPr lang="cs-CZ" dirty="0" err="1" smtClean="0"/>
              <a:t>ist</a:t>
            </a:r>
            <a:r>
              <a:rPr lang="cs-CZ" dirty="0" smtClean="0"/>
              <a:t>  </a:t>
            </a:r>
            <a:r>
              <a:rPr lang="cs-CZ" dirty="0" err="1" smtClean="0"/>
              <a:t>viertel</a:t>
            </a:r>
            <a:r>
              <a:rPr lang="cs-CZ" dirty="0" smtClean="0"/>
              <a:t> </a:t>
            </a:r>
            <a:r>
              <a:rPr lang="cs-CZ" dirty="0" err="1" smtClean="0"/>
              <a:t>zehn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259632" y="1916832"/>
            <a:ext cx="1728192" cy="280831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 flipV="1">
            <a:off x="1259632" y="4725144"/>
            <a:ext cx="1728192" cy="93610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1403648" y="2924944"/>
            <a:ext cx="1584176" cy="2736304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1403648" y="2132856"/>
            <a:ext cx="1584176" cy="1584176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403648" y="2924944"/>
            <a:ext cx="1584176" cy="7920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72750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Vyjádřete časový údaj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b="1" dirty="0" smtClean="0"/>
              <a:t>16: 25</a:t>
            </a:r>
          </a:p>
          <a:p>
            <a:pPr marL="109728" indent="0">
              <a:buNone/>
            </a:pPr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sechzehn</a:t>
            </a:r>
            <a:r>
              <a:rPr lang="cs-CZ" dirty="0" smtClean="0"/>
              <a:t> Uhr </a:t>
            </a:r>
            <a:r>
              <a:rPr lang="cs-CZ" dirty="0" err="1" smtClean="0"/>
              <a:t>fünfundzwanzig</a:t>
            </a:r>
            <a:r>
              <a:rPr lang="cs-CZ" dirty="0" smtClean="0"/>
              <a:t> </a:t>
            </a:r>
            <a:r>
              <a:rPr lang="cs-CZ" dirty="0" err="1" smtClean="0"/>
              <a:t>Minuten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b="1" dirty="0" smtClean="0"/>
              <a:t>23:30</a:t>
            </a:r>
          </a:p>
          <a:p>
            <a:pPr marL="109728" indent="0">
              <a:buNone/>
            </a:pPr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dreiundzwanzig</a:t>
            </a:r>
            <a:r>
              <a:rPr lang="cs-CZ" dirty="0" smtClean="0"/>
              <a:t> Uhr </a:t>
            </a:r>
            <a:r>
              <a:rPr lang="cs-CZ" dirty="0" err="1" smtClean="0"/>
              <a:t>drei</a:t>
            </a:r>
            <a:r>
              <a:rPr lang="de-DE" dirty="0" err="1" smtClean="0"/>
              <a:t>ßig</a:t>
            </a:r>
            <a:r>
              <a:rPr lang="de-DE" dirty="0" smtClean="0"/>
              <a:t> Minuten.</a:t>
            </a:r>
          </a:p>
          <a:p>
            <a:pPr marL="109728" indent="0">
              <a:buNone/>
            </a:pPr>
            <a:r>
              <a:rPr lang="de-DE" dirty="0" smtClean="0"/>
              <a:t>Es ist halb zwölf.</a:t>
            </a:r>
          </a:p>
          <a:p>
            <a:pPr marL="109728" indent="0">
              <a:buNone/>
            </a:pPr>
            <a:endParaRPr lang="de-DE" dirty="0"/>
          </a:p>
          <a:p>
            <a:pPr marL="109728" indent="0">
              <a:buNone/>
            </a:pPr>
            <a:r>
              <a:rPr lang="de-DE" b="1" dirty="0" smtClean="0"/>
              <a:t>6:15</a:t>
            </a:r>
          </a:p>
          <a:p>
            <a:pPr marL="109728" indent="0">
              <a:buNone/>
            </a:pPr>
            <a:r>
              <a:rPr lang="de-DE" dirty="0" smtClean="0"/>
              <a:t>Es ist sechs Uhr und fünfzehn Minuten.</a:t>
            </a:r>
          </a:p>
          <a:p>
            <a:pPr marL="109728" indent="0">
              <a:buNone/>
            </a:pPr>
            <a:r>
              <a:rPr lang="de-DE" dirty="0" smtClean="0"/>
              <a:t>Es ist viertel sieben.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30333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92688"/>
          </a:xfr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de-DE" dirty="0" smtClean="0"/>
              <a:t>11:45	</a:t>
            </a:r>
          </a:p>
          <a:p>
            <a:pPr marL="109728" indent="0">
              <a:buNone/>
            </a:pPr>
            <a:r>
              <a:rPr lang="de-DE" dirty="0" smtClean="0"/>
              <a:t>Es ist elf Uhr fünfundvierzig Minuten.</a:t>
            </a:r>
          </a:p>
          <a:p>
            <a:pPr marL="109728" indent="0">
              <a:buNone/>
            </a:pPr>
            <a:r>
              <a:rPr lang="de-DE" dirty="0" smtClean="0"/>
              <a:t>Es ist drei viertel zwölf.</a:t>
            </a:r>
          </a:p>
          <a:p>
            <a:pPr marL="109728" indent="0">
              <a:buNone/>
            </a:pPr>
            <a:endParaRPr lang="de-DE" dirty="0"/>
          </a:p>
          <a:p>
            <a:pPr marL="109728" indent="0">
              <a:buNone/>
            </a:pPr>
            <a:r>
              <a:rPr lang="de-DE" dirty="0" smtClean="0"/>
              <a:t>5:20		</a:t>
            </a:r>
          </a:p>
          <a:p>
            <a:pPr marL="109728" indent="0">
              <a:buNone/>
            </a:pPr>
            <a:r>
              <a:rPr lang="de-DE" dirty="0" smtClean="0"/>
              <a:t>Es ist fünf Uhr zwanzig Minuten.</a:t>
            </a:r>
          </a:p>
          <a:p>
            <a:pPr marL="109728" indent="0">
              <a:buNone/>
            </a:pPr>
            <a:endParaRPr lang="de-DE" dirty="0"/>
          </a:p>
          <a:p>
            <a:pPr marL="109728" indent="0">
              <a:buNone/>
            </a:pPr>
            <a:r>
              <a:rPr lang="de-DE" dirty="0" smtClean="0"/>
              <a:t>10:50</a:t>
            </a:r>
          </a:p>
          <a:p>
            <a:pPr marL="109728" indent="0">
              <a:buNone/>
            </a:pPr>
            <a:r>
              <a:rPr lang="de-DE" dirty="0" smtClean="0"/>
              <a:t>Es ist zehn Uhr und fünfzig Minuten.</a:t>
            </a:r>
          </a:p>
          <a:p>
            <a:pPr marL="109728" indent="0">
              <a:buNone/>
            </a:pPr>
            <a:endParaRPr lang="de-DE" dirty="0"/>
          </a:p>
          <a:p>
            <a:pPr marL="109728" indent="0">
              <a:buNone/>
            </a:pPr>
            <a:r>
              <a:rPr lang="de-DE" dirty="0" smtClean="0"/>
              <a:t>23:30</a:t>
            </a:r>
          </a:p>
          <a:p>
            <a:pPr marL="109728" indent="0">
              <a:buNone/>
            </a:pPr>
            <a:r>
              <a:rPr lang="de-DE" dirty="0" smtClean="0"/>
              <a:t>Es ist dreiundzwanzig Uhr und dreißig Minuten.</a:t>
            </a:r>
          </a:p>
          <a:p>
            <a:pPr marL="109728" indent="0">
              <a:buNone/>
            </a:pPr>
            <a:r>
              <a:rPr lang="de-DE" dirty="0" smtClean="0"/>
              <a:t>Es ist halb zwölf.</a:t>
            </a:r>
          </a:p>
        </p:txBody>
      </p:sp>
    </p:spTree>
    <p:extLst>
      <p:ext uri="{BB962C8B-B14F-4D97-AF65-F5344CB8AC3E}">
        <p14:creationId xmlns:p14="http://schemas.microsoft.com/office/powerpoint/2010/main" xmlns="" val="360334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>
              <a:buFont typeface="+mj-lt"/>
              <a:buAutoNum type="arabicPeriod"/>
            </a:pPr>
            <a:r>
              <a:rPr lang="cs-CZ" sz="1200" i="1" dirty="0"/>
              <a:t>Www.office.microsoft.com</a:t>
            </a:r>
            <a:r>
              <a:rPr lang="cs-CZ" sz="1200" dirty="0"/>
              <a:t> [online]. c2011 [cit. </a:t>
            </a:r>
            <a:r>
              <a:rPr lang="cs-CZ" sz="1200" dirty="0" smtClean="0"/>
              <a:t>2011-01-15]. </a:t>
            </a:r>
            <a:r>
              <a:rPr lang="cs-CZ" sz="1200" dirty="0"/>
              <a:t>Výsledky hledání textu budík - Klipart... . Dostupné z WWW: &lt;http://office.microsoft.com/</a:t>
            </a:r>
            <a:r>
              <a:rPr lang="cs-CZ" sz="1200" dirty="0" err="1"/>
              <a:t>cs-cz</a:t>
            </a:r>
            <a:r>
              <a:rPr lang="cs-CZ" sz="1200" dirty="0"/>
              <a:t>/</a:t>
            </a:r>
            <a:r>
              <a:rPr lang="cs-CZ" sz="1200" dirty="0" err="1"/>
              <a:t>images</a:t>
            </a:r>
            <a:r>
              <a:rPr lang="cs-CZ" sz="1200" dirty="0"/>
              <a:t>/</a:t>
            </a:r>
            <a:r>
              <a:rPr lang="cs-CZ" sz="1200" dirty="0" err="1"/>
              <a:t>results.aspx?qu</a:t>
            </a:r>
            <a:r>
              <a:rPr lang="cs-CZ" sz="1200" dirty="0"/>
              <a:t>=bud%C3%ADk&amp;ctt=1#ai:MC900055353|mt:0|&gt;. </a:t>
            </a:r>
            <a:endParaRPr lang="cs-CZ" sz="1200" dirty="0" smtClean="0"/>
          </a:p>
          <a:p>
            <a:pPr marL="624078" indent="-514350">
              <a:buFont typeface="+mj-lt"/>
              <a:buAutoNum type="arabicPeriod"/>
            </a:pPr>
            <a:r>
              <a:rPr lang="cs-CZ" sz="1200" i="1" dirty="0"/>
              <a:t>Www.office.microsoft.com</a:t>
            </a:r>
            <a:r>
              <a:rPr lang="cs-CZ" sz="1200" dirty="0"/>
              <a:t> [online]. c2011 [cit. 2011-01-15]. Výsledky hledání textu otázka - Klipart... Dostupné z WWW: &lt;http://office.microsoft.com/</a:t>
            </a:r>
            <a:r>
              <a:rPr lang="cs-CZ" sz="1200" dirty="0" err="1"/>
              <a:t>cs-cz</a:t>
            </a:r>
            <a:r>
              <a:rPr lang="cs-CZ" sz="1200" dirty="0"/>
              <a:t>/</a:t>
            </a:r>
            <a:r>
              <a:rPr lang="cs-CZ" sz="1200" dirty="0" err="1"/>
              <a:t>images</a:t>
            </a:r>
            <a:r>
              <a:rPr lang="cs-CZ" sz="1200" dirty="0"/>
              <a:t>/</a:t>
            </a:r>
            <a:r>
              <a:rPr lang="cs-CZ" sz="1200" dirty="0" err="1"/>
              <a:t>results.aspx?qu</a:t>
            </a:r>
            <a:r>
              <a:rPr lang="cs-CZ" sz="1200" dirty="0"/>
              <a:t>=ot%C3%A1zka&amp;ctt=1#ai:MC900434411|mt:0|&gt;.</a:t>
            </a:r>
          </a:p>
        </p:txBody>
      </p:sp>
    </p:spTree>
    <p:extLst>
      <p:ext uri="{BB962C8B-B14F-4D97-AF65-F5344CB8AC3E}">
        <p14:creationId xmlns:p14="http://schemas.microsoft.com/office/powerpoint/2010/main" xmlns="" val="1283300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1364</TotalTime>
  <Words>260</Words>
  <Application>Microsoft Office PowerPoint</Application>
  <PresentationFormat>Předvádění na obrazovce (4:3)</PresentationFormat>
  <Paragraphs>120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Silk</vt:lpstr>
      <vt:lpstr>Německý jazyk – Gramatické jevy</vt:lpstr>
      <vt:lpstr>Určování časových údajů</vt:lpstr>
      <vt:lpstr>Důležité fráze:</vt:lpstr>
      <vt:lpstr>Pozor !!!</vt:lpstr>
      <vt:lpstr>1. způsob – digitální čas</vt:lpstr>
      <vt:lpstr>2. způsob </vt:lpstr>
      <vt:lpstr>Porovnání obou způsobů</vt:lpstr>
      <vt:lpstr>Spojte správně časové údaje</vt:lpstr>
      <vt:lpstr>Správné řešení</vt:lpstr>
      <vt:lpstr>Vyjádřete časový údaj</vt:lpstr>
      <vt:lpstr>Snímek 11</vt:lpstr>
      <vt:lpstr>Přehled zdrojů: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Simona</cp:lastModifiedBy>
  <cp:revision>136</cp:revision>
  <dcterms:created xsi:type="dcterms:W3CDTF">2011-03-22T17:13:23Z</dcterms:created>
  <dcterms:modified xsi:type="dcterms:W3CDTF">2012-04-16T08:08:48Z</dcterms:modified>
</cp:coreProperties>
</file>