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8" r:id="rId2"/>
    <p:sldId id="258" r:id="rId3"/>
    <p:sldId id="259" r:id="rId4"/>
    <p:sldId id="260" r:id="rId5"/>
    <p:sldId id="261" r:id="rId6"/>
    <p:sldId id="262" r:id="rId7"/>
    <p:sldId id="263" r:id="rId8"/>
    <p:sldId id="266" r:id="rId9"/>
    <p:sldId id="267" r:id="rId10"/>
    <p:sldId id="257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</a:t>
            </a:r>
            <a:r>
              <a:rPr lang="cs-CZ" sz="2800" smtClean="0"/>
              <a:t>jazyk </a:t>
            </a:r>
            <a:r>
              <a:rPr lang="cs-CZ" sz="2800" smtClean="0"/>
              <a:t>– 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 fontScale="85000" lnSpcReduction="20000"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Slovesa s odlučitelnou a 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ne</a:t>
            </a:r>
            <a:r>
              <a:rPr lang="cs-CZ" sz="3200" b="1" dirty="0" smtClean="0"/>
              <a:t>odlučitelnou </a:t>
            </a:r>
            <a:r>
              <a:rPr lang="cs-CZ" sz="3200" b="1" dirty="0" smtClean="0">
                <a:solidFill>
                  <a:schemeClr val="tx1"/>
                </a:solidFill>
              </a:rPr>
              <a:t>předponou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206084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VY_32_INOVACE_02-10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4855732"/>
              </p:ext>
            </p:extLst>
          </p:nvPr>
        </p:nvGraphicFramePr>
        <p:xfrm>
          <a:off x="1740318" y="2636912"/>
          <a:ext cx="6208395" cy="28803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Německý </a:t>
                      </a:r>
                      <a:r>
                        <a:rPr lang="cs-CZ" sz="1400" kern="50" smtClean="0">
                          <a:effectLst/>
                        </a:rPr>
                        <a:t>jazyk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Gramatické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Slovesa s</a:t>
                      </a:r>
                      <a:r>
                        <a:rPr lang="cs-CZ" sz="1400" kern="50" baseline="0" dirty="0" smtClean="0">
                          <a:effectLst/>
                        </a:rPr>
                        <a:t> odlučitelnou a neodlučitelnou předponou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17. 3. 2011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72048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Seznámení </a:t>
                      </a:r>
                      <a:r>
                        <a:rPr lang="cs-CZ" sz="1400" kern="5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r>
                        <a:rPr lang="cs-CZ" sz="1400" kern="5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tvořením a </a:t>
                      </a:r>
                      <a:r>
                        <a:rPr lang="cs-CZ" sz="1400" kern="5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použitím </a:t>
                      </a:r>
                      <a:r>
                        <a:rPr lang="cs-CZ" sz="14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sloves s odlučitelnou a neodlučitelnou předponou</a:t>
                      </a:r>
                      <a:r>
                        <a:rPr lang="cs-CZ" sz="1400" kern="5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 německé větě, s důrazem na rozdíly mezi oběma skupinami sloves</a:t>
                      </a:r>
                      <a:endParaRPr lang="cs-CZ" sz="1400" kern="5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296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</p:spPr>
        <p:txBody>
          <a:bodyPr/>
          <a:lstStyle/>
          <a:p>
            <a:r>
              <a:rPr lang="cs-CZ" sz="3600" dirty="0" smtClean="0"/>
              <a:t>A. Slovesa s odlučitelnou předponou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dirty="0" smtClean="0"/>
              <a:t>Jsou vždy přízvučné (při výslovnosti je na nich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přízvuk)     např.  </a:t>
            </a:r>
            <a:r>
              <a:rPr lang="cs-CZ" u="sng" dirty="0" err="1" smtClean="0">
                <a:solidFill>
                  <a:srgbClr val="FF0000"/>
                </a:solidFill>
              </a:rPr>
              <a:t>an</a:t>
            </a:r>
            <a:r>
              <a:rPr lang="cs-CZ" dirty="0" err="1" smtClean="0"/>
              <a:t>fangen</a:t>
            </a:r>
            <a:r>
              <a:rPr lang="cs-CZ" dirty="0" smtClean="0"/>
              <a:t>, </a:t>
            </a:r>
            <a:r>
              <a:rPr lang="cs-CZ" u="sng" dirty="0" err="1" smtClean="0">
                <a:solidFill>
                  <a:srgbClr val="FF0000"/>
                </a:solidFill>
              </a:rPr>
              <a:t>auf</a:t>
            </a:r>
            <a:r>
              <a:rPr lang="cs-CZ" dirty="0" err="1" smtClean="0"/>
              <a:t>stehen</a:t>
            </a:r>
            <a:r>
              <a:rPr lang="cs-CZ" dirty="0" smtClean="0"/>
              <a:t>…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 smtClean="0"/>
              <a:t>V určitých slovesných tvarech se předpony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oddělují od slovesa, předpona stojí </a:t>
            </a:r>
            <a:r>
              <a:rPr lang="cs-CZ" b="1" dirty="0" smtClean="0"/>
              <a:t>na konci věty.</a:t>
            </a: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stehe</a:t>
            </a:r>
            <a:r>
              <a:rPr lang="cs-CZ" dirty="0" smtClean="0"/>
              <a:t> um 6 Uhr </a:t>
            </a:r>
            <a:r>
              <a:rPr lang="cs-CZ" dirty="0" err="1" smtClean="0">
                <a:solidFill>
                  <a:srgbClr val="FF0000"/>
                </a:solidFill>
              </a:rPr>
              <a:t>auf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Stehst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um 6 Uhr </a:t>
            </a:r>
            <a:r>
              <a:rPr lang="cs-CZ" dirty="0" err="1" smtClean="0">
                <a:solidFill>
                  <a:srgbClr val="FF0000"/>
                </a:solidFill>
              </a:rPr>
              <a:t>auf</a:t>
            </a:r>
            <a:r>
              <a:rPr lang="cs-CZ" dirty="0" smtClean="0"/>
              <a:t>?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2701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b="1" u="sng" dirty="0" smtClean="0"/>
              <a:t>Odlučitelné předpony: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>
                <a:solidFill>
                  <a:srgbClr val="FF0000"/>
                </a:solidFill>
              </a:rPr>
              <a:t>-	</a:t>
            </a:r>
            <a:r>
              <a:rPr lang="cs-CZ" dirty="0" smtClean="0"/>
              <a:t>	</a:t>
            </a:r>
            <a:r>
              <a:rPr lang="cs-CZ" dirty="0" err="1" smtClean="0"/>
              <a:t>anrufen</a:t>
            </a:r>
            <a:r>
              <a:rPr lang="cs-CZ" dirty="0" smtClean="0"/>
              <a:t>, </a:t>
            </a:r>
            <a:r>
              <a:rPr lang="cs-CZ" dirty="0" err="1" smtClean="0"/>
              <a:t>anfangen</a:t>
            </a:r>
            <a:r>
              <a:rPr lang="cs-CZ" dirty="0" smtClean="0"/>
              <a:t>…</a:t>
            </a:r>
          </a:p>
          <a:p>
            <a:pPr marL="109728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auf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		</a:t>
            </a:r>
            <a:r>
              <a:rPr lang="cs-CZ" dirty="0" err="1" smtClean="0"/>
              <a:t>aufschreiben</a:t>
            </a:r>
            <a:r>
              <a:rPr lang="cs-CZ" dirty="0" smtClean="0"/>
              <a:t>, </a:t>
            </a:r>
            <a:r>
              <a:rPr lang="cs-CZ" dirty="0" err="1" smtClean="0"/>
              <a:t>aufstehen</a:t>
            </a:r>
            <a:r>
              <a:rPr lang="cs-CZ" dirty="0" smtClean="0"/>
              <a:t>, </a:t>
            </a:r>
            <a:r>
              <a:rPr lang="cs-CZ" dirty="0" err="1" smtClean="0"/>
              <a:t>aufmachen</a:t>
            </a:r>
            <a:r>
              <a:rPr lang="cs-CZ" dirty="0" smtClean="0"/>
              <a:t>…</a:t>
            </a:r>
          </a:p>
          <a:p>
            <a:pPr marL="109728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aus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		</a:t>
            </a:r>
            <a:r>
              <a:rPr lang="cs-CZ" dirty="0" err="1" smtClean="0"/>
              <a:t>ausprobieren</a:t>
            </a:r>
            <a:r>
              <a:rPr lang="cs-CZ" dirty="0" smtClean="0"/>
              <a:t>, </a:t>
            </a:r>
            <a:r>
              <a:rPr lang="cs-CZ" dirty="0" err="1" smtClean="0"/>
              <a:t>aussteigen</a:t>
            </a:r>
            <a:r>
              <a:rPr lang="cs-CZ" dirty="0" smtClean="0"/>
              <a:t>, </a:t>
            </a:r>
            <a:r>
              <a:rPr lang="cs-CZ" dirty="0" err="1" smtClean="0"/>
              <a:t>ausschalten</a:t>
            </a:r>
            <a:r>
              <a:rPr lang="cs-CZ" dirty="0" smtClean="0"/>
              <a:t>…</a:t>
            </a:r>
          </a:p>
          <a:p>
            <a:pPr marL="109728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fern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		</a:t>
            </a:r>
            <a:r>
              <a:rPr lang="cs-CZ" dirty="0" err="1" smtClean="0"/>
              <a:t>fernsehen</a:t>
            </a:r>
            <a:endParaRPr lang="cs-CZ" dirty="0" smtClean="0"/>
          </a:p>
          <a:p>
            <a:pPr marL="109728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mit</a:t>
            </a:r>
            <a:r>
              <a:rPr lang="cs-CZ" dirty="0" smtClean="0">
                <a:solidFill>
                  <a:srgbClr val="FF0000"/>
                </a:solidFill>
              </a:rPr>
              <a:t>-	</a:t>
            </a:r>
            <a:r>
              <a:rPr lang="cs-CZ" dirty="0" smtClean="0"/>
              <a:t>	</a:t>
            </a:r>
            <a:r>
              <a:rPr lang="cs-CZ" dirty="0" err="1" smtClean="0"/>
              <a:t>mitkommen</a:t>
            </a:r>
            <a:r>
              <a:rPr lang="cs-CZ" dirty="0" smtClean="0"/>
              <a:t>, </a:t>
            </a:r>
            <a:r>
              <a:rPr lang="cs-CZ" dirty="0" err="1" smtClean="0"/>
              <a:t>mitfahren</a:t>
            </a:r>
            <a:r>
              <a:rPr lang="cs-CZ" dirty="0" smtClean="0"/>
              <a:t>…</a:t>
            </a:r>
          </a:p>
          <a:p>
            <a:pPr marL="109728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zu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		</a:t>
            </a:r>
            <a:r>
              <a:rPr lang="cs-CZ" dirty="0" err="1" smtClean="0"/>
              <a:t>zuhören</a:t>
            </a:r>
            <a:r>
              <a:rPr lang="cs-CZ" dirty="0" smtClean="0"/>
              <a:t>, </a:t>
            </a:r>
            <a:r>
              <a:rPr lang="cs-CZ" dirty="0" err="1" smtClean="0"/>
              <a:t>zumachen</a:t>
            </a: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ab-</a:t>
            </a:r>
            <a:r>
              <a:rPr lang="cs-CZ" dirty="0" smtClean="0"/>
              <a:t> (</a:t>
            </a:r>
            <a:r>
              <a:rPr lang="cs-CZ" dirty="0" err="1" smtClean="0"/>
              <a:t>abfahren</a:t>
            </a:r>
            <a:r>
              <a:rPr lang="cs-CZ" dirty="0" smtClean="0"/>
              <a:t>), </a:t>
            </a:r>
            <a:r>
              <a:rPr lang="cs-CZ" dirty="0" err="1" smtClean="0">
                <a:solidFill>
                  <a:srgbClr val="FF0000"/>
                </a:solidFill>
              </a:rPr>
              <a:t>ein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(</a:t>
            </a:r>
            <a:r>
              <a:rPr lang="cs-CZ" dirty="0" err="1" smtClean="0"/>
              <a:t>einkaufen</a:t>
            </a:r>
            <a:r>
              <a:rPr lang="cs-CZ" dirty="0" smtClean="0"/>
              <a:t>), </a:t>
            </a:r>
            <a:r>
              <a:rPr lang="cs-CZ" dirty="0" smtClean="0">
                <a:solidFill>
                  <a:srgbClr val="FF0000"/>
                </a:solidFill>
              </a:rPr>
              <a:t>vor- </a:t>
            </a:r>
            <a:r>
              <a:rPr lang="cs-CZ" dirty="0" smtClean="0"/>
              <a:t>(</a:t>
            </a:r>
            <a:r>
              <a:rPr lang="cs-CZ" dirty="0" err="1" smtClean="0"/>
              <a:t>vorstellen</a:t>
            </a:r>
            <a:r>
              <a:rPr lang="cs-CZ" dirty="0" smtClean="0"/>
              <a:t>),</a:t>
            </a:r>
          </a:p>
          <a:p>
            <a:pPr marL="109728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zusammen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(</a:t>
            </a:r>
            <a:r>
              <a:rPr lang="cs-CZ" dirty="0" err="1" smtClean="0"/>
              <a:t>zusammenstellen</a:t>
            </a:r>
            <a:r>
              <a:rPr lang="cs-CZ" dirty="0" smtClean="0"/>
              <a:t>), </a:t>
            </a:r>
            <a:r>
              <a:rPr lang="cs-CZ" dirty="0" err="1" smtClean="0">
                <a:solidFill>
                  <a:srgbClr val="FF0000"/>
                </a:solidFill>
              </a:rPr>
              <a:t>zurück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smtClean="0"/>
              <a:t>(</a:t>
            </a:r>
            <a:r>
              <a:rPr lang="cs-CZ" dirty="0" err="1" smtClean="0"/>
              <a:t>zurückbe-halten</a:t>
            </a:r>
            <a:r>
              <a:rPr lang="cs-CZ" dirty="0" smtClean="0"/>
              <a:t>)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5225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579296" cy="6120680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cs-CZ" sz="3200" b="1" u="sng" dirty="0" smtClean="0"/>
              <a:t>Odlučitelné předpony ve větě:</a:t>
            </a:r>
          </a:p>
          <a:p>
            <a:pPr marL="109728" indent="0">
              <a:buNone/>
            </a:pPr>
            <a:endParaRPr lang="cs-CZ" sz="3200" b="1" u="sng" dirty="0" smtClean="0"/>
          </a:p>
          <a:p>
            <a:r>
              <a:rPr lang="cs-CZ" sz="2800" dirty="0" smtClean="0"/>
              <a:t>Odlučitelné předpony se odlučují od slovesa v:</a:t>
            </a:r>
          </a:p>
          <a:p>
            <a:pPr marL="109728" indent="0">
              <a:buNone/>
            </a:pPr>
            <a:r>
              <a:rPr lang="cs-CZ" sz="2800" dirty="0" smtClean="0"/>
              <a:t>    </a:t>
            </a:r>
          </a:p>
          <a:p>
            <a:pPr marL="624078" indent="-514350">
              <a:buAutoNum type="alphaLcParenR"/>
            </a:pPr>
            <a:r>
              <a:rPr lang="cs-CZ" sz="2800" u="sng" dirty="0" smtClean="0"/>
              <a:t>přítomném čase</a:t>
            </a:r>
            <a:r>
              <a:rPr lang="cs-CZ" sz="2800" dirty="0" smtClean="0"/>
              <a:t>		Martin </a:t>
            </a:r>
            <a:r>
              <a:rPr lang="cs-CZ" sz="2800" dirty="0" err="1" smtClean="0"/>
              <a:t>kauft</a:t>
            </a:r>
            <a:r>
              <a:rPr lang="cs-CZ" sz="2800" dirty="0" smtClean="0"/>
              <a:t> </a:t>
            </a:r>
            <a:r>
              <a:rPr lang="cs-CZ" sz="2800" dirty="0" err="1" smtClean="0"/>
              <a:t>jetzt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ein</a:t>
            </a:r>
            <a:r>
              <a:rPr lang="cs-CZ" sz="2800" dirty="0" smtClean="0"/>
              <a:t>.</a:t>
            </a:r>
          </a:p>
          <a:p>
            <a:pPr marL="109728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		</a:t>
            </a:r>
            <a:r>
              <a:rPr lang="cs-CZ" sz="2800" dirty="0" err="1" smtClean="0"/>
              <a:t>Kauft</a:t>
            </a:r>
            <a:r>
              <a:rPr lang="cs-CZ" sz="2800" dirty="0" smtClean="0"/>
              <a:t> Martin </a:t>
            </a:r>
            <a:r>
              <a:rPr lang="cs-CZ" sz="2800" dirty="0" err="1" smtClean="0"/>
              <a:t>jetzt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ein</a:t>
            </a:r>
            <a:r>
              <a:rPr lang="cs-CZ" sz="2800" dirty="0" smtClean="0"/>
              <a:t>?</a:t>
            </a:r>
            <a:endParaRPr lang="cs-CZ" sz="2200" dirty="0" smtClean="0"/>
          </a:p>
          <a:p>
            <a:pPr marL="624078" indent="-514350">
              <a:buAutoNum type="alphaLcParenR"/>
            </a:pPr>
            <a:endParaRPr lang="cs-CZ" sz="2800" dirty="0"/>
          </a:p>
          <a:p>
            <a:pPr marL="624078" indent="-514350">
              <a:buFont typeface="+mj-lt"/>
              <a:buAutoNum type="alphaLcParenR" startAt="2"/>
            </a:pPr>
            <a:r>
              <a:rPr lang="cs-CZ" sz="2800" u="sng" dirty="0" smtClean="0"/>
              <a:t>rozkazovacím způsobu</a:t>
            </a:r>
            <a:r>
              <a:rPr lang="cs-CZ" sz="2800" dirty="0" smtClean="0"/>
              <a:t>	Martin, kauf </a:t>
            </a:r>
            <a:r>
              <a:rPr lang="cs-CZ" sz="2800" dirty="0" err="1" smtClean="0"/>
              <a:t>jetzt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ein</a:t>
            </a:r>
            <a:r>
              <a:rPr lang="cs-CZ" sz="2800" dirty="0" smtClean="0"/>
              <a:t>!</a:t>
            </a:r>
          </a:p>
          <a:p>
            <a:pPr marL="624078" indent="-514350">
              <a:buAutoNum type="alphaLcParenR"/>
            </a:pPr>
            <a:endParaRPr lang="cs-CZ" sz="2800" dirty="0"/>
          </a:p>
          <a:p>
            <a:pPr marL="624078" indent="-514350">
              <a:buFont typeface="+mj-lt"/>
              <a:buAutoNum type="alphaLcParenR" startAt="3"/>
            </a:pPr>
            <a:r>
              <a:rPr lang="cs-CZ" sz="2800" u="sng" dirty="0" smtClean="0"/>
              <a:t>préteritu</a:t>
            </a:r>
            <a:r>
              <a:rPr lang="cs-CZ" sz="2800" dirty="0" smtClean="0"/>
              <a:t>		  Martin </a:t>
            </a:r>
            <a:r>
              <a:rPr lang="cs-CZ" sz="2800" dirty="0" err="1" smtClean="0"/>
              <a:t>kaufte</a:t>
            </a:r>
            <a:r>
              <a:rPr lang="cs-CZ" sz="2800" dirty="0" smtClean="0"/>
              <a:t> </a:t>
            </a:r>
            <a:r>
              <a:rPr lang="cs-CZ" sz="2800" dirty="0" err="1" smtClean="0"/>
              <a:t>gestern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ein</a:t>
            </a:r>
            <a:r>
              <a:rPr lang="cs-CZ" sz="2800" dirty="0" smtClean="0"/>
              <a:t>.</a:t>
            </a:r>
          </a:p>
          <a:p>
            <a:pPr marL="109728" indent="0">
              <a:buNone/>
            </a:pPr>
            <a:endParaRPr lang="cs-CZ" sz="2800" u="sng" dirty="0"/>
          </a:p>
          <a:p>
            <a:r>
              <a:rPr lang="cs-CZ" sz="2800" dirty="0" smtClean="0"/>
              <a:t>Předpona se v těchto případech klade </a:t>
            </a:r>
            <a:r>
              <a:rPr lang="cs-CZ" sz="2800" b="1" dirty="0" smtClean="0"/>
              <a:t>na konec </a:t>
            </a:r>
          </a:p>
          <a:p>
            <a:pPr marL="109728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věty.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58058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</p:spPr>
        <p:txBody>
          <a:bodyPr/>
          <a:lstStyle/>
          <a:p>
            <a:r>
              <a:rPr lang="cs-CZ" sz="4000" dirty="0" smtClean="0"/>
              <a:t>Tvořte věty ve správném tvaru: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Eva – </a:t>
            </a:r>
            <a:r>
              <a:rPr lang="cs-CZ" dirty="0" err="1" smtClean="0"/>
              <a:t>jetzt</a:t>
            </a:r>
            <a:r>
              <a:rPr lang="cs-CZ" dirty="0" smtClean="0"/>
              <a:t> – </a:t>
            </a:r>
            <a:r>
              <a:rPr lang="cs-CZ" dirty="0" err="1" smtClean="0"/>
              <a:t>ihren</a:t>
            </a:r>
            <a:r>
              <a:rPr lang="cs-CZ" dirty="0" smtClean="0"/>
              <a:t> Vater – </a:t>
            </a:r>
            <a:r>
              <a:rPr lang="cs-CZ" dirty="0" err="1" smtClean="0"/>
              <a:t>anrufen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b="1" dirty="0" smtClean="0"/>
              <a:t>Eva </a:t>
            </a:r>
            <a:r>
              <a:rPr lang="cs-CZ" b="1" dirty="0" err="1" smtClean="0">
                <a:solidFill>
                  <a:srgbClr val="FF0000"/>
                </a:solidFill>
              </a:rPr>
              <a:t>ruft</a:t>
            </a:r>
            <a:r>
              <a:rPr lang="cs-CZ" b="1" dirty="0" smtClean="0"/>
              <a:t> </a:t>
            </a:r>
            <a:r>
              <a:rPr lang="cs-CZ" b="1" dirty="0" err="1" smtClean="0"/>
              <a:t>jetzt</a:t>
            </a:r>
            <a:r>
              <a:rPr lang="cs-CZ" b="1" dirty="0" smtClean="0"/>
              <a:t> </a:t>
            </a:r>
            <a:r>
              <a:rPr lang="cs-CZ" b="1" dirty="0" err="1" smtClean="0"/>
              <a:t>ihren</a:t>
            </a:r>
            <a:r>
              <a:rPr lang="cs-CZ" b="1" dirty="0" smtClean="0"/>
              <a:t> Vater </a:t>
            </a:r>
            <a:r>
              <a:rPr lang="cs-CZ" b="1" dirty="0" err="1" smtClean="0">
                <a:solidFill>
                  <a:srgbClr val="FF0000"/>
                </a:solidFill>
              </a:rPr>
              <a:t>an</a:t>
            </a:r>
            <a:r>
              <a:rPr lang="cs-CZ" b="1" dirty="0" smtClean="0"/>
              <a:t>.</a:t>
            </a:r>
          </a:p>
          <a:p>
            <a:pPr marL="109728" indent="0">
              <a:buNone/>
            </a:pPr>
            <a:endParaRPr lang="cs-CZ" b="1" dirty="0"/>
          </a:p>
          <a:p>
            <a:pPr marL="109728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Schule</a:t>
            </a:r>
            <a:r>
              <a:rPr lang="cs-CZ" dirty="0" smtClean="0"/>
              <a:t> – um 8 Uhr – </a:t>
            </a:r>
            <a:r>
              <a:rPr lang="cs-CZ" dirty="0" err="1" smtClean="0"/>
              <a:t>anfangen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b="1" dirty="0" smtClean="0"/>
              <a:t>Die </a:t>
            </a:r>
            <a:r>
              <a:rPr lang="cs-CZ" b="1" dirty="0" err="1" smtClean="0"/>
              <a:t>Schule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fängt</a:t>
            </a:r>
            <a:r>
              <a:rPr lang="cs-CZ" b="1" dirty="0" smtClean="0"/>
              <a:t> um 8 Uhr </a:t>
            </a:r>
            <a:r>
              <a:rPr lang="cs-CZ" b="1" dirty="0" err="1" smtClean="0">
                <a:solidFill>
                  <a:srgbClr val="FF0000"/>
                </a:solidFill>
              </a:rPr>
              <a:t>an</a:t>
            </a:r>
            <a:r>
              <a:rPr lang="cs-CZ" b="1" dirty="0" smtClean="0"/>
              <a:t>.</a:t>
            </a:r>
          </a:p>
          <a:p>
            <a:pPr marL="109728" indent="0">
              <a:buNone/>
            </a:pPr>
            <a:endParaRPr lang="cs-CZ" b="1" dirty="0"/>
          </a:p>
          <a:p>
            <a:pPr marL="109728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– um 11 Uhr – </a:t>
            </a:r>
            <a:r>
              <a:rPr lang="cs-CZ" dirty="0" err="1" smtClean="0"/>
              <a:t>aufstehen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stehen</a:t>
            </a:r>
            <a:r>
              <a:rPr lang="cs-CZ" b="1" dirty="0" smtClean="0"/>
              <a:t> um 8 Uhr </a:t>
            </a:r>
            <a:r>
              <a:rPr lang="cs-CZ" b="1" dirty="0" err="1" smtClean="0">
                <a:solidFill>
                  <a:srgbClr val="FF0000"/>
                </a:solidFill>
              </a:rPr>
              <a:t>auf</a:t>
            </a:r>
            <a:r>
              <a:rPr lang="cs-CZ" b="1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46002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Jana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Ilse</a:t>
            </a:r>
            <a:r>
              <a:rPr lang="cs-CZ" dirty="0" smtClean="0"/>
              <a:t> –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Wohnzimmer</a:t>
            </a:r>
            <a:r>
              <a:rPr lang="cs-CZ" dirty="0" smtClean="0"/>
              <a:t> – </a:t>
            </a:r>
            <a:r>
              <a:rPr lang="cs-CZ" dirty="0" err="1" smtClean="0"/>
              <a:t>fernsehen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b="1" dirty="0" smtClean="0"/>
              <a:t>Jana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Ilse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sehen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Wohnzimmer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fern</a:t>
            </a:r>
            <a:r>
              <a:rPr lang="cs-CZ" b="1" dirty="0" smtClean="0"/>
              <a:t>.</a:t>
            </a:r>
          </a:p>
          <a:p>
            <a:pPr marL="109728" indent="0">
              <a:buNone/>
            </a:pPr>
            <a:endParaRPr lang="cs-CZ" b="1" dirty="0"/>
          </a:p>
          <a:p>
            <a:pPr marL="109728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Studenten</a:t>
            </a:r>
            <a:r>
              <a:rPr lang="cs-CZ" dirty="0" smtClean="0"/>
              <a:t> – </a:t>
            </a:r>
            <a:r>
              <a:rPr lang="cs-CZ" dirty="0" err="1" smtClean="0"/>
              <a:t>immer</a:t>
            </a:r>
            <a:r>
              <a:rPr lang="cs-CZ" dirty="0" smtClean="0"/>
              <a:t> gut – </a:t>
            </a:r>
            <a:r>
              <a:rPr lang="cs-CZ" dirty="0" err="1" smtClean="0"/>
              <a:t>zuhören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b="1" dirty="0" smtClean="0"/>
              <a:t>Die </a:t>
            </a:r>
            <a:r>
              <a:rPr lang="cs-CZ" b="1" dirty="0" err="1" smtClean="0"/>
              <a:t>Studenten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hören</a:t>
            </a:r>
            <a:r>
              <a:rPr lang="cs-CZ" b="1" dirty="0" smtClean="0"/>
              <a:t> </a:t>
            </a:r>
            <a:r>
              <a:rPr lang="cs-CZ" b="1" dirty="0" err="1" smtClean="0"/>
              <a:t>immer</a:t>
            </a:r>
            <a:r>
              <a:rPr lang="cs-CZ" b="1" dirty="0" smtClean="0"/>
              <a:t> gut </a:t>
            </a:r>
            <a:r>
              <a:rPr lang="cs-CZ" b="1" dirty="0" err="1" smtClean="0">
                <a:solidFill>
                  <a:srgbClr val="FF0000"/>
                </a:solidFill>
              </a:rPr>
              <a:t>zu</a:t>
            </a:r>
            <a:r>
              <a:rPr lang="cs-CZ" b="1" dirty="0" smtClean="0"/>
              <a:t>.</a:t>
            </a:r>
          </a:p>
          <a:p>
            <a:pPr marL="109728" indent="0">
              <a:buNone/>
            </a:pPr>
            <a:endParaRPr lang="cs-CZ" b="1" dirty="0"/>
          </a:p>
          <a:p>
            <a:pPr marL="109728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– den </a:t>
            </a:r>
            <a:r>
              <a:rPr lang="cs-CZ" dirty="0" err="1" smtClean="0"/>
              <a:t>Pullover</a:t>
            </a:r>
            <a:r>
              <a:rPr lang="cs-CZ" dirty="0" smtClean="0"/>
              <a:t> – </a:t>
            </a:r>
            <a:r>
              <a:rPr lang="cs-CZ" dirty="0" err="1" smtClean="0"/>
              <a:t>ausprobieren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probiere</a:t>
            </a:r>
            <a:r>
              <a:rPr lang="cs-CZ" b="1" dirty="0" smtClean="0"/>
              <a:t> den </a:t>
            </a:r>
            <a:r>
              <a:rPr lang="cs-CZ" b="1" dirty="0" err="1" smtClean="0"/>
              <a:t>Pullover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aus</a:t>
            </a:r>
            <a:r>
              <a:rPr lang="cs-CZ" b="1" dirty="0" smtClean="0"/>
              <a:t>.</a:t>
            </a:r>
          </a:p>
          <a:p>
            <a:pPr marL="109728" indent="0">
              <a:buNone/>
            </a:pPr>
            <a:endParaRPr lang="cs-CZ" b="1" dirty="0"/>
          </a:p>
          <a:p>
            <a:pPr marL="109728" indent="0">
              <a:buNone/>
            </a:pPr>
            <a:r>
              <a:rPr lang="cs-CZ" dirty="0" smtClean="0"/>
              <a:t>Martin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Nummer</a:t>
            </a:r>
            <a:r>
              <a:rPr lang="cs-CZ" dirty="0" smtClean="0"/>
              <a:t> – </a:t>
            </a:r>
            <a:r>
              <a:rPr lang="cs-CZ" dirty="0" err="1" smtClean="0"/>
              <a:t>aufschreiben</a:t>
            </a:r>
            <a:r>
              <a:rPr lang="cs-CZ" dirty="0" smtClean="0"/>
              <a:t>! (rozkaz)</a:t>
            </a:r>
          </a:p>
          <a:p>
            <a:pPr marL="109728" indent="0">
              <a:buNone/>
            </a:pPr>
            <a:r>
              <a:rPr lang="cs-CZ" b="1" dirty="0" smtClean="0"/>
              <a:t>Martin,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schreib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Nummer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auf</a:t>
            </a:r>
            <a:r>
              <a:rPr lang="cs-CZ" b="1" dirty="0" smtClean="0"/>
              <a:t>!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96552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109728" indent="0">
              <a:buNone/>
            </a:pPr>
            <a:r>
              <a:rPr lang="cs-CZ" dirty="0" err="1" smtClean="0"/>
              <a:t>Du</a:t>
            </a:r>
            <a:r>
              <a:rPr lang="cs-CZ" dirty="0" smtClean="0"/>
              <a:t> –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Jörg</a:t>
            </a:r>
            <a:r>
              <a:rPr lang="cs-CZ" dirty="0" smtClean="0"/>
              <a:t> – </a:t>
            </a:r>
            <a:r>
              <a:rPr lang="cs-CZ" dirty="0" err="1" smtClean="0"/>
              <a:t>mitkommen</a:t>
            </a:r>
            <a:r>
              <a:rPr lang="cs-CZ" dirty="0" smtClean="0"/>
              <a:t>?</a:t>
            </a:r>
          </a:p>
          <a:p>
            <a:pPr marL="109728" indent="0"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Kommst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Jörg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mit</a:t>
            </a:r>
            <a:r>
              <a:rPr lang="cs-CZ" dirty="0" smtClean="0"/>
              <a:t>?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r>
              <a:rPr lang="cs-CZ" dirty="0" smtClean="0"/>
              <a:t> – </a:t>
            </a:r>
            <a:r>
              <a:rPr lang="cs-CZ" dirty="0" err="1" smtClean="0"/>
              <a:t>jetzt</a:t>
            </a:r>
            <a:r>
              <a:rPr lang="cs-CZ" dirty="0" smtClean="0"/>
              <a:t> in der </a:t>
            </a:r>
            <a:r>
              <a:rPr lang="cs-CZ" dirty="0" err="1" smtClean="0"/>
              <a:t>Stadt</a:t>
            </a:r>
            <a:r>
              <a:rPr lang="cs-CZ" dirty="0" smtClean="0"/>
              <a:t> – </a:t>
            </a:r>
            <a:r>
              <a:rPr lang="cs-CZ" dirty="0" err="1" smtClean="0"/>
              <a:t>einkaufen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b="1" dirty="0" err="1" smtClean="0"/>
              <a:t>Meine</a:t>
            </a:r>
            <a:r>
              <a:rPr lang="cs-CZ" b="1" dirty="0" smtClean="0"/>
              <a:t> </a:t>
            </a:r>
            <a:r>
              <a:rPr lang="cs-CZ" b="1" dirty="0" err="1" smtClean="0"/>
              <a:t>Mutter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kauft</a:t>
            </a:r>
            <a:r>
              <a:rPr lang="cs-CZ" b="1" dirty="0" smtClean="0"/>
              <a:t> </a:t>
            </a:r>
            <a:r>
              <a:rPr lang="cs-CZ" b="1" dirty="0" err="1" smtClean="0"/>
              <a:t>jetzt</a:t>
            </a:r>
            <a:r>
              <a:rPr lang="cs-CZ" b="1" dirty="0" smtClean="0"/>
              <a:t> in der </a:t>
            </a:r>
            <a:r>
              <a:rPr lang="cs-CZ" b="1" dirty="0" err="1" smtClean="0"/>
              <a:t>Stadt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ein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Jana –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Fenster</a:t>
            </a:r>
            <a:r>
              <a:rPr lang="cs-CZ" dirty="0" smtClean="0"/>
              <a:t> – </a:t>
            </a:r>
            <a:r>
              <a:rPr lang="cs-CZ" dirty="0" err="1" smtClean="0"/>
              <a:t>bitte</a:t>
            </a:r>
            <a:r>
              <a:rPr lang="cs-CZ" dirty="0" smtClean="0"/>
              <a:t> -  </a:t>
            </a:r>
            <a:r>
              <a:rPr lang="cs-CZ" dirty="0" err="1" smtClean="0"/>
              <a:t>zumachen</a:t>
            </a:r>
            <a:r>
              <a:rPr lang="cs-CZ" dirty="0" smtClean="0"/>
              <a:t>!</a:t>
            </a:r>
          </a:p>
          <a:p>
            <a:pPr marL="109728" indent="0">
              <a:buNone/>
            </a:pPr>
            <a:r>
              <a:rPr lang="cs-CZ" b="1" dirty="0" smtClean="0"/>
              <a:t>Jana, </a:t>
            </a:r>
            <a:r>
              <a:rPr lang="cs-CZ" b="1" dirty="0" smtClean="0">
                <a:solidFill>
                  <a:srgbClr val="FF0000"/>
                </a:solidFill>
              </a:rPr>
              <a:t>mach</a:t>
            </a:r>
            <a:r>
              <a:rPr lang="cs-CZ" b="1" dirty="0" smtClean="0"/>
              <a:t> </a:t>
            </a:r>
            <a:r>
              <a:rPr lang="cs-CZ" b="1" dirty="0" err="1" smtClean="0"/>
              <a:t>bitte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Fenster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zu</a:t>
            </a:r>
            <a:r>
              <a:rPr lang="cs-CZ" b="1" dirty="0" smtClean="0"/>
              <a:t>!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–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euch</a:t>
            </a:r>
            <a:r>
              <a:rPr lang="cs-CZ" dirty="0" smtClean="0"/>
              <a:t> – nach </a:t>
            </a:r>
            <a:r>
              <a:rPr lang="cs-CZ" dirty="0" err="1" smtClean="0"/>
              <a:t>Spanien</a:t>
            </a:r>
            <a:r>
              <a:rPr lang="cs-CZ" dirty="0" smtClean="0"/>
              <a:t> – </a:t>
            </a:r>
            <a:r>
              <a:rPr lang="cs-CZ" dirty="0" err="1" smtClean="0"/>
              <a:t>mitfahren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fahren</a:t>
            </a:r>
            <a:r>
              <a:rPr lang="cs-CZ" b="1" dirty="0" smtClean="0"/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euch</a:t>
            </a:r>
            <a:r>
              <a:rPr lang="cs-CZ" b="1" dirty="0" smtClean="0"/>
              <a:t> nach </a:t>
            </a:r>
            <a:r>
              <a:rPr lang="cs-CZ" b="1" dirty="0" err="1" smtClean="0"/>
              <a:t>Spanien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mit</a:t>
            </a:r>
            <a:r>
              <a:rPr lang="cs-CZ" b="1" dirty="0" smtClean="0"/>
              <a:t>.</a:t>
            </a:r>
            <a:endParaRPr lang="cs-CZ" b="1" dirty="0"/>
          </a:p>
          <a:p>
            <a:pPr marL="109728" indent="0">
              <a:buNone/>
            </a:pPr>
            <a:endParaRPr lang="cs-CZ" b="1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5525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Vytvořte vlastní věty se slovesy: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4800" dirty="0" err="1" smtClean="0">
                <a:solidFill>
                  <a:srgbClr val="FF0000"/>
                </a:solidFill>
              </a:rPr>
              <a:t>an</a:t>
            </a:r>
            <a:r>
              <a:rPr lang="cs-CZ" sz="4800" dirty="0" err="1" smtClean="0"/>
              <a:t>rufen</a:t>
            </a:r>
            <a:endParaRPr lang="cs-CZ" sz="4800" dirty="0" smtClean="0"/>
          </a:p>
          <a:p>
            <a:pPr marL="109728" indent="0">
              <a:buNone/>
            </a:pPr>
            <a:r>
              <a:rPr lang="cs-CZ" sz="4800" dirty="0" err="1" smtClean="0">
                <a:solidFill>
                  <a:srgbClr val="FF0000"/>
                </a:solidFill>
              </a:rPr>
              <a:t>auf</a:t>
            </a:r>
            <a:r>
              <a:rPr lang="cs-CZ" sz="4800" dirty="0" err="1" smtClean="0"/>
              <a:t>stehen</a:t>
            </a:r>
            <a:endParaRPr lang="cs-CZ" sz="4800" dirty="0" smtClean="0"/>
          </a:p>
          <a:p>
            <a:pPr marL="109728" indent="0">
              <a:buNone/>
            </a:pPr>
            <a:r>
              <a:rPr lang="cs-CZ" sz="4800" dirty="0" err="1" smtClean="0"/>
              <a:t>gefallen</a:t>
            </a:r>
            <a:endParaRPr lang="cs-CZ" sz="4800" dirty="0" smtClean="0"/>
          </a:p>
          <a:p>
            <a:pPr marL="109728" indent="0">
              <a:buNone/>
            </a:pPr>
            <a:r>
              <a:rPr lang="cs-CZ" sz="4800" dirty="0" err="1" smtClean="0">
                <a:solidFill>
                  <a:srgbClr val="FF0000"/>
                </a:solidFill>
              </a:rPr>
              <a:t>mit</a:t>
            </a:r>
            <a:r>
              <a:rPr lang="cs-CZ" sz="4800" dirty="0" err="1" smtClean="0"/>
              <a:t>kommen</a:t>
            </a:r>
            <a:endParaRPr lang="cs-CZ" sz="4800" dirty="0" smtClean="0"/>
          </a:p>
          <a:p>
            <a:pPr marL="109728" indent="0">
              <a:buNone/>
            </a:pPr>
            <a:r>
              <a:rPr lang="cs-CZ" sz="4800" dirty="0" err="1" smtClean="0">
                <a:solidFill>
                  <a:srgbClr val="FF0000"/>
                </a:solidFill>
              </a:rPr>
              <a:t>zu</a:t>
            </a:r>
            <a:r>
              <a:rPr lang="cs-CZ" sz="4800" dirty="0" err="1" smtClean="0"/>
              <a:t>hören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145282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229600" cy="5649491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4800" dirty="0" err="1" smtClean="0">
                <a:solidFill>
                  <a:srgbClr val="FF0000"/>
                </a:solidFill>
              </a:rPr>
              <a:t>an</a:t>
            </a:r>
            <a:r>
              <a:rPr lang="cs-CZ" sz="4800" dirty="0" err="1" smtClean="0"/>
              <a:t>fangen</a:t>
            </a:r>
            <a:endParaRPr lang="cs-CZ" sz="4800" dirty="0" smtClean="0"/>
          </a:p>
          <a:p>
            <a:pPr marL="109728" indent="0">
              <a:buNone/>
            </a:pPr>
            <a:r>
              <a:rPr lang="cs-CZ" sz="4800" dirty="0" err="1" smtClean="0"/>
              <a:t>besuchen</a:t>
            </a:r>
            <a:endParaRPr lang="cs-CZ" sz="4800" dirty="0" smtClean="0"/>
          </a:p>
          <a:p>
            <a:pPr marL="109728" indent="0">
              <a:buNone/>
            </a:pPr>
            <a:r>
              <a:rPr lang="cs-CZ" sz="4800" dirty="0" err="1" smtClean="0">
                <a:solidFill>
                  <a:srgbClr val="FF0000"/>
                </a:solidFill>
              </a:rPr>
              <a:t>aus</a:t>
            </a:r>
            <a:r>
              <a:rPr lang="cs-CZ" sz="4800" dirty="0" err="1" smtClean="0"/>
              <a:t>probieren</a:t>
            </a:r>
            <a:endParaRPr lang="cs-CZ" sz="4800" dirty="0" smtClean="0"/>
          </a:p>
          <a:p>
            <a:pPr marL="109728" indent="0">
              <a:buNone/>
            </a:pPr>
            <a:r>
              <a:rPr lang="cs-CZ" sz="4800" dirty="0" err="1" smtClean="0"/>
              <a:t>gehen</a:t>
            </a:r>
            <a:endParaRPr lang="cs-CZ" sz="4800" dirty="0" smtClean="0"/>
          </a:p>
          <a:p>
            <a:pPr marL="109728" indent="0">
              <a:buNone/>
            </a:pPr>
            <a:r>
              <a:rPr lang="cs-CZ" sz="4800" dirty="0" err="1" smtClean="0">
                <a:solidFill>
                  <a:srgbClr val="FF0000"/>
                </a:solidFill>
              </a:rPr>
              <a:t>mit</a:t>
            </a:r>
            <a:r>
              <a:rPr lang="cs-CZ" sz="4800" dirty="0" err="1" smtClean="0"/>
              <a:t>kommen</a:t>
            </a:r>
            <a:endParaRPr lang="cs-CZ" sz="4800" dirty="0" smtClean="0"/>
          </a:p>
          <a:p>
            <a:pPr marL="109728" indent="0">
              <a:buNone/>
            </a:pPr>
            <a:r>
              <a:rPr lang="cs-CZ" sz="4800" dirty="0" err="1" smtClean="0"/>
              <a:t>lernen</a:t>
            </a:r>
            <a:endParaRPr lang="cs-CZ" sz="4800" dirty="0" smtClean="0"/>
          </a:p>
          <a:p>
            <a:pPr marL="109728" indent="0">
              <a:buNone/>
            </a:pP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470395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/>
              <a:t>B</a:t>
            </a:r>
            <a:r>
              <a:rPr lang="cs-CZ" sz="3200" dirty="0" smtClean="0"/>
              <a:t>. Slovesa s neodlučitelnou předponou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cs-CZ" dirty="0" smtClean="0"/>
              <a:t>Neodlučitelné předpony se nikdy neoddělují od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základního slovesa.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/>
              <a:t>J</a:t>
            </a:r>
            <a:r>
              <a:rPr lang="cs-CZ" dirty="0" smtClean="0"/>
              <a:t>sou s ním spojena ve všech slovesných tvarech.</a:t>
            </a:r>
          </a:p>
          <a:p>
            <a:pPr marL="109728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Jsou vždy nepřízvučné.</a:t>
            </a:r>
          </a:p>
          <a:p>
            <a:endParaRPr lang="cs-CZ" dirty="0"/>
          </a:p>
          <a:p>
            <a:pPr marL="109728" indent="0">
              <a:buNone/>
            </a:pPr>
            <a:r>
              <a:rPr lang="cs-CZ" sz="3600" dirty="0" err="1" smtClean="0"/>
              <a:t>Heute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be</a:t>
            </a:r>
            <a:r>
              <a:rPr lang="cs-CZ" sz="3600" b="1" u="sng" dirty="0" err="1" smtClean="0"/>
              <a:t>su</a:t>
            </a:r>
            <a:r>
              <a:rPr lang="cs-CZ" sz="3600" dirty="0" err="1" smtClean="0"/>
              <a:t>cht</a:t>
            </a:r>
            <a:r>
              <a:rPr lang="cs-CZ" sz="3600" dirty="0" smtClean="0"/>
              <a:t> </a:t>
            </a:r>
            <a:r>
              <a:rPr lang="cs-CZ" sz="3600" dirty="0" err="1" smtClean="0"/>
              <a:t>uns</a:t>
            </a:r>
            <a:r>
              <a:rPr lang="cs-CZ" sz="3600" dirty="0" smtClean="0"/>
              <a:t> </a:t>
            </a:r>
            <a:r>
              <a:rPr lang="cs-CZ" sz="3600" dirty="0" err="1" smtClean="0"/>
              <a:t>die</a:t>
            </a:r>
            <a:r>
              <a:rPr lang="cs-CZ" sz="3600" dirty="0" smtClean="0"/>
              <a:t> </a:t>
            </a:r>
            <a:r>
              <a:rPr lang="cs-CZ" sz="3600" dirty="0" err="1" smtClean="0"/>
              <a:t>Oma</a:t>
            </a:r>
            <a:r>
              <a:rPr lang="cs-CZ" sz="3600" dirty="0" smtClean="0"/>
              <a:t>.</a:t>
            </a:r>
          </a:p>
          <a:p>
            <a:pPr marL="109728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991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04656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cs-CZ" sz="3200" b="1" u="sng" dirty="0" smtClean="0"/>
              <a:t>Nepřízvučné jsou tyto předpony:</a:t>
            </a:r>
          </a:p>
          <a:p>
            <a:pPr marL="109728" indent="0">
              <a:buNone/>
            </a:pPr>
            <a:endParaRPr lang="cs-CZ" sz="3200" b="1" u="sng" dirty="0"/>
          </a:p>
          <a:p>
            <a:pPr marL="109728" indent="0">
              <a:lnSpc>
                <a:spcPct val="110000"/>
              </a:lnSpc>
              <a:buNone/>
            </a:pPr>
            <a:r>
              <a:rPr lang="cs-CZ" sz="3600" b="1" dirty="0" err="1"/>
              <a:t>b</a:t>
            </a:r>
            <a:r>
              <a:rPr lang="cs-CZ" sz="3600" b="1" dirty="0" err="1" smtClean="0"/>
              <a:t>e</a:t>
            </a:r>
            <a:r>
              <a:rPr lang="cs-CZ" sz="3600" b="1" dirty="0" smtClean="0"/>
              <a:t>-		</a:t>
            </a:r>
            <a:r>
              <a:rPr lang="cs-CZ" sz="3600" dirty="0" err="1" smtClean="0">
                <a:solidFill>
                  <a:srgbClr val="FF0000"/>
                </a:solidFill>
              </a:rPr>
              <a:t>be</a:t>
            </a:r>
            <a:r>
              <a:rPr lang="cs-CZ" sz="3600" u="sng" dirty="0" err="1" smtClean="0"/>
              <a:t>su</a:t>
            </a:r>
            <a:r>
              <a:rPr lang="cs-CZ" sz="3600" dirty="0" err="1" smtClean="0"/>
              <a:t>chen</a:t>
            </a:r>
            <a:r>
              <a:rPr lang="cs-CZ" sz="3600" dirty="0" smtClean="0"/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be</a:t>
            </a:r>
            <a:r>
              <a:rPr lang="cs-CZ" sz="3600" u="sng" dirty="0" err="1" smtClean="0"/>
              <a:t>gleit</a:t>
            </a:r>
            <a:r>
              <a:rPr lang="cs-CZ" sz="3600" dirty="0" err="1" smtClean="0"/>
              <a:t>en</a:t>
            </a:r>
            <a:endParaRPr lang="cs-CZ" sz="3600" dirty="0"/>
          </a:p>
          <a:p>
            <a:pPr marL="109728" indent="0">
              <a:lnSpc>
                <a:spcPct val="110000"/>
              </a:lnSpc>
              <a:buNone/>
            </a:pPr>
            <a:r>
              <a:rPr lang="cs-CZ" sz="3600" b="1" dirty="0" err="1" smtClean="0"/>
              <a:t>ge</a:t>
            </a:r>
            <a:r>
              <a:rPr lang="cs-CZ" sz="3600" b="1" dirty="0" smtClean="0"/>
              <a:t>-		</a:t>
            </a:r>
            <a:r>
              <a:rPr lang="cs-CZ" sz="3600" dirty="0" err="1" smtClean="0">
                <a:solidFill>
                  <a:srgbClr val="FF0000"/>
                </a:solidFill>
              </a:rPr>
              <a:t>ge</a:t>
            </a:r>
            <a:r>
              <a:rPr lang="cs-CZ" sz="3600" u="sng" dirty="0" err="1" smtClean="0"/>
              <a:t>fall</a:t>
            </a:r>
            <a:r>
              <a:rPr lang="cs-CZ" sz="3600" dirty="0" err="1" smtClean="0"/>
              <a:t>en</a:t>
            </a:r>
            <a:endParaRPr lang="cs-CZ" sz="3600" dirty="0" smtClean="0"/>
          </a:p>
          <a:p>
            <a:pPr marL="109728" indent="0">
              <a:lnSpc>
                <a:spcPct val="110000"/>
              </a:lnSpc>
              <a:buNone/>
            </a:pPr>
            <a:r>
              <a:rPr lang="cs-CZ" sz="3600" b="1" dirty="0" err="1" smtClean="0"/>
              <a:t>emp</a:t>
            </a:r>
            <a:r>
              <a:rPr lang="cs-CZ" sz="3600" b="1" dirty="0" smtClean="0"/>
              <a:t>-	</a:t>
            </a:r>
            <a:r>
              <a:rPr lang="cs-CZ" sz="3600" dirty="0" err="1" smtClean="0">
                <a:solidFill>
                  <a:srgbClr val="FF0000"/>
                </a:solidFill>
              </a:rPr>
              <a:t>emp</a:t>
            </a:r>
            <a:r>
              <a:rPr lang="cs-CZ" sz="3600" u="sng" dirty="0" err="1" smtClean="0"/>
              <a:t>fehl</a:t>
            </a:r>
            <a:r>
              <a:rPr lang="cs-CZ" sz="3600" dirty="0" err="1" smtClean="0"/>
              <a:t>en</a:t>
            </a:r>
            <a:r>
              <a:rPr lang="cs-CZ" sz="3600" dirty="0" smtClean="0"/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emp</a:t>
            </a:r>
            <a:r>
              <a:rPr lang="cs-CZ" sz="3600" u="sng" dirty="0" err="1" smtClean="0"/>
              <a:t>fang</a:t>
            </a:r>
            <a:r>
              <a:rPr lang="cs-CZ" sz="3600" dirty="0" err="1" smtClean="0"/>
              <a:t>en</a:t>
            </a:r>
            <a:endParaRPr lang="cs-CZ" sz="3600" dirty="0" smtClean="0"/>
          </a:p>
          <a:p>
            <a:pPr marL="109728" indent="0">
              <a:lnSpc>
                <a:spcPct val="110000"/>
              </a:lnSpc>
              <a:buNone/>
            </a:pPr>
            <a:r>
              <a:rPr lang="cs-CZ" sz="3600" b="1" dirty="0" err="1" smtClean="0"/>
              <a:t>ent</a:t>
            </a:r>
            <a:r>
              <a:rPr lang="cs-CZ" sz="3600" b="1" dirty="0" smtClean="0"/>
              <a:t>-		</a:t>
            </a:r>
            <a:r>
              <a:rPr lang="cs-CZ" sz="3600" dirty="0" err="1" smtClean="0">
                <a:solidFill>
                  <a:srgbClr val="FF0000"/>
                </a:solidFill>
              </a:rPr>
              <a:t>ent</a:t>
            </a:r>
            <a:r>
              <a:rPr lang="cs-CZ" sz="3600" u="sng" dirty="0" err="1" smtClean="0"/>
              <a:t>schu</a:t>
            </a:r>
            <a:r>
              <a:rPr lang="cs-CZ" sz="3600" dirty="0" err="1" smtClean="0"/>
              <a:t>ldigen</a:t>
            </a:r>
            <a:r>
              <a:rPr lang="cs-CZ" sz="3600" dirty="0" smtClean="0"/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ent</a:t>
            </a:r>
            <a:r>
              <a:rPr lang="cs-CZ" sz="3600" u="sng" dirty="0" err="1" smtClean="0"/>
              <a:t>ne</a:t>
            </a:r>
            <a:r>
              <a:rPr lang="cs-CZ" sz="3600" dirty="0" err="1" smtClean="0"/>
              <a:t>hmen</a:t>
            </a:r>
            <a:endParaRPr lang="cs-CZ" sz="3600" dirty="0" smtClean="0"/>
          </a:p>
          <a:p>
            <a:pPr marL="109728" indent="0">
              <a:lnSpc>
                <a:spcPct val="110000"/>
              </a:lnSpc>
              <a:buNone/>
            </a:pPr>
            <a:r>
              <a:rPr lang="cs-CZ" sz="3600" b="1" dirty="0" err="1" smtClean="0"/>
              <a:t>er</a:t>
            </a:r>
            <a:r>
              <a:rPr lang="cs-CZ" sz="3600" b="1" dirty="0" smtClean="0"/>
              <a:t>- 		</a:t>
            </a:r>
            <a:r>
              <a:rPr lang="cs-CZ" sz="3600" dirty="0" err="1" smtClean="0">
                <a:solidFill>
                  <a:srgbClr val="FF0000"/>
                </a:solidFill>
              </a:rPr>
              <a:t>er</a:t>
            </a:r>
            <a:r>
              <a:rPr lang="cs-CZ" sz="3600" u="sng" dirty="0" err="1" smtClean="0"/>
              <a:t>zähl</a:t>
            </a:r>
            <a:r>
              <a:rPr lang="cs-CZ" sz="3600" dirty="0" err="1" smtClean="0"/>
              <a:t>en</a:t>
            </a:r>
            <a:r>
              <a:rPr lang="cs-CZ" sz="3600" dirty="0" smtClean="0"/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er</a:t>
            </a:r>
            <a:r>
              <a:rPr lang="cs-CZ" sz="3600" u="sng" dirty="0" err="1" smtClean="0"/>
              <a:t>zieh</a:t>
            </a:r>
            <a:r>
              <a:rPr lang="cs-CZ" sz="3600" dirty="0" err="1" smtClean="0"/>
              <a:t>en</a:t>
            </a:r>
            <a:endParaRPr lang="cs-CZ" sz="3600" dirty="0" smtClean="0"/>
          </a:p>
          <a:p>
            <a:pPr marL="109728" indent="0">
              <a:lnSpc>
                <a:spcPct val="110000"/>
              </a:lnSpc>
              <a:buNone/>
            </a:pPr>
            <a:r>
              <a:rPr lang="cs-CZ" sz="3600" b="1" dirty="0" smtClean="0"/>
              <a:t>ver-</a:t>
            </a:r>
            <a:r>
              <a:rPr lang="cs-CZ" sz="3600" dirty="0" smtClean="0"/>
              <a:t>		</a:t>
            </a:r>
            <a:r>
              <a:rPr lang="cs-CZ" sz="3600" dirty="0" err="1" smtClean="0">
                <a:solidFill>
                  <a:srgbClr val="FF0000"/>
                </a:solidFill>
              </a:rPr>
              <a:t>ver</a:t>
            </a:r>
            <a:r>
              <a:rPr lang="cs-CZ" sz="3600" u="sng" dirty="0" err="1" smtClean="0"/>
              <a:t>kauf</a:t>
            </a:r>
            <a:r>
              <a:rPr lang="cs-CZ" sz="3600" dirty="0" err="1" smtClean="0"/>
              <a:t>en</a:t>
            </a:r>
            <a:r>
              <a:rPr lang="cs-CZ" sz="3600" dirty="0" smtClean="0"/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ver</a:t>
            </a:r>
            <a:r>
              <a:rPr lang="cs-CZ" sz="3600" u="sng" dirty="0" err="1" smtClean="0"/>
              <a:t>ab</a:t>
            </a:r>
            <a:r>
              <a:rPr lang="cs-CZ" sz="3600" dirty="0" err="1" smtClean="0"/>
              <a:t>reden</a:t>
            </a:r>
            <a:endParaRPr lang="cs-CZ" sz="3600" dirty="0" smtClean="0"/>
          </a:p>
          <a:p>
            <a:pPr marL="109728" indent="0">
              <a:lnSpc>
                <a:spcPct val="110000"/>
              </a:lnSpc>
              <a:buNone/>
            </a:pPr>
            <a:r>
              <a:rPr lang="cs-CZ" sz="3600" b="1" dirty="0" err="1" smtClean="0"/>
              <a:t>zer</a:t>
            </a:r>
            <a:r>
              <a:rPr lang="cs-CZ" sz="3600" b="1" dirty="0" smtClean="0"/>
              <a:t>-		</a:t>
            </a:r>
            <a:r>
              <a:rPr lang="cs-CZ" sz="3600" dirty="0" err="1" smtClean="0">
                <a:solidFill>
                  <a:srgbClr val="FF0000"/>
                </a:solidFill>
              </a:rPr>
              <a:t>zer</a:t>
            </a:r>
            <a:r>
              <a:rPr lang="cs-CZ" sz="3600" u="sng" dirty="0" err="1" smtClean="0"/>
              <a:t>stör</a:t>
            </a:r>
            <a:r>
              <a:rPr lang="cs-CZ" sz="3600" dirty="0" err="1" smtClean="0"/>
              <a:t>en</a:t>
            </a:r>
            <a:r>
              <a:rPr lang="cs-CZ" sz="3600" dirty="0" smtClean="0"/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zer</a:t>
            </a:r>
            <a:r>
              <a:rPr lang="cs-CZ" sz="3600" u="sng" dirty="0" err="1" smtClean="0"/>
              <a:t>rei</a:t>
            </a:r>
            <a:r>
              <a:rPr lang="de-DE" sz="3600" u="sng" dirty="0" smtClean="0"/>
              <a:t>ß</a:t>
            </a:r>
            <a:r>
              <a:rPr lang="cs-CZ" sz="3600" dirty="0" smtClean="0"/>
              <a:t>en</a:t>
            </a:r>
          </a:p>
          <a:p>
            <a:pPr marL="109728" indent="0">
              <a:buNone/>
            </a:pPr>
            <a:r>
              <a:rPr lang="cs-CZ" sz="3200" dirty="0" smtClean="0"/>
              <a:t>			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2416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/>
          </a:bodyPr>
          <a:lstStyle/>
          <a:p>
            <a:pPr marL="109728" indent="0">
              <a:buNone/>
            </a:pPr>
            <a:r>
              <a:rPr lang="de-DE" sz="3200" b="1" u="sng" dirty="0" smtClean="0"/>
              <a:t>P</a:t>
            </a:r>
            <a:r>
              <a:rPr lang="cs-CZ" sz="3200" b="1" u="sng" dirty="0" err="1" smtClean="0"/>
              <a:t>říklad</a:t>
            </a:r>
            <a:r>
              <a:rPr lang="cs-CZ" sz="3200" b="1" u="sng" dirty="0" smtClean="0"/>
              <a:t> použití  neodlučitelných předpon: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3200" dirty="0" smtClean="0"/>
              <a:t>Mein Vater </a:t>
            </a:r>
            <a:r>
              <a:rPr lang="cs-CZ" sz="3200" b="1" dirty="0" err="1" smtClean="0">
                <a:solidFill>
                  <a:srgbClr val="FF0000"/>
                </a:solidFill>
              </a:rPr>
              <a:t>erzählt</a:t>
            </a:r>
            <a:r>
              <a:rPr lang="cs-CZ" sz="3200" dirty="0" smtClean="0"/>
              <a:t> </a:t>
            </a:r>
            <a:r>
              <a:rPr lang="cs-CZ" sz="3200" dirty="0" err="1" smtClean="0"/>
              <a:t>immer</a:t>
            </a:r>
            <a:r>
              <a:rPr lang="cs-CZ" sz="3200" dirty="0" smtClean="0"/>
              <a:t> </a:t>
            </a:r>
            <a:r>
              <a:rPr lang="cs-CZ" sz="3200" dirty="0" err="1" smtClean="0"/>
              <a:t>sehr</a:t>
            </a:r>
            <a:r>
              <a:rPr lang="cs-CZ" sz="3200" dirty="0" smtClean="0"/>
              <a:t> gut.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3200" dirty="0" err="1" smtClean="0"/>
              <a:t>Jetzt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besuchen</a:t>
            </a:r>
            <a:r>
              <a:rPr lang="cs-CZ" sz="3200" dirty="0" smtClean="0"/>
              <a:t> 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unsere</a:t>
            </a:r>
            <a:r>
              <a:rPr lang="cs-CZ" sz="3200" dirty="0" smtClean="0"/>
              <a:t> </a:t>
            </a:r>
            <a:r>
              <a:rPr lang="cs-CZ" sz="3200" dirty="0" err="1" smtClean="0"/>
              <a:t>Oma</a:t>
            </a:r>
            <a:r>
              <a:rPr lang="cs-CZ" sz="3200" dirty="0" smtClean="0"/>
              <a:t>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3200" dirty="0" smtClean="0"/>
              <a:t>Der </a:t>
            </a:r>
            <a:r>
              <a:rPr lang="cs-CZ" sz="3200" dirty="0" err="1" smtClean="0"/>
              <a:t>Mantel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gefällt</a:t>
            </a:r>
            <a:r>
              <a:rPr lang="cs-CZ" sz="3200" dirty="0" smtClean="0"/>
              <a:t> </a:t>
            </a:r>
            <a:r>
              <a:rPr lang="cs-CZ" sz="3200" dirty="0" err="1" smtClean="0"/>
              <a:t>meiner</a:t>
            </a:r>
            <a:r>
              <a:rPr lang="cs-CZ" sz="3200" dirty="0" smtClean="0"/>
              <a:t> </a:t>
            </a:r>
            <a:r>
              <a:rPr lang="cs-CZ" sz="3200" dirty="0" err="1" smtClean="0"/>
              <a:t>Frau</a:t>
            </a:r>
            <a:r>
              <a:rPr lang="cs-CZ" sz="3200" dirty="0" smtClean="0"/>
              <a:t> </a:t>
            </a:r>
            <a:r>
              <a:rPr lang="cs-CZ" sz="3200" dirty="0" err="1" smtClean="0"/>
              <a:t>sehr</a:t>
            </a:r>
            <a:r>
              <a:rPr lang="cs-CZ" sz="3200" dirty="0" smtClean="0"/>
              <a:t>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3200" dirty="0" smtClean="0"/>
              <a:t>Den Film kann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dir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empfehlen</a:t>
            </a:r>
            <a:r>
              <a:rPr lang="cs-CZ" sz="3200" dirty="0" smtClean="0"/>
              <a:t>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3200" dirty="0" smtClean="0"/>
              <a:t>Martin </a:t>
            </a:r>
            <a:r>
              <a:rPr lang="cs-CZ" sz="3200" b="1" dirty="0" err="1" smtClean="0">
                <a:solidFill>
                  <a:srgbClr val="FF0000"/>
                </a:solidFill>
              </a:rPr>
              <a:t>verkauft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alte Auto.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entschuldige</a:t>
            </a:r>
            <a:r>
              <a:rPr lang="cs-CZ" sz="3200" dirty="0" smtClean="0"/>
              <a:t> </a:t>
            </a:r>
            <a:r>
              <a:rPr lang="cs-CZ" sz="3200" dirty="0" err="1" smtClean="0"/>
              <a:t>mich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68977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531</TotalTime>
  <Words>423</Words>
  <Application>Microsoft Office PowerPoint</Application>
  <PresentationFormat>Předvádění na obrazovce (4:3)</PresentationFormat>
  <Paragraphs>128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Silk</vt:lpstr>
      <vt:lpstr>Německý jazyk – Gramatické jevy</vt:lpstr>
      <vt:lpstr>A. Slovesa s odlučitelnou předponou</vt:lpstr>
      <vt:lpstr>Prezentace aplikace PowerPoint</vt:lpstr>
      <vt:lpstr>Prezentace aplikace PowerPoint</vt:lpstr>
      <vt:lpstr>Tvořte věty ve správném tvaru:</vt:lpstr>
      <vt:lpstr>Prezentace aplikace PowerPoint</vt:lpstr>
      <vt:lpstr>Prezentace aplikace PowerPoint</vt:lpstr>
      <vt:lpstr>Vytvořte vlastní věty se slovesy:</vt:lpstr>
      <vt:lpstr>Prezentace aplikace PowerPoint</vt:lpstr>
      <vt:lpstr>B. Slovesa s neodlučitelnou předponou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Kozlovský</cp:lastModifiedBy>
  <cp:revision>48</cp:revision>
  <dcterms:created xsi:type="dcterms:W3CDTF">2011-03-22T17:13:23Z</dcterms:created>
  <dcterms:modified xsi:type="dcterms:W3CDTF">2011-12-18T21:46:23Z</dcterms:modified>
</cp:coreProperties>
</file>