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78" r:id="rId4"/>
    <p:sldId id="277" r:id="rId5"/>
    <p:sldId id="279" r:id="rId6"/>
    <p:sldId id="258" r:id="rId7"/>
    <p:sldId id="261" r:id="rId8"/>
    <p:sldId id="259" r:id="rId9"/>
    <p:sldId id="260"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9" d="100"/>
          <a:sy n="99" d="100"/>
        </p:scale>
        <p:origin x="-240" y="-102"/>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4F2005FD-57B3-4080-9480-08FB24784376}" type="datetimeFigureOut">
              <a:rPr lang="cs-CZ" smtClean="0"/>
              <a:pPr/>
              <a:t>1.11.2014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D4D85FC-6FE4-40BA-BE8E-9B7264DCD10C}" type="slidenum">
              <a:rPr lang="cs-CZ" smtClean="0"/>
              <a:pPr/>
              <a:t>‹#›</a:t>
            </a:fld>
            <a:endParaRPr lang="cs-CZ"/>
          </a:p>
        </p:txBody>
      </p:sp>
    </p:spTree>
    <p:extLst>
      <p:ext uri="{BB962C8B-B14F-4D97-AF65-F5344CB8AC3E}">
        <p14:creationId xmlns:p14="http://schemas.microsoft.com/office/powerpoint/2010/main" xmlns="" val="17083118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F2005FD-57B3-4080-9480-08FB24784376}" type="datetimeFigureOut">
              <a:rPr lang="cs-CZ" smtClean="0"/>
              <a:pPr/>
              <a:t>1.11.2014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D4D85FC-6FE4-40BA-BE8E-9B7264DCD10C}" type="slidenum">
              <a:rPr lang="cs-CZ" smtClean="0"/>
              <a:pPr/>
              <a:t>‹#›</a:t>
            </a:fld>
            <a:endParaRPr lang="cs-CZ"/>
          </a:p>
        </p:txBody>
      </p:sp>
    </p:spTree>
    <p:extLst>
      <p:ext uri="{BB962C8B-B14F-4D97-AF65-F5344CB8AC3E}">
        <p14:creationId xmlns:p14="http://schemas.microsoft.com/office/powerpoint/2010/main" xmlns="" val="2209780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4F2005FD-57B3-4080-9480-08FB24784376}" type="datetimeFigureOut">
              <a:rPr lang="cs-CZ" smtClean="0"/>
              <a:pPr/>
              <a:t>1.11.2014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D4D85FC-6FE4-40BA-BE8E-9B7264DCD10C}" type="slidenum">
              <a:rPr lang="cs-CZ" smtClean="0"/>
              <a:pPr/>
              <a:t>‹#›</a:t>
            </a:fld>
            <a:endParaRPr lang="cs-CZ"/>
          </a:p>
        </p:txBody>
      </p:sp>
    </p:spTree>
    <p:extLst>
      <p:ext uri="{BB962C8B-B14F-4D97-AF65-F5344CB8AC3E}">
        <p14:creationId xmlns:p14="http://schemas.microsoft.com/office/powerpoint/2010/main" xmlns="" val="1841257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4F2005FD-57B3-4080-9480-08FB24784376}" type="datetimeFigureOut">
              <a:rPr lang="cs-CZ" smtClean="0"/>
              <a:pPr/>
              <a:t>1.11.2014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D4D85FC-6FE4-40BA-BE8E-9B7264DCD10C}" type="slidenum">
              <a:rPr lang="cs-CZ" smtClean="0"/>
              <a:pPr/>
              <a:t>‹#›</a:t>
            </a:fld>
            <a:endParaRPr lang="cs-CZ"/>
          </a:p>
        </p:txBody>
      </p:sp>
    </p:spTree>
    <p:extLst>
      <p:ext uri="{BB962C8B-B14F-4D97-AF65-F5344CB8AC3E}">
        <p14:creationId xmlns:p14="http://schemas.microsoft.com/office/powerpoint/2010/main" xmlns="" val="113274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4F2005FD-57B3-4080-9480-08FB24784376}" type="datetimeFigureOut">
              <a:rPr lang="cs-CZ" smtClean="0"/>
              <a:pPr/>
              <a:t>1.11.2014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4D4D85FC-6FE4-40BA-BE8E-9B7264DCD10C}" type="slidenum">
              <a:rPr lang="cs-CZ" smtClean="0"/>
              <a:pPr/>
              <a:t>‹#›</a:t>
            </a:fld>
            <a:endParaRPr lang="cs-CZ"/>
          </a:p>
        </p:txBody>
      </p:sp>
    </p:spTree>
    <p:extLst>
      <p:ext uri="{BB962C8B-B14F-4D97-AF65-F5344CB8AC3E}">
        <p14:creationId xmlns:p14="http://schemas.microsoft.com/office/powerpoint/2010/main" xmlns="" val="38876500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4F2005FD-57B3-4080-9480-08FB24784376}" type="datetimeFigureOut">
              <a:rPr lang="cs-CZ" smtClean="0"/>
              <a:pPr/>
              <a:t>1.11.2014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4D4D85FC-6FE4-40BA-BE8E-9B7264DCD10C}" type="slidenum">
              <a:rPr lang="cs-CZ" smtClean="0"/>
              <a:pPr/>
              <a:t>‹#›</a:t>
            </a:fld>
            <a:endParaRPr lang="cs-CZ"/>
          </a:p>
        </p:txBody>
      </p:sp>
    </p:spTree>
    <p:extLst>
      <p:ext uri="{BB962C8B-B14F-4D97-AF65-F5344CB8AC3E}">
        <p14:creationId xmlns:p14="http://schemas.microsoft.com/office/powerpoint/2010/main" xmlns="" val="22294939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4F2005FD-57B3-4080-9480-08FB24784376}" type="datetimeFigureOut">
              <a:rPr lang="cs-CZ" smtClean="0"/>
              <a:pPr/>
              <a:t>1.11.2014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4D4D85FC-6FE4-40BA-BE8E-9B7264DCD10C}" type="slidenum">
              <a:rPr lang="cs-CZ" smtClean="0"/>
              <a:pPr/>
              <a:t>‹#›</a:t>
            </a:fld>
            <a:endParaRPr lang="cs-CZ"/>
          </a:p>
        </p:txBody>
      </p:sp>
    </p:spTree>
    <p:extLst>
      <p:ext uri="{BB962C8B-B14F-4D97-AF65-F5344CB8AC3E}">
        <p14:creationId xmlns:p14="http://schemas.microsoft.com/office/powerpoint/2010/main" xmlns="" val="5304037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F2005FD-57B3-4080-9480-08FB24784376}" type="datetimeFigureOut">
              <a:rPr lang="cs-CZ" smtClean="0"/>
              <a:pPr/>
              <a:t>1.11.2014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D4D85FC-6FE4-40BA-BE8E-9B7264DCD10C}" type="slidenum">
              <a:rPr lang="cs-CZ" smtClean="0"/>
              <a:pPr/>
              <a:t>‹#›</a:t>
            </a:fld>
            <a:endParaRPr lang="cs-CZ"/>
          </a:p>
        </p:txBody>
      </p:sp>
    </p:spTree>
    <p:extLst>
      <p:ext uri="{BB962C8B-B14F-4D97-AF65-F5344CB8AC3E}">
        <p14:creationId xmlns:p14="http://schemas.microsoft.com/office/powerpoint/2010/main" xmlns="" val="23317305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F2005FD-57B3-4080-9480-08FB24784376}" type="datetimeFigureOut">
              <a:rPr lang="cs-CZ" smtClean="0"/>
              <a:pPr/>
              <a:t>1.11.2014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D4D85FC-6FE4-40BA-BE8E-9B7264DCD10C}" type="slidenum">
              <a:rPr lang="cs-CZ" smtClean="0"/>
              <a:pPr/>
              <a:t>‹#›</a:t>
            </a:fld>
            <a:endParaRPr lang="cs-CZ"/>
          </a:p>
        </p:txBody>
      </p:sp>
    </p:spTree>
    <p:extLst>
      <p:ext uri="{BB962C8B-B14F-4D97-AF65-F5344CB8AC3E}">
        <p14:creationId xmlns:p14="http://schemas.microsoft.com/office/powerpoint/2010/main" xmlns="" val="21702024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F2005FD-57B3-4080-9480-08FB24784376}" type="datetimeFigureOut">
              <a:rPr lang="cs-CZ" smtClean="0"/>
              <a:pPr/>
              <a:t>1.11.2014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D4D85FC-6FE4-40BA-BE8E-9B7264DCD10C}" type="slidenum">
              <a:rPr lang="cs-CZ" smtClean="0"/>
              <a:pPr/>
              <a:t>‹#›</a:t>
            </a:fld>
            <a:endParaRPr lang="cs-CZ"/>
          </a:p>
        </p:txBody>
      </p:sp>
    </p:spTree>
    <p:extLst>
      <p:ext uri="{BB962C8B-B14F-4D97-AF65-F5344CB8AC3E}">
        <p14:creationId xmlns:p14="http://schemas.microsoft.com/office/powerpoint/2010/main" xmlns="" val="861838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F2005FD-57B3-4080-9480-08FB24784376}" type="datetimeFigureOut">
              <a:rPr lang="cs-CZ" smtClean="0"/>
              <a:pPr/>
              <a:t>1.11.2014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D4D85FC-6FE4-40BA-BE8E-9B7264DCD10C}" type="slidenum">
              <a:rPr lang="cs-CZ" smtClean="0"/>
              <a:pPr/>
              <a:t>‹#›</a:t>
            </a:fld>
            <a:endParaRPr lang="cs-CZ"/>
          </a:p>
        </p:txBody>
      </p:sp>
    </p:spTree>
    <p:extLst>
      <p:ext uri="{BB962C8B-B14F-4D97-AF65-F5344CB8AC3E}">
        <p14:creationId xmlns:p14="http://schemas.microsoft.com/office/powerpoint/2010/main" xmlns="" val="26243280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F2005FD-57B3-4080-9480-08FB24784376}" type="datetimeFigureOut">
              <a:rPr lang="cs-CZ" smtClean="0"/>
              <a:pPr/>
              <a:t>1.11.2014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D4D85FC-6FE4-40BA-BE8E-9B7264DCD10C}" type="slidenum">
              <a:rPr lang="cs-CZ" smtClean="0"/>
              <a:pPr/>
              <a:t>‹#›</a:t>
            </a:fld>
            <a:endParaRPr lang="cs-CZ"/>
          </a:p>
        </p:txBody>
      </p:sp>
    </p:spTree>
    <p:extLst>
      <p:ext uri="{BB962C8B-B14F-4D97-AF65-F5344CB8AC3E}">
        <p14:creationId xmlns:p14="http://schemas.microsoft.com/office/powerpoint/2010/main" xmlns="" val="137898425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STŘEDOVĚK</a:t>
            </a:r>
            <a:endParaRPr lang="cs-CZ" dirty="0"/>
          </a:p>
        </p:txBody>
      </p:sp>
      <p:sp>
        <p:nvSpPr>
          <p:cNvPr id="3" name="Podnadpis 2"/>
          <p:cNvSpPr>
            <a:spLocks noGrp="1"/>
          </p:cNvSpPr>
          <p:nvPr>
            <p:ph type="subTitle" idx="1"/>
          </p:nvPr>
        </p:nvSpPr>
        <p:spPr/>
        <p:txBody>
          <a:bodyPr/>
          <a:lstStyle/>
          <a:p>
            <a:endParaRPr lang="cs-CZ"/>
          </a:p>
        </p:txBody>
      </p:sp>
    </p:spTree>
    <p:extLst>
      <p:ext uri="{BB962C8B-B14F-4D97-AF65-F5344CB8AC3E}">
        <p14:creationId xmlns:p14="http://schemas.microsoft.com/office/powerpoint/2010/main" xmlns="" val="292077513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sp>
        <p:nvSpPr>
          <p:cNvPr id="3" name="Zástupný symbol pro obsah 2"/>
          <p:cNvSpPr>
            <a:spLocks noGrp="1"/>
          </p:cNvSpPr>
          <p:nvPr>
            <p:ph idx="1"/>
          </p:nvPr>
        </p:nvSpPr>
        <p:spPr>
          <a:xfrm>
            <a:off x="457200" y="1600200"/>
            <a:ext cx="8229600" cy="4925144"/>
          </a:xfrm>
        </p:spPr>
        <p:txBody>
          <a:bodyPr>
            <a:normAutofit fontScale="55000" lnSpcReduction="20000"/>
          </a:bodyPr>
          <a:lstStyle/>
          <a:p>
            <a:pPr lvl="0"/>
            <a:r>
              <a:rPr lang="cs-CZ" b="1" i="1" dirty="0"/>
              <a:t>Datum: 7. 2. </a:t>
            </a:r>
            <a:r>
              <a:rPr lang="cs-CZ" b="1" i="1" dirty="0" smtClean="0"/>
              <a:t>2014</a:t>
            </a:r>
            <a:endParaRPr lang="cs-CZ" dirty="0"/>
          </a:p>
          <a:p>
            <a:pPr lvl="0"/>
            <a:r>
              <a:rPr lang="cs-CZ" b="1" dirty="0"/>
              <a:t> </a:t>
            </a:r>
            <a:r>
              <a:rPr lang="cs-CZ" b="1" i="1" dirty="0"/>
              <a:t>Projekt:</a:t>
            </a:r>
            <a:r>
              <a:rPr lang="cs-CZ" b="1" dirty="0"/>
              <a:t> </a:t>
            </a:r>
            <a:r>
              <a:rPr lang="cs-CZ" dirty="0"/>
              <a:t>Kvalitní </a:t>
            </a:r>
            <a:r>
              <a:rPr lang="cs-CZ" dirty="0" smtClean="0"/>
              <a:t>výuka</a:t>
            </a:r>
            <a:endParaRPr lang="cs-CZ" dirty="0"/>
          </a:p>
          <a:p>
            <a:pPr lvl="0"/>
            <a:r>
              <a:rPr lang="cs-CZ" b="1" dirty="0"/>
              <a:t> </a:t>
            </a:r>
            <a:r>
              <a:rPr lang="cs-CZ" b="1" i="1" dirty="0"/>
              <a:t>Registrační číslo:</a:t>
            </a:r>
            <a:r>
              <a:rPr lang="cs-CZ" b="1" dirty="0"/>
              <a:t> </a:t>
            </a:r>
            <a:r>
              <a:rPr lang="cs-CZ" dirty="0" smtClean="0"/>
              <a:t>CZ.1.07/1.5.00/34.0731</a:t>
            </a:r>
            <a:endParaRPr lang="cs-CZ" dirty="0"/>
          </a:p>
          <a:p>
            <a:pPr lvl="0"/>
            <a:r>
              <a:rPr lang="cs-CZ" b="1" dirty="0"/>
              <a:t> </a:t>
            </a:r>
            <a:r>
              <a:rPr lang="cs-CZ" b="1" i="1" dirty="0"/>
              <a:t>Číslo DUM:</a:t>
            </a:r>
            <a:r>
              <a:rPr lang="cs-CZ" b="1" dirty="0"/>
              <a:t> </a:t>
            </a:r>
            <a:r>
              <a:rPr lang="cs-CZ" dirty="0"/>
              <a:t>VY_32_INOVACE_135 </a:t>
            </a:r>
          </a:p>
          <a:p>
            <a:pPr lvl="0"/>
            <a:r>
              <a:rPr lang="cs-CZ" b="1" dirty="0"/>
              <a:t> </a:t>
            </a:r>
            <a:r>
              <a:rPr lang="cs-CZ" b="1" i="1" dirty="0"/>
              <a:t>Jméno autora:</a:t>
            </a:r>
            <a:r>
              <a:rPr lang="cs-CZ" b="1" dirty="0"/>
              <a:t> Mgr. A. Miloslava </a:t>
            </a:r>
            <a:r>
              <a:rPr lang="cs-CZ" b="1" dirty="0" smtClean="0"/>
              <a:t>Svobodová</a:t>
            </a:r>
            <a:endParaRPr lang="cs-CZ" dirty="0"/>
          </a:p>
          <a:p>
            <a:pPr lvl="0"/>
            <a:r>
              <a:rPr lang="cs-CZ" b="1" dirty="0"/>
              <a:t> </a:t>
            </a:r>
            <a:r>
              <a:rPr lang="cs-CZ" b="1" i="1" dirty="0"/>
              <a:t>Název práce:</a:t>
            </a:r>
            <a:r>
              <a:rPr lang="cs-CZ" b="1" dirty="0"/>
              <a:t> Historie odívání – </a:t>
            </a:r>
            <a:r>
              <a:rPr lang="cs-CZ" b="1" dirty="0" smtClean="0"/>
              <a:t>Středověk</a:t>
            </a:r>
            <a:endParaRPr lang="cs-CZ" dirty="0"/>
          </a:p>
          <a:p>
            <a:pPr lvl="0"/>
            <a:r>
              <a:rPr lang="cs-CZ" b="1" i="1" dirty="0"/>
              <a:t>Předmět</a:t>
            </a:r>
            <a:r>
              <a:rPr lang="cs-CZ" i="1" dirty="0"/>
              <a:t>:</a:t>
            </a:r>
            <a:r>
              <a:rPr lang="cs-CZ" dirty="0"/>
              <a:t> </a:t>
            </a:r>
            <a:r>
              <a:rPr lang="cs-CZ" dirty="0" smtClean="0"/>
              <a:t>Navrhování</a:t>
            </a:r>
            <a:endParaRPr lang="cs-CZ" dirty="0"/>
          </a:p>
          <a:p>
            <a:pPr lvl="0"/>
            <a:r>
              <a:rPr lang="cs-CZ" b="1" i="1" dirty="0"/>
              <a:t>Ročník:</a:t>
            </a:r>
            <a:r>
              <a:rPr lang="cs-CZ" b="1" dirty="0"/>
              <a:t> 3</a:t>
            </a:r>
            <a:r>
              <a:rPr lang="cs-CZ" b="1" dirty="0" smtClean="0"/>
              <a:t>.</a:t>
            </a:r>
            <a:endParaRPr lang="cs-CZ" dirty="0"/>
          </a:p>
          <a:p>
            <a:pPr lvl="0"/>
            <a:r>
              <a:rPr lang="cs-CZ" b="1" i="1" dirty="0"/>
              <a:t>Časová dotace</a:t>
            </a:r>
            <a:r>
              <a:rPr lang="cs-CZ" i="1" dirty="0"/>
              <a:t>:</a:t>
            </a:r>
            <a:r>
              <a:rPr lang="cs-CZ" dirty="0"/>
              <a:t> 45 </a:t>
            </a:r>
            <a:r>
              <a:rPr lang="cs-CZ" dirty="0" smtClean="0"/>
              <a:t>minut</a:t>
            </a:r>
            <a:endParaRPr lang="cs-CZ" dirty="0"/>
          </a:p>
          <a:p>
            <a:pPr lvl="0"/>
            <a:r>
              <a:rPr lang="cs-CZ" b="1" i="1" dirty="0"/>
              <a:t>Vzdělávací cíl</a:t>
            </a:r>
            <a:r>
              <a:rPr lang="cs-CZ" i="1" dirty="0"/>
              <a:t>: seznámení s historií </a:t>
            </a:r>
            <a:r>
              <a:rPr lang="cs-CZ" i="1" dirty="0" smtClean="0"/>
              <a:t>odívání </a:t>
            </a:r>
            <a:r>
              <a:rPr lang="cs-CZ" i="1" dirty="0"/>
              <a:t>ve středověku a oděvními prvky a siluetami typickými pro toto </a:t>
            </a:r>
            <a:r>
              <a:rPr lang="cs-CZ" i="1" dirty="0" smtClean="0"/>
              <a:t>období</a:t>
            </a:r>
            <a:endParaRPr lang="cs-CZ" dirty="0"/>
          </a:p>
          <a:p>
            <a:pPr lvl="0"/>
            <a:r>
              <a:rPr lang="cs-CZ" b="1" i="1" dirty="0"/>
              <a:t>Pomůcky</a:t>
            </a:r>
            <a:r>
              <a:rPr lang="cs-CZ" i="1" dirty="0"/>
              <a:t>: </a:t>
            </a:r>
            <a:r>
              <a:rPr lang="cs-CZ" i="1" dirty="0" smtClean="0"/>
              <a:t>PC</a:t>
            </a:r>
            <a:endParaRPr lang="cs-CZ" dirty="0"/>
          </a:p>
          <a:p>
            <a:pPr lvl="0"/>
            <a:r>
              <a:rPr lang="cs-CZ" b="1" i="1" dirty="0"/>
              <a:t>Poznámka:</a:t>
            </a:r>
            <a:r>
              <a:rPr lang="cs-CZ" dirty="0"/>
              <a:t> Tento materiál je součástí tematického balíčku realistické studie a základy </a:t>
            </a:r>
            <a:r>
              <a:rPr lang="cs-CZ" dirty="0" smtClean="0"/>
              <a:t>navrhování</a:t>
            </a:r>
            <a:endParaRPr lang="cs-CZ" dirty="0"/>
          </a:p>
          <a:p>
            <a:pPr lvl="0"/>
            <a:r>
              <a:rPr lang="cs-CZ" b="1" i="1" dirty="0"/>
              <a:t>Inovace:</a:t>
            </a:r>
            <a:r>
              <a:rPr lang="cs-CZ" b="1" dirty="0"/>
              <a:t> </a:t>
            </a:r>
            <a:r>
              <a:rPr lang="cs-CZ" dirty="0"/>
              <a:t>Mezipředmětové vztahy – Modelování, PCV, Konstrukce střihů - zapojení audiovizuální techniky do výuky – popis daného historického období z hlediska vývoje oděvu, materiálu, oděvních prvků a siluet. Téma obsahuje zadání úkolu, kde si žáci vyzkouší přenést inspiraci historickým oděvem do nové podoby</a:t>
            </a:r>
            <a:r>
              <a:rPr lang="cs-CZ" dirty="0" smtClean="0"/>
              <a:t>.</a:t>
            </a:r>
            <a:endParaRPr lang="cs-CZ" dirty="0"/>
          </a:p>
          <a:p>
            <a:endParaRPr lang="cs-CZ" dirty="0"/>
          </a:p>
        </p:txBody>
      </p:sp>
      <p:pic>
        <p:nvPicPr>
          <p:cNvPr id="1026" name="Picture 2" descr="E:\Šablony\DUM_128_využití aranžovaných prvků v praxi\logolink.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763688" y="188640"/>
            <a:ext cx="5598622" cy="1421476"/>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89068601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pic>
        <p:nvPicPr>
          <p:cNvPr id="4" name="Zástupný symbol pro obsah 3"/>
          <p:cNvPicPr>
            <a:picLocks noGrp="1" noChangeAspect="1"/>
          </p:cNvPicPr>
          <p:nvPr>
            <p:ph idx="1"/>
          </p:nvPr>
        </p:nvPicPr>
        <p:blipFill>
          <a:blip r:embed="rId2" cstate="print">
            <a:extLst>
              <a:ext uri="{28A0092B-C50C-407E-A947-70E740481C1C}">
                <a14:useLocalDpi xmlns:a14="http://schemas.microsoft.com/office/drawing/2010/main" xmlns="" val="0"/>
              </a:ext>
            </a:extLst>
          </a:blip>
          <a:stretch>
            <a:fillRect/>
          </a:stretch>
        </p:blipFill>
        <p:spPr>
          <a:xfrm>
            <a:off x="2139206" y="185275"/>
            <a:ext cx="4865588" cy="6487451"/>
          </a:xfrm>
        </p:spPr>
      </p:pic>
    </p:spTree>
    <p:extLst>
      <p:ext uri="{BB962C8B-B14F-4D97-AF65-F5344CB8AC3E}">
        <p14:creationId xmlns:p14="http://schemas.microsoft.com/office/powerpoint/2010/main" xmlns="" val="401393479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pic>
        <p:nvPicPr>
          <p:cNvPr id="4" name="Zástupný symbol pro obsah 3"/>
          <p:cNvPicPr>
            <a:picLocks noGrp="1" noChangeAspect="1"/>
          </p:cNvPicPr>
          <p:nvPr>
            <p:ph idx="1"/>
          </p:nvPr>
        </p:nvPicPr>
        <p:blipFill>
          <a:blip r:embed="rId2" cstate="print">
            <a:extLst>
              <a:ext uri="{28A0092B-C50C-407E-A947-70E740481C1C}">
                <a14:useLocalDpi xmlns:a14="http://schemas.microsoft.com/office/drawing/2010/main" xmlns="" val="0"/>
              </a:ext>
            </a:extLst>
          </a:blip>
          <a:stretch>
            <a:fillRect/>
          </a:stretch>
        </p:blipFill>
        <p:spPr>
          <a:xfrm>
            <a:off x="2917324" y="616416"/>
            <a:ext cx="3309352" cy="5625168"/>
          </a:xfrm>
        </p:spPr>
      </p:pic>
    </p:spTree>
    <p:extLst>
      <p:ext uri="{BB962C8B-B14F-4D97-AF65-F5344CB8AC3E}">
        <p14:creationId xmlns:p14="http://schemas.microsoft.com/office/powerpoint/2010/main" xmlns="" val="387023395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51520" y="5589240"/>
            <a:ext cx="8229600" cy="1143000"/>
          </a:xfrm>
        </p:spPr>
        <p:txBody>
          <a:bodyPr>
            <a:normAutofit/>
          </a:bodyPr>
          <a:lstStyle/>
          <a:p>
            <a:r>
              <a:rPr lang="cs-CZ" sz="1600" dirty="0" smtClean="0"/>
              <a:t>AUTOR FOTOGRAFIÍ</a:t>
            </a:r>
            <a:r>
              <a:rPr lang="cs-CZ" sz="1600" dirty="0"/>
              <a:t> </a:t>
            </a:r>
            <a:r>
              <a:rPr lang="cs-CZ" sz="1600" dirty="0" smtClean="0"/>
              <a:t>A KRESEB:  </a:t>
            </a:r>
            <a:r>
              <a:rPr lang="cs-CZ" sz="1600" dirty="0" err="1" smtClean="0"/>
              <a:t>Mgr.A</a:t>
            </a:r>
            <a:r>
              <a:rPr lang="cs-CZ" sz="1600" dirty="0" smtClean="0"/>
              <a:t>. MILOSLAVA SVOBODOVÁ</a:t>
            </a:r>
            <a:endParaRPr lang="cs-CZ" sz="1600" dirty="0"/>
          </a:p>
        </p:txBody>
      </p:sp>
      <p:pic>
        <p:nvPicPr>
          <p:cNvPr id="4" name="Zástupný symbol pro obsah 3"/>
          <p:cNvPicPr>
            <a:picLocks noGrp="1" noChangeAspect="1"/>
          </p:cNvPicPr>
          <p:nvPr>
            <p:ph idx="1"/>
          </p:nvPr>
        </p:nvPicPr>
        <p:blipFill>
          <a:blip r:embed="rId2" cstate="print">
            <a:extLst>
              <a:ext uri="{28A0092B-C50C-407E-A947-70E740481C1C}">
                <a14:useLocalDpi xmlns:a14="http://schemas.microsoft.com/office/drawing/2010/main" xmlns="" val="0"/>
              </a:ext>
            </a:extLst>
          </a:blip>
          <a:stretch>
            <a:fillRect/>
          </a:stretch>
        </p:blipFill>
        <p:spPr>
          <a:xfrm>
            <a:off x="1069752" y="1068485"/>
            <a:ext cx="7004496" cy="4721030"/>
          </a:xfrm>
        </p:spPr>
      </p:pic>
    </p:spTree>
    <p:extLst>
      <p:ext uri="{BB962C8B-B14F-4D97-AF65-F5344CB8AC3E}">
        <p14:creationId xmlns:p14="http://schemas.microsoft.com/office/powerpoint/2010/main" xmlns="" val="36737608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smtClean="0">
                <a:effectLst>
                  <a:outerShdw blurRad="38100" dist="38100" dir="2700000" algn="tl">
                    <a:srgbClr val="000000">
                      <a:alpha val="43137"/>
                    </a:srgbClr>
                  </a:outerShdw>
                </a:effectLst>
              </a:rPr>
              <a:t>ODÍVÁNÍ ROMÁNSKÉ</a:t>
            </a:r>
            <a:r>
              <a:rPr lang="cs-CZ" dirty="0" smtClean="0"/>
              <a:t/>
            </a:r>
            <a:br>
              <a:rPr lang="cs-CZ" dirty="0" smtClean="0"/>
            </a:br>
            <a:endParaRPr lang="cs-CZ" dirty="0"/>
          </a:p>
        </p:txBody>
      </p:sp>
      <p:sp>
        <p:nvSpPr>
          <p:cNvPr id="3" name="Zástupný symbol pro obsah 2"/>
          <p:cNvSpPr>
            <a:spLocks noGrp="1"/>
          </p:cNvSpPr>
          <p:nvPr>
            <p:ph idx="1"/>
          </p:nvPr>
        </p:nvSpPr>
        <p:spPr>
          <a:xfrm>
            <a:off x="457200" y="1124744"/>
            <a:ext cx="8229600" cy="5832648"/>
          </a:xfrm>
        </p:spPr>
        <p:txBody>
          <a:bodyPr>
            <a:normAutofit/>
          </a:bodyPr>
          <a:lstStyle/>
          <a:p>
            <a:r>
              <a:rPr lang="cs-CZ" sz="1800" dirty="0" smtClean="0"/>
              <a:t>Doba stěhování národů bývá označována jako doba zmatků trvajících několik století. V umění ani oděvu nevznikl jednotný sloh. Evropa byla zmítána nájezdy Gótů, Sasů, Vikingů a jiných "barbarských" národů.</a:t>
            </a:r>
          </a:p>
          <a:p>
            <a:r>
              <a:rPr lang="cs-CZ" sz="1800" dirty="0" smtClean="0"/>
              <a:t>Drsnější podnebí i jezdecký způsob života ovlivnily jejich odívání. Muži nosili tuniku, která navázala na tuniku antickou, a k ní </a:t>
            </a:r>
            <a:r>
              <a:rPr lang="cs-CZ" sz="1800" b="1" i="1" dirty="0" smtClean="0"/>
              <a:t>kalhoty</a:t>
            </a:r>
            <a:r>
              <a:rPr lang="cs-CZ" sz="1800" dirty="0" smtClean="0"/>
              <a:t>. Tento nový módní prvek znamená z hlediska vývoje odívání pokrok. Vždyť teprve od této doby se evropský </a:t>
            </a:r>
            <a:r>
              <a:rPr lang="cs-CZ" sz="1800" b="1" i="1" dirty="0" smtClean="0"/>
              <a:t>oděv výrazně dělil na mužský a ženský.</a:t>
            </a:r>
            <a:endParaRPr lang="cs-CZ" sz="1800" dirty="0" smtClean="0"/>
          </a:p>
          <a:p>
            <a:r>
              <a:rPr lang="cs-CZ" sz="1800" dirty="0" smtClean="0"/>
              <a:t>Mezi nově vzniklými celky byla nejvýznamnější říše francká. Karel Veliký, král Franků a od r. 800 n. 1. i římský císař, ovládl ohromné území sahající od Biskajského zálivu na severu až po střední Itálii. Na troskách tohoto císařství vyrostly pak státy středověké Evropy. Tato politická situace ovlivnila výrazně i vývoj oděvu.</a:t>
            </a:r>
          </a:p>
          <a:p>
            <a:r>
              <a:rPr lang="cs-CZ" sz="1800" dirty="0" smtClean="0"/>
              <a:t>Ten nese stopy antických tradic, Byzance, i nové prvky z doby stěhování národů.</a:t>
            </a:r>
          </a:p>
          <a:p>
            <a:r>
              <a:rPr lang="cs-CZ" sz="1800" dirty="0" smtClean="0"/>
              <a:t>Po konci prvního tisíciletí přicházejí léta náročnějšího a zjemnělejšího způsobu života. Uměleckým vyjádřením se stal nový sloh -</a:t>
            </a:r>
            <a:r>
              <a:rPr lang="cs-CZ" sz="1800" b="1" dirty="0" smtClean="0"/>
              <a:t>románský</a:t>
            </a:r>
            <a:r>
              <a:rPr lang="cs-CZ" sz="1800" dirty="0" smtClean="0"/>
              <a:t>. Název dostal podle románských zemí Itálie a Francie.</a:t>
            </a:r>
          </a:p>
          <a:p>
            <a:r>
              <a:rPr lang="cs-CZ" sz="1800" dirty="0" smtClean="0"/>
              <a:t>Uspořádání společnosti ve středověku mělo výrazně třídní charakter. Středověkou </a:t>
            </a:r>
            <a:r>
              <a:rPr lang="cs-CZ" sz="1800" b="1" i="1" dirty="0" smtClean="0"/>
              <a:t>společnost ovládala církev</a:t>
            </a:r>
            <a:r>
              <a:rPr lang="cs-CZ" sz="1800" dirty="0" smtClean="0"/>
              <a:t>, proto bylo i umění v jejích službách.</a:t>
            </a:r>
            <a:endParaRPr lang="cs-CZ" sz="1800" dirty="0"/>
          </a:p>
        </p:txBody>
      </p:sp>
    </p:spTree>
    <p:extLst>
      <p:ext uri="{BB962C8B-B14F-4D97-AF65-F5344CB8AC3E}">
        <p14:creationId xmlns:p14="http://schemas.microsoft.com/office/powerpoint/2010/main" xmlns="" val="428859093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i="1" dirty="0" smtClean="0"/>
              <a:t>Třídní rozdělení</a:t>
            </a:r>
            <a:endParaRPr lang="cs-CZ" dirty="0"/>
          </a:p>
        </p:txBody>
      </p:sp>
      <p:sp>
        <p:nvSpPr>
          <p:cNvPr id="3" name="Zástupný symbol pro obsah 2"/>
          <p:cNvSpPr>
            <a:spLocks noGrp="1"/>
          </p:cNvSpPr>
          <p:nvPr>
            <p:ph idx="1"/>
          </p:nvPr>
        </p:nvSpPr>
        <p:spPr/>
        <p:txBody>
          <a:bodyPr>
            <a:normAutofit fontScale="92500" lnSpcReduction="10000"/>
          </a:bodyPr>
          <a:lstStyle/>
          <a:p>
            <a:r>
              <a:rPr lang="cs-CZ" sz="1900" b="1" i="1" dirty="0" smtClean="0"/>
              <a:t>Třídní rozdělení </a:t>
            </a:r>
            <a:r>
              <a:rPr lang="cs-CZ" sz="1900" dirty="0" smtClean="0"/>
              <a:t>středověké společnosti se výrazně prosadilo i </a:t>
            </a:r>
            <a:r>
              <a:rPr lang="cs-CZ" sz="1900" b="1" i="1" dirty="0" smtClean="0"/>
              <a:t>v románském oděvu</a:t>
            </a:r>
            <a:r>
              <a:rPr lang="cs-CZ" sz="1900" dirty="0" smtClean="0"/>
              <a:t>. Móda v pravém smyslu slova byla věcí šlechty a duchovenstva. Lidový oděv byl jednoduchý a přiměřený praktickým potřebám. V románské době se oděv vládnoucí třídy </a:t>
            </a:r>
            <a:r>
              <a:rPr lang="cs-CZ" sz="1900" b="1" i="1" dirty="0" smtClean="0"/>
              <a:t>odlišoval výhradně materiálem a ozdobami</a:t>
            </a:r>
            <a:r>
              <a:rPr lang="cs-CZ" sz="1900" dirty="0" smtClean="0"/>
              <a:t>. Střih oděvu byl totiž tak primitivní, že nesledoval téměř individuální rozdíly v proporcích. (Šíře tkaniny zůstávala stejná, ať byl oděv určen pro štíhlou nebo silnou postavu.) Vyšší společenské vrstvy zhotovují své oděvy z jemně zpracovaných materiálů, pestře barevných a zdobených vyšívanými lemy. Materiálem oděvu poddaných byly podomácku tkané vlněné nebo lněné tkaniny nevýrazných barev. (Kronika Karla Velikého dokládá, že sedláci měli nařízeno nosit tmavé a nenápadné barvy, aby se na první pohled odlišili od urozených lidí.) V této době se oděvy vyrábějí ještě podomácku.</a:t>
            </a:r>
          </a:p>
          <a:p>
            <a:r>
              <a:rPr lang="cs-CZ" sz="1900" dirty="0" smtClean="0"/>
              <a:t>Před vznikem krejčovských cechů vznikaly i na hradech v Čechách řemeslné dílny, kde ženy nevolnice vykonávaly všechny práce od předení, tkaní, barvení tkanin až po šití a vyšívání oděvů. První krejčovské cechy se v západní Evropě formují až koncem 11. století.</a:t>
            </a:r>
          </a:p>
          <a:p>
            <a:endParaRPr lang="cs-CZ" dirty="0"/>
          </a:p>
        </p:txBody>
      </p:sp>
    </p:spTree>
    <p:extLst>
      <p:ext uri="{BB962C8B-B14F-4D97-AF65-F5344CB8AC3E}">
        <p14:creationId xmlns:p14="http://schemas.microsoft.com/office/powerpoint/2010/main" xmlns="" val="87615081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i="1" dirty="0" smtClean="0"/>
              <a:t>Mužský oděv</a:t>
            </a:r>
            <a:endParaRPr lang="cs-CZ" dirty="0"/>
          </a:p>
        </p:txBody>
      </p:sp>
      <p:sp>
        <p:nvSpPr>
          <p:cNvPr id="3" name="Zástupný symbol pro obsah 2"/>
          <p:cNvSpPr>
            <a:spLocks noGrp="1"/>
          </p:cNvSpPr>
          <p:nvPr>
            <p:ph idx="1"/>
          </p:nvPr>
        </p:nvSpPr>
        <p:spPr>
          <a:xfrm>
            <a:off x="467544" y="1916832"/>
            <a:ext cx="8229600" cy="4525963"/>
          </a:xfrm>
        </p:spPr>
        <p:txBody>
          <a:bodyPr>
            <a:normAutofit/>
          </a:bodyPr>
          <a:lstStyle/>
          <a:p>
            <a:r>
              <a:rPr lang="cs-CZ" sz="1800" b="1" i="1" dirty="0" smtClean="0"/>
              <a:t>Mužský </a:t>
            </a:r>
            <a:r>
              <a:rPr lang="cs-CZ" sz="1800" b="1" i="1" dirty="0"/>
              <a:t>oděv </a:t>
            </a:r>
            <a:r>
              <a:rPr lang="cs-CZ" sz="1800" dirty="0"/>
              <a:t>se v době románské výrazně odlišil od oděvu žen. Svrchní oděv tvořila </a:t>
            </a:r>
            <a:r>
              <a:rPr lang="cs-CZ" sz="1800" b="1" i="1" dirty="0"/>
              <a:t>tunika</a:t>
            </a:r>
            <a:r>
              <a:rPr lang="cs-CZ" sz="1800" dirty="0"/>
              <a:t>. Její délka byla různá. Vznešení lidé nosili hedvábnou tuniku dlouhou až na zem, s bohatě zdobenými lemy, zatímco prostá tunika sahající ke kolenům byla tehdy jednotným oděvem pracujícího lidu. V pase se tunika podvazovala. Měla dlouhé rovné rukávy zužující se k zápěstí, které byly sešity v jediném švu.</a:t>
            </a:r>
          </a:p>
          <a:p>
            <a:r>
              <a:rPr lang="cs-CZ" sz="1800" dirty="0" smtClean="0"/>
              <a:t>Pod </a:t>
            </a:r>
            <a:r>
              <a:rPr lang="cs-CZ" sz="1800" dirty="0"/>
              <a:t>tuniku se již ve větší míře oblékala spodní plátěná košile. Byla tvarově shodná s tunikou, avšak delší, takže její lem přesahoval spodní okraj tuniky.</a:t>
            </a:r>
          </a:p>
          <a:p>
            <a:r>
              <a:rPr lang="cs-CZ" sz="1800" dirty="0" smtClean="0"/>
              <a:t>Spodní </a:t>
            </a:r>
            <a:r>
              <a:rPr lang="cs-CZ" sz="1800" dirty="0"/>
              <a:t>i svrchní tuniku doplňovaly dlouhé kalhoty. Připomínaly spíše punčochy sešité ze dvou částí. Krátký plášť sepnutý sponou na pravém rameni byl shodný s pláštěm římských mladíků. Na cesty a do nepohody nosili muži do zvonu střiženou pelerínu, kterou oblékali přes hlavu.</a:t>
            </a:r>
          </a:p>
        </p:txBody>
      </p:sp>
    </p:spTree>
    <p:extLst>
      <p:ext uri="{BB962C8B-B14F-4D97-AF65-F5344CB8AC3E}">
        <p14:creationId xmlns:p14="http://schemas.microsoft.com/office/powerpoint/2010/main" xmlns="" val="283596201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i="1" dirty="0" smtClean="0"/>
              <a:t>Ženský oděv </a:t>
            </a:r>
            <a:endParaRPr lang="cs-CZ" dirty="0"/>
          </a:p>
        </p:txBody>
      </p:sp>
      <p:sp>
        <p:nvSpPr>
          <p:cNvPr id="3" name="Zástupný symbol pro obsah 2"/>
          <p:cNvSpPr>
            <a:spLocks noGrp="1"/>
          </p:cNvSpPr>
          <p:nvPr>
            <p:ph idx="1"/>
          </p:nvPr>
        </p:nvSpPr>
        <p:spPr/>
        <p:txBody>
          <a:bodyPr>
            <a:normAutofit/>
          </a:bodyPr>
          <a:lstStyle/>
          <a:p>
            <a:r>
              <a:rPr lang="cs-CZ" sz="1800" dirty="0" smtClean="0"/>
              <a:t>Ženy </a:t>
            </a:r>
            <a:r>
              <a:rPr lang="cs-CZ" sz="1800" dirty="0"/>
              <a:t>vyšší společenské třídy si na sebe oblékaly v přesném pořadí několikerý oděv. Podobně jako v Byzanci zahaloval celou postavu a zastíral tvar těla.</a:t>
            </a:r>
          </a:p>
          <a:p>
            <a:r>
              <a:rPr lang="cs-CZ" sz="1800" dirty="0" smtClean="0"/>
              <a:t>Spodní </a:t>
            </a:r>
            <a:r>
              <a:rPr lang="cs-CZ" sz="1800" dirty="0"/>
              <a:t>bílý </a:t>
            </a:r>
            <a:r>
              <a:rPr lang="cs-CZ" sz="1800" dirty="0" err="1"/>
              <a:t>košilovitý</a:t>
            </a:r>
            <a:r>
              <a:rPr lang="cs-CZ" sz="1800" dirty="0"/>
              <a:t> oděv s těsnými rukávy připomínal římskou tuniku intimu. Zastával vlastně funkci spodního prádla. Svrchní oděv měl podobný střih, ale jeho rukávy byly široké, zdobené vyšívanými lemy. Ozdobné lemy, které výrazně člení ženský svrchní oděv, nebyly jen okrasou. Spojovaly tkaninu ve švech, zpevňovaly ji. Z hlediska vývoje odívání to byla novinka. I ženský oděv doplňoval bohatě řasený plášť</a:t>
            </a:r>
            <a:r>
              <a:rPr lang="cs-CZ" sz="1600" dirty="0"/>
              <a:t>.</a:t>
            </a:r>
          </a:p>
          <a:p>
            <a:endParaRPr lang="cs-CZ" dirty="0"/>
          </a:p>
        </p:txBody>
      </p:sp>
    </p:spTree>
    <p:extLst>
      <p:ext uri="{BB962C8B-B14F-4D97-AF65-F5344CB8AC3E}">
        <p14:creationId xmlns:p14="http://schemas.microsoft.com/office/powerpoint/2010/main" xmlns="" val="405514986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i="1" dirty="0" smtClean="0"/>
              <a:t>Úprava hlavy </a:t>
            </a:r>
            <a:endParaRPr lang="cs-CZ" dirty="0"/>
          </a:p>
        </p:txBody>
      </p:sp>
      <p:sp>
        <p:nvSpPr>
          <p:cNvPr id="3" name="Zástupný symbol pro obsah 2"/>
          <p:cNvSpPr>
            <a:spLocks noGrp="1"/>
          </p:cNvSpPr>
          <p:nvPr>
            <p:ph idx="1"/>
          </p:nvPr>
        </p:nvSpPr>
        <p:spPr/>
        <p:txBody>
          <a:bodyPr>
            <a:normAutofit/>
          </a:bodyPr>
          <a:lstStyle/>
          <a:p>
            <a:r>
              <a:rPr lang="cs-CZ" sz="1800" dirty="0" smtClean="0"/>
              <a:t>Ve </a:t>
            </a:r>
            <a:r>
              <a:rPr lang="cs-CZ" sz="1800" dirty="0"/>
              <a:t>středověku se vdaná žena od svobodné dívky odlišovala úpravou hlavy. Vdané ženy nosily vlasy zakryté šátkem nebo závojem. Šátek, jemná plátěná rouška, obepínal bradu a kryl i hrdlo. Úpravě šátku se věnovala velká pozornost a zůstal důležitou složkou odívání i v dalších stoletích. Symbol vdané ženy -"zavinutí" hlavy šátkem -se dodnes uchoval v lidových krojích a byl součástí svatebního obřadu.</a:t>
            </a:r>
          </a:p>
          <a:p>
            <a:r>
              <a:rPr lang="cs-CZ" sz="1800" dirty="0" smtClean="0"/>
              <a:t>Svobodné </a:t>
            </a:r>
            <a:r>
              <a:rPr lang="cs-CZ" sz="1800" dirty="0"/>
              <a:t>dívky nosily vlasy nezakryté. Dlouhé vlasy spojovaly do pramenů obtočenými pásky tkanin, nebo je nechávaly volně rozpuštěné splývat po ramenou. Bohaté dívky používaly jako ozdob obroučky a čelenky, právě tak jako bohaté ženy zaměnily prostou roušku za jemný závoj půvabně řasený kolem hlavy.</a:t>
            </a:r>
          </a:p>
          <a:p>
            <a:r>
              <a:rPr lang="cs-CZ" sz="1800" dirty="0" smtClean="0"/>
              <a:t>Mužský </a:t>
            </a:r>
            <a:r>
              <a:rPr lang="cs-CZ" sz="1800" dirty="0"/>
              <a:t>účes navazuje na antickou tradici krátkých vlasů. Většina mužů nosí vyholenou tvář. Vousy jsou odznakem vysokých světských a církevních hodnostářů.</a:t>
            </a:r>
          </a:p>
          <a:p>
            <a:endParaRPr lang="cs-CZ" dirty="0"/>
          </a:p>
        </p:txBody>
      </p:sp>
    </p:spTree>
    <p:extLst>
      <p:ext uri="{BB962C8B-B14F-4D97-AF65-F5344CB8AC3E}">
        <p14:creationId xmlns:p14="http://schemas.microsoft.com/office/powerpoint/2010/main" xmlns="" val="250778215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i="1" dirty="0" smtClean="0"/>
              <a:t>Obuv</a:t>
            </a:r>
            <a:endParaRPr lang="cs-CZ" dirty="0"/>
          </a:p>
        </p:txBody>
      </p:sp>
      <p:sp>
        <p:nvSpPr>
          <p:cNvPr id="3" name="Zástupný symbol pro obsah 2"/>
          <p:cNvSpPr>
            <a:spLocks noGrp="1"/>
          </p:cNvSpPr>
          <p:nvPr>
            <p:ph idx="1"/>
          </p:nvPr>
        </p:nvSpPr>
        <p:spPr>
          <a:xfrm>
            <a:off x="467544" y="1700808"/>
            <a:ext cx="8229600" cy="4525963"/>
          </a:xfrm>
        </p:spPr>
        <p:txBody>
          <a:bodyPr/>
          <a:lstStyle/>
          <a:p>
            <a:r>
              <a:rPr lang="cs-CZ" sz="1800" b="1" i="1" dirty="0"/>
              <a:t>Obuv </a:t>
            </a:r>
            <a:r>
              <a:rPr lang="cs-CZ" sz="1800" dirty="0"/>
              <a:t>není příliš rozmanitá. Nosí se kožené, doma šité boty ke kotníkům. Muži někdy obouvají vyšší boty sahající do půli lýtek. Už v této době se začíná objevovat obuv s protaženými špičkami. Její rozšíření však spadá až do doby gotické.</a:t>
            </a:r>
          </a:p>
          <a:p>
            <a:endParaRPr lang="cs-CZ" dirty="0"/>
          </a:p>
          <a:p>
            <a:endParaRPr lang="cs-CZ" dirty="0"/>
          </a:p>
        </p:txBody>
      </p:sp>
    </p:spTree>
    <p:extLst>
      <p:ext uri="{BB962C8B-B14F-4D97-AF65-F5344CB8AC3E}">
        <p14:creationId xmlns:p14="http://schemas.microsoft.com/office/powerpoint/2010/main" xmlns="" val="271159110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smtClean="0">
                <a:effectLst>
                  <a:outerShdw blurRad="38100" dist="38100" dir="2700000" algn="tl">
                    <a:srgbClr val="000000">
                      <a:alpha val="43137"/>
                    </a:srgbClr>
                  </a:outerShdw>
                </a:effectLst>
              </a:rPr>
              <a:t>GOTICKÉ ODÍVÁNÍ</a:t>
            </a:r>
            <a:r>
              <a:rPr lang="cs-CZ" dirty="0" smtClean="0"/>
              <a:t/>
            </a:r>
            <a:br>
              <a:rPr lang="cs-CZ" dirty="0" smtClean="0"/>
            </a:br>
            <a:endParaRPr lang="cs-CZ" dirty="0"/>
          </a:p>
        </p:txBody>
      </p:sp>
      <p:sp>
        <p:nvSpPr>
          <p:cNvPr id="3" name="Zástupný symbol pro obsah 2"/>
          <p:cNvSpPr>
            <a:spLocks noGrp="1"/>
          </p:cNvSpPr>
          <p:nvPr>
            <p:ph idx="1"/>
          </p:nvPr>
        </p:nvSpPr>
        <p:spPr>
          <a:xfrm>
            <a:off x="467544" y="837995"/>
            <a:ext cx="8229600" cy="6048672"/>
          </a:xfrm>
        </p:spPr>
        <p:txBody>
          <a:bodyPr>
            <a:normAutofit fontScale="62500" lnSpcReduction="20000"/>
          </a:bodyPr>
          <a:lstStyle/>
          <a:p>
            <a:r>
              <a:rPr lang="cs-CZ" dirty="0" smtClean="0"/>
              <a:t> </a:t>
            </a:r>
            <a:r>
              <a:rPr lang="cs-CZ" dirty="0"/>
              <a:t>Středověk byla epocha plná rozporů. Společnost, v jejímž čele stáli feudálové a církev, byla výrazně diferencovaná, což se projevilo výrazně i v odívání jednotlivých společenských vrstev. Módu určovala vysoká šlechta a ostatní ji kopírovali a přizpůsobovali svým praktickým potřebám. Hromadění obrovského bohatství a vytváření kulturních hodnot na jedné straně bylo vykoupeno poddanstvím a kulturní zaostalostí na straně druhé. 12. a 13. století bylo dobou křižáckých výprav do Palestiny. Účastníci výprav se seznámili s vyspělou arabskou vzdělaností a mnohému se naučili. Od té doby se v Evropě začaly pěstovat nové plodiny, jako je rýže, meruňky, melouny, citróny. Křižácké výpravy se zasloužily i o rozvoj evropské módy. Z Východu se k nám dostaly výrobky arabských řemeslníků, jemné mušelínové tkaniny, ozdobné předměty ze skla a slonoviny nebo z kůže. Vedle jemných vlněných, bavlněných i hedvábných tkanin se dovážely i první parfémy. To vše působí na vytváření nové gotické módy.</a:t>
            </a:r>
          </a:p>
          <a:p>
            <a:r>
              <a:rPr lang="cs-CZ" dirty="0" smtClean="0"/>
              <a:t>Evropským </a:t>
            </a:r>
            <a:r>
              <a:rPr lang="cs-CZ" dirty="0"/>
              <a:t>politickým a kulturním střediskem se stává Francie. Nový životní styl přinesl i novou etiketu (formu společenského chování), která se stala trvalým dědictvím evropské vzdělanosti. 12. století povzneslo ženu na nebývalou společenskou úroveň. Rytířská doba uctívala krásu a spojovala ji s mravností. Rytíř slouží své opěvované dámě láskou a dvorností. Obléká na důkaz oddanosti oděv v její oblíbené barvě. Rozvíjí se symbolika barev (např. služebnictvo se přizpůsobuje barvám svých pánů, souhlasnou barvou se vyjadřuje přátelství). Ideálem mužské krásy se stává zjemnělý mladík</a:t>
            </a:r>
            <a:r>
              <a:rPr lang="cs-CZ" dirty="0" smtClean="0"/>
              <a:t>.</a:t>
            </a:r>
            <a:endParaRPr lang="cs-CZ" dirty="0"/>
          </a:p>
        </p:txBody>
      </p:sp>
    </p:spTree>
    <p:extLst>
      <p:ext uri="{BB962C8B-B14F-4D97-AF65-F5344CB8AC3E}">
        <p14:creationId xmlns:p14="http://schemas.microsoft.com/office/powerpoint/2010/main" xmlns="" val="96887131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a:xfrm>
            <a:off x="467544" y="1052736"/>
            <a:ext cx="8229600" cy="4525963"/>
          </a:xfrm>
        </p:spPr>
        <p:txBody>
          <a:bodyPr>
            <a:normAutofit/>
          </a:bodyPr>
          <a:lstStyle/>
          <a:p>
            <a:r>
              <a:rPr lang="cs-CZ" sz="2000" dirty="0" smtClean="0"/>
              <a:t>Vrcholný středověk našel svůj umělecký výraz v gotice. Gotické umění se z Francie rozšířilo do Německa, Anglie, Belgie a dalších evropských zemí. Jen Itálie, kde byla silná tradice antického umění, se novému stylu bránila. Hrdě se hlásila k velkoleposti a jasnosti antické architektury a odsuzovala </a:t>
            </a:r>
            <a:r>
              <a:rPr lang="cs-CZ" sz="2000" dirty="0" err="1" smtClean="0"/>
              <a:t>přezdobenost</a:t>
            </a:r>
            <a:r>
              <a:rPr lang="cs-CZ" sz="2000" dirty="0" smtClean="0"/>
              <a:t> a ponurost gotických chrámů i nepřirozenou pokroucenost figur. Název vznikl v pozdní renesanci, která považovala všechno středoevropské umění za barbarské, a proto je nazvala podle germánského kmene Gótů (gótský, z toho gotický).</a:t>
            </a:r>
          </a:p>
          <a:p>
            <a:r>
              <a:rPr lang="cs-CZ" sz="2000" dirty="0" smtClean="0"/>
              <a:t>Do našich zemí přišla gotika teprve sto let po svém vzniku. Rozkvět gotické kultury je spjat s dobou Lucemburků. Jejich zásluhou u nás pracovali vynikající umělci světového jména (např. první stavitel svatovítské katedrály-Matyáš z </a:t>
            </a:r>
            <a:r>
              <a:rPr lang="cs-CZ" sz="2000" dirty="0" err="1" smtClean="0"/>
              <a:t>Arrasu</a:t>
            </a:r>
            <a:r>
              <a:rPr lang="cs-CZ" sz="2000" dirty="0" smtClean="0"/>
              <a:t>). Díky tomu se můžeme pochlubit skutečnými skvosty gotické architektury</a:t>
            </a:r>
          </a:p>
          <a:p>
            <a:endParaRPr lang="cs-CZ" dirty="0"/>
          </a:p>
        </p:txBody>
      </p:sp>
    </p:spTree>
    <p:extLst>
      <p:ext uri="{BB962C8B-B14F-4D97-AF65-F5344CB8AC3E}">
        <p14:creationId xmlns:p14="http://schemas.microsoft.com/office/powerpoint/2010/main" xmlns="" val="271082539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smtClean="0">
                <a:effectLst>
                  <a:outerShdw blurRad="38100" dist="38100" dir="2700000" algn="tl">
                    <a:srgbClr val="000000">
                      <a:alpha val="43137"/>
                    </a:srgbClr>
                  </a:outerShdw>
                </a:effectLst>
              </a:rPr>
              <a:t>RANÁ GOTIKA</a:t>
            </a:r>
            <a:r>
              <a:rPr lang="cs-CZ" dirty="0" smtClean="0"/>
              <a:t/>
            </a:r>
            <a:br>
              <a:rPr lang="cs-CZ" dirty="0" smtClean="0"/>
            </a:br>
            <a:endParaRPr lang="cs-CZ" dirty="0"/>
          </a:p>
        </p:txBody>
      </p:sp>
      <p:sp>
        <p:nvSpPr>
          <p:cNvPr id="3" name="Zástupný symbol pro obsah 2"/>
          <p:cNvSpPr>
            <a:spLocks noGrp="1"/>
          </p:cNvSpPr>
          <p:nvPr>
            <p:ph idx="1"/>
          </p:nvPr>
        </p:nvSpPr>
        <p:spPr>
          <a:xfrm>
            <a:off x="467544" y="1268760"/>
            <a:ext cx="8229600" cy="4525963"/>
          </a:xfrm>
        </p:spPr>
        <p:txBody>
          <a:bodyPr>
            <a:normAutofit fontScale="55000" lnSpcReduction="20000"/>
          </a:bodyPr>
          <a:lstStyle/>
          <a:p>
            <a:r>
              <a:rPr lang="cs-CZ" dirty="0" smtClean="0"/>
              <a:t>Záliba </a:t>
            </a:r>
            <a:r>
              <a:rPr lang="cs-CZ" dirty="0"/>
              <a:t>ve štíhlých, protáhlých tvarech, která je tak patrná na gotické architektuře, ovlivňovala módní siluetu. Estetickým ideálem se stala štíhlá ženská postava prohnutá do mírného S. Oděv této záměrně stylizaci postavy pomáhá. Byl již dokonale </a:t>
            </a:r>
            <a:r>
              <a:rPr lang="cs-CZ" dirty="0" err="1"/>
              <a:t>krejčovsky</a:t>
            </a:r>
            <a:r>
              <a:rPr lang="cs-CZ" dirty="0"/>
              <a:t> propracovaný a přizpůsoboval se postavě nositelů. Také nové tkaniny, vesměs dovážené, dovolovaly složitou hru záhybů a barev. Měkce lnuly k tělu a lépe vyhovovaly dobovému střihu.</a:t>
            </a:r>
          </a:p>
          <a:p>
            <a:r>
              <a:rPr lang="cs-CZ" dirty="0" smtClean="0"/>
              <a:t>Na </a:t>
            </a:r>
            <a:r>
              <a:rPr lang="cs-CZ" dirty="0"/>
              <a:t>rozvoji středověkého odívání mělo významný podíl zakládání cechů. Roku 1318 byl v Praze definitivně uznán první krejčovský cech, zhotovující na svou dobu velmi dokonalé oblečení. Šlechta si proto dávala zhotovovat oděv u významných krejčovských mistrů ve městech (nikoli v hradních dílnách jako v době románské). Období cechovní výroby přinášelo také výrazné rozlišení oděvů světských a církevních, domácího a společenského oblečení i odlišení oděvů svobodných a vdaných žen. Cechovní zřízení rozdělilo městské obyvatelstvo do skupin, které se odlišovaly typickým oděvem.</a:t>
            </a:r>
          </a:p>
          <a:p>
            <a:r>
              <a:rPr lang="cs-CZ" dirty="0" smtClean="0"/>
              <a:t>Gotickou </a:t>
            </a:r>
            <a:r>
              <a:rPr lang="cs-CZ" dirty="0"/>
              <a:t>módu můžeme sledovat na postavách světských i církevních hodnostářů zdobících katedrály a středověká sídla, právě tak jako z obrázků středověkých rukopisů. Pro poznání středověkého oděvu, jeho nošení a způsobu života vůbec jsou cenné i písemné památky (kroniky, dvorská i městská literatura).</a:t>
            </a:r>
          </a:p>
          <a:p>
            <a:pPr marL="0" indent="0">
              <a:buNone/>
            </a:pPr>
            <a:endParaRPr lang="cs-CZ" dirty="0"/>
          </a:p>
          <a:p>
            <a:endParaRPr lang="cs-CZ" dirty="0"/>
          </a:p>
        </p:txBody>
      </p:sp>
    </p:spTree>
    <p:extLst>
      <p:ext uri="{BB962C8B-B14F-4D97-AF65-F5344CB8AC3E}">
        <p14:creationId xmlns:p14="http://schemas.microsoft.com/office/powerpoint/2010/main" xmlns="" val="39237932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i="1" dirty="0" smtClean="0"/>
              <a:t>Mužský oděv</a:t>
            </a:r>
            <a:r>
              <a:rPr lang="cs-CZ" dirty="0" smtClean="0"/>
              <a:t/>
            </a:r>
            <a:br>
              <a:rPr lang="cs-CZ" dirty="0" smtClean="0"/>
            </a:br>
            <a:endParaRPr lang="cs-CZ" dirty="0"/>
          </a:p>
        </p:txBody>
      </p:sp>
      <p:sp>
        <p:nvSpPr>
          <p:cNvPr id="3" name="Zástupný symbol pro obsah 2"/>
          <p:cNvSpPr>
            <a:spLocks noGrp="1"/>
          </p:cNvSpPr>
          <p:nvPr>
            <p:ph idx="1"/>
          </p:nvPr>
        </p:nvSpPr>
        <p:spPr/>
        <p:txBody>
          <a:bodyPr>
            <a:normAutofit fontScale="55000" lnSpcReduction="20000"/>
          </a:bodyPr>
          <a:lstStyle/>
          <a:p>
            <a:r>
              <a:rPr lang="cs-CZ" dirty="0" smtClean="0"/>
              <a:t>Základní </a:t>
            </a:r>
            <a:r>
              <a:rPr lang="cs-CZ" dirty="0"/>
              <a:t>mužský oděv tvořila </a:t>
            </a:r>
            <a:r>
              <a:rPr lang="cs-CZ" dirty="0" err="1"/>
              <a:t>košilovitá</a:t>
            </a:r>
            <a:r>
              <a:rPr lang="cs-CZ" dirty="0"/>
              <a:t> suknice.</a:t>
            </a:r>
          </a:p>
          <a:p>
            <a:r>
              <a:rPr lang="cs-CZ" dirty="0" smtClean="0"/>
              <a:t>Její </a:t>
            </a:r>
            <a:r>
              <a:rPr lang="cs-CZ" dirty="0"/>
              <a:t>délka sahala na počátku gotické módy ke kolenům. Doplňovaly ji úzké </a:t>
            </a:r>
            <a:r>
              <a:rPr lang="cs-CZ" b="1" i="1" dirty="0"/>
              <a:t>přiléhavé nohavice </a:t>
            </a:r>
            <a:r>
              <a:rPr lang="cs-CZ" dirty="0"/>
              <a:t>punčochového tvaru. Později se vrchním oděvem šlechticů i měšťanů stal </a:t>
            </a:r>
            <a:r>
              <a:rPr lang="cs-CZ" b="1" i="1" dirty="0"/>
              <a:t>kabátec</a:t>
            </a:r>
            <a:r>
              <a:rPr lang="cs-CZ" dirty="0"/>
              <a:t>. Těsně obepínal tělo, a zapínal se proto na řadu drobných knoflíčků. Změněný střih se projevil také na rukávech.</a:t>
            </a:r>
          </a:p>
          <a:p>
            <a:r>
              <a:rPr lang="cs-CZ" dirty="0" smtClean="0"/>
              <a:t>Aby </a:t>
            </a:r>
            <a:r>
              <a:rPr lang="cs-CZ" dirty="0"/>
              <a:t>umožnily pohyb pažím, byly vytvarovány v horní části do oblouku podle ramenního kloubu a našity k ramenům. Rukávy byly podšívány barevnou tkaninou, zdobeny kožešinou, nebo jejich okraje tvořily ozdobné cípy a špičky, často sahající ke kolenům, někdy až na zem. (V Čechách se prý těmto dlouhým cípům říkalo "pachy", protože prý se za postavou 'táhly jako pach.) Pod kabátcem se nosil spodní oděv, jednoduchý, s dlouhými úzkými rukávy. Ve 14. století se kabátec tak zkrátil, že sahal pouze pod pás. Proti tomu se ozývali mravokárci. V mohučské kronice z doby Maxmiliána 1. např. čteme: "V oněch dnech došlo lidské bláznovství příliš daleko. Mladí mužové nosili tak krátké kabátce, že nepokrývali ani pohlaví, ani zadnice …" Krátký kabátec zdobil opasek, na kterém byl zavěšen mečík a měšec. Běžnou součástí mužského oděvu se stala pláštěnka -pelerína zakončená kuklou.</a:t>
            </a:r>
          </a:p>
          <a:p>
            <a:pPr marL="0" indent="0">
              <a:buNone/>
            </a:pPr>
            <a:endParaRPr lang="cs-CZ" dirty="0"/>
          </a:p>
        </p:txBody>
      </p:sp>
    </p:spTree>
    <p:extLst>
      <p:ext uri="{BB962C8B-B14F-4D97-AF65-F5344CB8AC3E}">
        <p14:creationId xmlns:p14="http://schemas.microsoft.com/office/powerpoint/2010/main" xmlns="" val="85262967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i="1" dirty="0" smtClean="0"/>
              <a:t>Ženský oděv</a:t>
            </a:r>
            <a:r>
              <a:rPr lang="cs-CZ" dirty="0" smtClean="0"/>
              <a:t/>
            </a:r>
            <a:br>
              <a:rPr lang="cs-CZ" dirty="0" smtClean="0"/>
            </a:br>
            <a:endParaRPr lang="cs-CZ" dirty="0"/>
          </a:p>
        </p:txBody>
      </p:sp>
      <p:sp>
        <p:nvSpPr>
          <p:cNvPr id="3" name="Zástupný symbol pro obsah 2"/>
          <p:cNvSpPr>
            <a:spLocks noGrp="1"/>
          </p:cNvSpPr>
          <p:nvPr>
            <p:ph idx="1"/>
          </p:nvPr>
        </p:nvSpPr>
        <p:spPr/>
        <p:txBody>
          <a:bodyPr>
            <a:normAutofit/>
          </a:bodyPr>
          <a:lstStyle/>
          <a:p>
            <a:r>
              <a:rPr lang="cs-CZ" sz="1800" dirty="0" smtClean="0"/>
              <a:t>Základem </a:t>
            </a:r>
            <a:r>
              <a:rPr lang="cs-CZ" sz="1800" dirty="0"/>
              <a:t>ženského oděvu byl i nadále </a:t>
            </a:r>
            <a:r>
              <a:rPr lang="cs-CZ" sz="1800" b="1" i="1" dirty="0"/>
              <a:t>jednoduchý spodní oděv</a:t>
            </a:r>
            <a:r>
              <a:rPr lang="cs-CZ" sz="1800" dirty="0"/>
              <a:t>. Zahaloval celou postavu, splýval až na zem a měl úzké dlouhé rukávy. Svrchní oděv byl však daleko ozdobnější než dříve, tvořil jej řasnatý dlouhý plášť.</a:t>
            </a:r>
          </a:p>
          <a:p>
            <a:r>
              <a:rPr lang="cs-CZ" sz="1800" dirty="0" smtClean="0"/>
              <a:t>Vývoj </a:t>
            </a:r>
            <a:r>
              <a:rPr lang="cs-CZ" sz="1800" dirty="0"/>
              <a:t>ženské módy směřoval k většímu zdůraznění tělesných linií. Ve 14. století se objevovaly výstřihy, živůtek pomocí postranních švů a záševků těsně obepínal postavu. Zapínal se na drobné knoflíčky, nebo se utahoval šněrováním. Sukně se vzadu protahovala do dlouhé vlečky, jejíž délku a způsob nesení upravovaly zvláštní předpisy. Celý styl oděvu napomáhal dobové stylizaci postavy. Rukávy svrchního ženského oděvu byly podobně jako u mužského ozdobně rozšiřovány, podkládány tkaninou jiné barvy, zakončeny dlouhými cípy. Rukávy spodního oděvu zůstaly úzké a dlouhé, takže plně kryly celou paži.</a:t>
            </a:r>
          </a:p>
        </p:txBody>
      </p:sp>
    </p:spTree>
    <p:extLst>
      <p:ext uri="{BB962C8B-B14F-4D97-AF65-F5344CB8AC3E}">
        <p14:creationId xmlns:p14="http://schemas.microsoft.com/office/powerpoint/2010/main" xmlns="" val="355726268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i="1" dirty="0" smtClean="0"/>
              <a:t>Úpravy hlavy </a:t>
            </a:r>
            <a:endParaRPr lang="cs-CZ" dirty="0"/>
          </a:p>
        </p:txBody>
      </p:sp>
      <p:sp>
        <p:nvSpPr>
          <p:cNvPr id="3" name="Zástupný symbol pro obsah 2"/>
          <p:cNvSpPr>
            <a:spLocks noGrp="1"/>
          </p:cNvSpPr>
          <p:nvPr>
            <p:ph idx="1"/>
          </p:nvPr>
        </p:nvSpPr>
        <p:spPr/>
        <p:txBody>
          <a:bodyPr>
            <a:normAutofit/>
          </a:bodyPr>
          <a:lstStyle/>
          <a:p>
            <a:r>
              <a:rPr lang="cs-CZ" sz="1800" dirty="0" smtClean="0"/>
              <a:t>Zženštilost </a:t>
            </a:r>
            <a:r>
              <a:rPr lang="cs-CZ" sz="1800" dirty="0"/>
              <a:t>mužské středověké módy se projevovala v hladce vyholené tváři i v účesech. Muži nosili dlouhé, pečlivě nakadeřené vlasy, k jejichž úpravě používali horká želízka. I ženy věnovaly úpravě hlavy velkou pozornost. Vdaná žena zakrývala hlavu rouškou z jemného plátna, která půvabně rámovala obličej a zahalovala i krk. Z výtvarných památek můžeme sledovat nejrůznější varianty "zavinutí" hlavy. Koncem 14. století se rozšířilo nošení čepců špičatých tvarů, z nichž splýval u vznešených dam dlouhý závoj.</a:t>
            </a:r>
          </a:p>
          <a:p>
            <a:r>
              <a:rPr lang="cs-CZ" sz="1800" dirty="0" smtClean="0"/>
              <a:t>Svobodné </a:t>
            </a:r>
            <a:r>
              <a:rPr lang="cs-CZ" sz="1800" dirty="0"/>
              <a:t>dívky chodily prostovlasé. Dlouhé vlasy měly upravené do copů nebo volně rozpuštěné a zkadeřené.</a:t>
            </a:r>
          </a:p>
          <a:p>
            <a:endParaRPr lang="cs-CZ" dirty="0"/>
          </a:p>
        </p:txBody>
      </p:sp>
    </p:spTree>
    <p:extLst>
      <p:ext uri="{BB962C8B-B14F-4D97-AF65-F5344CB8AC3E}">
        <p14:creationId xmlns:p14="http://schemas.microsoft.com/office/powerpoint/2010/main" xmlns="" val="177284051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i="1" dirty="0" smtClean="0"/>
              <a:t>Šperky a ozdoby </a:t>
            </a:r>
            <a:endParaRPr lang="cs-CZ" dirty="0"/>
          </a:p>
        </p:txBody>
      </p:sp>
      <p:sp>
        <p:nvSpPr>
          <p:cNvPr id="3" name="Zástupný symbol pro obsah 2"/>
          <p:cNvSpPr>
            <a:spLocks noGrp="1"/>
          </p:cNvSpPr>
          <p:nvPr>
            <p:ph idx="1"/>
          </p:nvPr>
        </p:nvSpPr>
        <p:spPr/>
        <p:txBody>
          <a:bodyPr>
            <a:normAutofit/>
          </a:bodyPr>
          <a:lstStyle/>
          <a:p>
            <a:r>
              <a:rPr lang="cs-CZ" sz="1800" dirty="0" smtClean="0"/>
              <a:t>Dívčí </a:t>
            </a:r>
            <a:r>
              <a:rPr lang="cs-CZ" sz="1800" dirty="0"/>
              <a:t>ozdobou hlavy se od 14. století stal </a:t>
            </a:r>
            <a:r>
              <a:rPr lang="cs-CZ" sz="1800" b="1" i="1" dirty="0"/>
              <a:t>vínek</a:t>
            </a:r>
            <a:r>
              <a:rPr lang="cs-CZ" sz="1800" dirty="0"/>
              <a:t>, nazývaný také </a:t>
            </a:r>
            <a:r>
              <a:rPr lang="cs-CZ" sz="1800" b="1" i="1" dirty="0" err="1"/>
              <a:t>pentlík</a:t>
            </a:r>
            <a:r>
              <a:rPr lang="cs-CZ" sz="1800" dirty="0"/>
              <a:t>. Byl to věneček z živých květin nebo papírových a voskových imitací. Bohaté dívky nosily dokonce vínky z perel a drahých kamenů.</a:t>
            </a:r>
          </a:p>
          <a:p>
            <a:r>
              <a:rPr lang="cs-CZ" sz="1800" dirty="0" smtClean="0"/>
              <a:t> </a:t>
            </a:r>
            <a:r>
              <a:rPr lang="cs-CZ" sz="1800" dirty="0"/>
              <a:t>Jednoduchý styl oděvu dával vyniknout nejrůznějším ozdobám. Vznešení lidé si oblíbili drahé, zlatem protkávané damašky, často zdobené kožešinou. Nejvzácnější kožešinou byl hermelín (zimní kožíšek hranostaje), který se začal používat jako ozdoba oděvu vysokých světských i církevních hodnostářů.</a:t>
            </a:r>
          </a:p>
          <a:p>
            <a:r>
              <a:rPr lang="cs-CZ" sz="1800" dirty="0" smtClean="0"/>
              <a:t>Zvláštností </a:t>
            </a:r>
            <a:r>
              <a:rPr lang="cs-CZ" sz="1800" dirty="0"/>
              <a:t>byly zvonkové ozdoby. Lemovaly opasky a ženy je dokonce nosily okolo výstřihů. Objevují se na obuvi. V Německu, kde se tato móda rozšířila nejvíce, vyšlo nařízení, že "žádný muž ani žena nesmí nosit jakékoli zvonky nebo stříbrné cetky zavěšené na řetězech a opascích".</a:t>
            </a:r>
          </a:p>
          <a:p>
            <a:r>
              <a:rPr lang="cs-CZ" sz="1800" dirty="0" smtClean="0"/>
              <a:t>Jeden </a:t>
            </a:r>
            <a:r>
              <a:rPr lang="cs-CZ" sz="1800" dirty="0"/>
              <a:t>módní doplněk se však vyvíjel dál -</a:t>
            </a:r>
            <a:r>
              <a:rPr lang="cs-CZ" sz="1800" b="1" i="1" dirty="0"/>
              <a:t>kapsář</a:t>
            </a:r>
            <a:r>
              <a:rPr lang="cs-CZ" sz="1800" dirty="0"/>
              <a:t>. Byla to jakási obdoba kapsy, ne však ukryté v oděvu, ale viditelně přivěšené na opasku. Tato ozdobná schránka na drobnosti se během staletí osamostatnila a později přeměnila v kabelku.</a:t>
            </a:r>
          </a:p>
          <a:p>
            <a:endParaRPr lang="cs-CZ" dirty="0"/>
          </a:p>
        </p:txBody>
      </p:sp>
    </p:spTree>
    <p:extLst>
      <p:ext uri="{BB962C8B-B14F-4D97-AF65-F5344CB8AC3E}">
        <p14:creationId xmlns:p14="http://schemas.microsoft.com/office/powerpoint/2010/main" xmlns="" val="346857846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i="1" dirty="0" smtClean="0"/>
              <a:t>Obuv </a:t>
            </a:r>
            <a:endParaRPr lang="cs-CZ" dirty="0"/>
          </a:p>
        </p:txBody>
      </p:sp>
      <p:sp>
        <p:nvSpPr>
          <p:cNvPr id="3" name="Zástupný symbol pro obsah 2"/>
          <p:cNvSpPr>
            <a:spLocks noGrp="1"/>
          </p:cNvSpPr>
          <p:nvPr>
            <p:ph idx="1"/>
          </p:nvPr>
        </p:nvSpPr>
        <p:spPr/>
        <p:txBody>
          <a:bodyPr>
            <a:normAutofit/>
          </a:bodyPr>
          <a:lstStyle/>
          <a:p>
            <a:r>
              <a:rPr lang="cs-CZ" sz="1800" dirty="0" smtClean="0"/>
              <a:t>Středověká </a:t>
            </a:r>
            <a:r>
              <a:rPr lang="cs-CZ" sz="1800" dirty="0"/>
              <a:t>obuv byla charakteristickým dobovým doplňkem. Obliba špičatých a úzkých tvarů vedla až k nepřirozenému protažení špiček bot. Dlouhé špičky znesnadňovaly chůzi, proto byly často upevněny ozdobnými řetízky pod koleny. Dobová nařízení omezovala délku špičky, která se stala ukazatelem sociálního postavení ve společnosti. Výstřelky středověké módy vyvolávaly rozhořčenou kritiku.</a:t>
            </a:r>
          </a:p>
          <a:p>
            <a:r>
              <a:rPr lang="cs-CZ" sz="1800" dirty="0"/>
              <a:t>• Právní předpisy měly potlačit zbytečný přepych a zároveň směřovaly k udržení stavovských rozdílů.</a:t>
            </a:r>
          </a:p>
          <a:p>
            <a:r>
              <a:rPr lang="cs-CZ" sz="1800" dirty="0"/>
              <a:t>• Oděvní zákon ve 14. století vznikl právě proto, "že již nelze podle šatu zjistit stav a hodnost lidí, zda jsou princové, šlechtici, svobodní měšťané nebo řemeslníci, poněvadž se trpí, že se každý obléká podle své záliby". Lidé, kteří stáli na okraji společnosti, musili nosit zvláštní oblek. Byli to např. kati, nevěstky a malomocní. </a:t>
            </a:r>
          </a:p>
          <a:p>
            <a:pPr marL="0" indent="0">
              <a:buNone/>
            </a:pPr>
            <a:r>
              <a:rPr lang="cs-CZ" sz="1800" dirty="0"/>
              <a:t> </a:t>
            </a:r>
          </a:p>
          <a:p>
            <a:endParaRPr lang="cs-CZ" sz="1800" dirty="0"/>
          </a:p>
        </p:txBody>
      </p:sp>
    </p:spTree>
    <p:extLst>
      <p:ext uri="{BB962C8B-B14F-4D97-AF65-F5344CB8AC3E}">
        <p14:creationId xmlns:p14="http://schemas.microsoft.com/office/powerpoint/2010/main" xmlns="" val="240367813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smtClean="0">
                <a:effectLst>
                  <a:outerShdw blurRad="38100" dist="38100" dir="2700000" algn="tl">
                    <a:srgbClr val="000000">
                      <a:alpha val="43137"/>
                    </a:srgbClr>
                  </a:outerShdw>
                </a:effectLst>
              </a:rPr>
              <a:t>POZDNÍ GOTIKA</a:t>
            </a:r>
            <a:r>
              <a:rPr lang="cs-CZ" dirty="0" smtClean="0">
                <a:effectLst>
                  <a:outerShdw blurRad="38100" dist="38100" dir="2700000" algn="tl">
                    <a:srgbClr val="000000">
                      <a:alpha val="43137"/>
                    </a:srgbClr>
                  </a:outerShdw>
                </a:effectLst>
              </a:rPr>
              <a:t/>
            </a:r>
            <a:br>
              <a:rPr lang="cs-CZ" dirty="0" smtClean="0">
                <a:effectLst>
                  <a:outerShdw blurRad="38100" dist="38100" dir="2700000" algn="tl">
                    <a:srgbClr val="000000">
                      <a:alpha val="43137"/>
                    </a:srgbClr>
                  </a:outerShdw>
                </a:effectLst>
              </a:rPr>
            </a:br>
            <a:endParaRPr lang="cs-CZ"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a:xfrm>
            <a:off x="457200" y="908720"/>
            <a:ext cx="8229600" cy="6048672"/>
          </a:xfrm>
        </p:spPr>
        <p:txBody>
          <a:bodyPr>
            <a:normAutofit fontScale="55000" lnSpcReduction="20000"/>
          </a:bodyPr>
          <a:lstStyle/>
          <a:p>
            <a:r>
              <a:rPr lang="cs-CZ" dirty="0" smtClean="0"/>
              <a:t>Pozdně </a:t>
            </a:r>
            <a:r>
              <a:rPr lang="cs-CZ" dirty="0"/>
              <a:t>gotická móda dosáhla největšího rozkvětu na dvoře burgundských vévodů. Burgundské vévodství, k němuž náležela v 15. stol. nejen severní část nynější Francie, ale i Belgie a Nizozemí, patřilo k nejmocnějším státům své doby. Gotickou módu dovedlo k nebývalé pestrosti, okázalé nádheře, ovšem i k některým výstředním detailům. Nápadné oděvy se zhotovovaly z brokátů, drahých sametů a doplňovaly je výšivky a kožešiny. Byly dovoleny všechny kombinace barev. Výrazně se rozvíjela barevná symbolika (např. modrá znamenala věrnost, zelená zamilovanost). Charakteristickým znakem burgundské módy byly zejména štíhlé a špičaté formy oděvu, obuvi i klobouků.</a:t>
            </a:r>
          </a:p>
          <a:p>
            <a:r>
              <a:rPr lang="cs-CZ" dirty="0" smtClean="0"/>
              <a:t>Móda </a:t>
            </a:r>
            <a:r>
              <a:rPr lang="cs-CZ" dirty="0"/>
              <a:t>přeháněla všechno, co poskytovalo možnost štíhlého vzhledu a špičatosti. Bez knoflíků nebylo možné tehdejší úzký oděv oblékat nebo svlékat.</a:t>
            </a:r>
          </a:p>
          <a:p>
            <a:r>
              <a:rPr lang="cs-CZ" dirty="0" smtClean="0"/>
              <a:t>Burgundská </a:t>
            </a:r>
            <a:r>
              <a:rPr lang="cs-CZ" dirty="0"/>
              <a:t>móda se vládnoucí třídě v Evropě líbila, proto se rychle rozšiřovala. Bližší země ovlivňovala intenzivněji a feudálové těchto zemí ji přijímali téměř beze změny. Vzdálenější státy ji obměňovaly po svém.</a:t>
            </a:r>
          </a:p>
          <a:p>
            <a:r>
              <a:rPr lang="cs-CZ" dirty="0" smtClean="0"/>
              <a:t>V </a:t>
            </a:r>
            <a:r>
              <a:rPr lang="cs-CZ" dirty="0"/>
              <a:t>této době získala na vážnosti i česká dvorská móda lucemburské dynastie. Zejména doba Václava IV. znamená její rozkvět. Ovšem přepych a módní výstřelky vyvolávaly stále častější vlny odporu. Čeští mravokárci se ostře stavěli proti rozšiřování francouzské módy, poukazovaly na "ohavnost a neslušnost" tohoto oděvu. Kazatelé brojili proti hříšnému luxusu, který budí pýchu a závist druhých. Například Petr Chelčický se pozastavoval nad množstvím sukna, kterého je zapotřebí ke zhotovení šatů s vlečkou, františkáni odmítali dát rozhřešení ženám, které nosily dlouhou vlečku apod. Reformační hnutí, které našlo svůj revoluční výraz v husitství, prosazovalo jednoduchost v odívání husitských žen a kritizovalo módní oděv pražských žen a dívek. Přes všechny tyto zákazy a dobová omezení se módní vlna šíří celou Evropou dál.</a:t>
            </a:r>
          </a:p>
          <a:p>
            <a:endParaRPr lang="cs-CZ" dirty="0"/>
          </a:p>
        </p:txBody>
      </p:sp>
    </p:spTree>
    <p:extLst>
      <p:ext uri="{BB962C8B-B14F-4D97-AF65-F5344CB8AC3E}">
        <p14:creationId xmlns:p14="http://schemas.microsoft.com/office/powerpoint/2010/main" xmlns="" val="113263313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i="1" dirty="0" smtClean="0"/>
              <a:t>Mužský oděv </a:t>
            </a:r>
            <a:endParaRPr lang="cs-CZ" dirty="0"/>
          </a:p>
        </p:txBody>
      </p:sp>
      <p:sp>
        <p:nvSpPr>
          <p:cNvPr id="3" name="Zástupný symbol pro obsah 2"/>
          <p:cNvSpPr>
            <a:spLocks noGrp="1"/>
          </p:cNvSpPr>
          <p:nvPr>
            <p:ph idx="1"/>
          </p:nvPr>
        </p:nvSpPr>
        <p:spPr>
          <a:xfrm>
            <a:off x="467544" y="1772816"/>
            <a:ext cx="8229600" cy="4525963"/>
          </a:xfrm>
        </p:spPr>
        <p:txBody>
          <a:bodyPr>
            <a:normAutofit/>
          </a:bodyPr>
          <a:lstStyle/>
          <a:p>
            <a:r>
              <a:rPr lang="cs-CZ" sz="1800" dirty="0" smtClean="0"/>
              <a:t>Muži </a:t>
            </a:r>
            <a:r>
              <a:rPr lang="cs-CZ" sz="1800" dirty="0"/>
              <a:t>nadále nosili krátký těsný kabátec, jehož rukávy byly zvonovitě rozšířené, ozdobně prostřižené v polovině délky pro vysunutí paží, zdobené pruhy různých barev nebo stříbrnými rolničkami na hedvábných šňůrách. Okraj oděvu byl lemován ozdobnými obrubami a zástřihy. Krátké kabátce doplňovaly nohavice stejně úzké jako dříve. Hýřily barevností. Kalhoty zvané </a:t>
            </a:r>
            <a:r>
              <a:rPr lang="cs-CZ" sz="1800" b="1" i="1" dirty="0" err="1" smtClean="0"/>
              <a:t>miparty</a:t>
            </a:r>
            <a:r>
              <a:rPr lang="cs-CZ" sz="1800" b="1" i="1" dirty="0" smtClean="0"/>
              <a:t>, </a:t>
            </a:r>
            <a:r>
              <a:rPr lang="cs-CZ" sz="1800" dirty="0"/>
              <a:t>neboli </a:t>
            </a:r>
            <a:r>
              <a:rPr lang="cs-CZ" sz="1800" dirty="0" smtClean="0"/>
              <a:t>dělené, </a:t>
            </a:r>
            <a:r>
              <a:rPr lang="cs-CZ" sz="1800" dirty="0"/>
              <a:t>měly každou nohavici v jiné barvě. Krátký plášť byl při slavnostních příležitostech nahrazen dlouhým řasnatějším pláštěm zvonového tvaru.</a:t>
            </a:r>
          </a:p>
          <a:p>
            <a:endParaRPr lang="cs-CZ" dirty="0"/>
          </a:p>
        </p:txBody>
      </p:sp>
    </p:spTree>
    <p:extLst>
      <p:ext uri="{BB962C8B-B14F-4D97-AF65-F5344CB8AC3E}">
        <p14:creationId xmlns:p14="http://schemas.microsoft.com/office/powerpoint/2010/main" xmlns="" val="194179213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i="1" dirty="0" smtClean="0"/>
              <a:t>Ženský oděv </a:t>
            </a:r>
            <a:endParaRPr lang="cs-CZ" dirty="0"/>
          </a:p>
        </p:txBody>
      </p:sp>
      <p:sp>
        <p:nvSpPr>
          <p:cNvPr id="3" name="Zástupný symbol pro obsah 2"/>
          <p:cNvSpPr>
            <a:spLocks noGrp="1"/>
          </p:cNvSpPr>
          <p:nvPr>
            <p:ph idx="1"/>
          </p:nvPr>
        </p:nvSpPr>
        <p:spPr/>
        <p:txBody>
          <a:bodyPr>
            <a:normAutofit/>
          </a:bodyPr>
          <a:lstStyle/>
          <a:p>
            <a:r>
              <a:rPr lang="cs-CZ" sz="1800" dirty="0" smtClean="0"/>
              <a:t>Linie </a:t>
            </a:r>
            <a:r>
              <a:rPr lang="cs-CZ" sz="1800" dirty="0"/>
              <a:t>ženské postavy se módou pozdní gotiky ve srovnání se 14. stoletím pozměnila. Obrysy těla byly stále nápadnější. Vysoko umístěný pas zkracoval živůtek, výstřih ve tvaru V byl někdy zastírán jemnou rouškou. Burgundská móda prosadila bohatý svrchní oblek (nazývaný </a:t>
            </a:r>
            <a:r>
              <a:rPr lang="cs-CZ" sz="1800" b="1" i="1" dirty="0" err="1"/>
              <a:t>robe</a:t>
            </a:r>
            <a:r>
              <a:rPr lang="cs-CZ" sz="1800" dirty="0"/>
              <a:t>), jehož upnutý živůtek kontrastuje s mohutně řasenou sukní prodlouženou do vlečky. Půvabná róba často nahrazovala plášť. Dlouhá vlečka, které se přezdívalo "</a:t>
            </a:r>
            <a:r>
              <a:rPr lang="cs-CZ" sz="1800" b="1" i="1" dirty="0"/>
              <a:t>ohon</a:t>
            </a:r>
            <a:r>
              <a:rPr lang="cs-CZ" sz="1800" dirty="0"/>
              <a:t>", vedla opět k dobové kritice. Přesto se tato móda udržela až do začátku 16. století.</a:t>
            </a:r>
          </a:p>
          <a:p>
            <a:endParaRPr lang="cs-CZ" dirty="0"/>
          </a:p>
        </p:txBody>
      </p:sp>
    </p:spTree>
    <p:extLst>
      <p:ext uri="{BB962C8B-B14F-4D97-AF65-F5344CB8AC3E}">
        <p14:creationId xmlns:p14="http://schemas.microsoft.com/office/powerpoint/2010/main" xmlns="" val="250623911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332656"/>
            <a:ext cx="8229600" cy="1143000"/>
          </a:xfrm>
        </p:spPr>
        <p:txBody>
          <a:bodyPr/>
          <a:lstStyle/>
          <a:p>
            <a:r>
              <a:rPr lang="cs-CZ" b="1" i="1" dirty="0" smtClean="0"/>
              <a:t>Úprava hlavy </a:t>
            </a:r>
            <a:endParaRPr lang="cs-CZ" dirty="0"/>
          </a:p>
        </p:txBody>
      </p:sp>
      <p:sp>
        <p:nvSpPr>
          <p:cNvPr id="3" name="Zástupný symbol pro obsah 2"/>
          <p:cNvSpPr>
            <a:spLocks noGrp="1"/>
          </p:cNvSpPr>
          <p:nvPr>
            <p:ph idx="1"/>
          </p:nvPr>
        </p:nvSpPr>
        <p:spPr/>
        <p:txBody>
          <a:bodyPr>
            <a:normAutofit/>
          </a:bodyPr>
          <a:lstStyle/>
          <a:p>
            <a:r>
              <a:rPr lang="cs-CZ" sz="1800" dirty="0" smtClean="0"/>
              <a:t>Vdané </a:t>
            </a:r>
            <a:r>
              <a:rPr lang="cs-CZ" sz="1800" dirty="0"/>
              <a:t>ženy musely nadále ukrývat vlasy pod </a:t>
            </a:r>
            <a:r>
              <a:rPr lang="cs-CZ" sz="1800" b="1" i="1" dirty="0"/>
              <a:t>šátky </a:t>
            </a:r>
            <a:r>
              <a:rPr lang="cs-CZ" sz="1800" dirty="0"/>
              <a:t>a </a:t>
            </a:r>
            <a:r>
              <a:rPr lang="cs-CZ" sz="1800" b="1" i="1" dirty="0"/>
              <a:t>čepce</a:t>
            </a:r>
            <a:r>
              <a:rPr lang="cs-CZ" sz="1800" dirty="0"/>
              <a:t>. V úpravě hlavy se snad nejnápadněji projevila fantazie nové módy. Čepce měly nejrůznější tvary. Největší oblibu získal homolovitý čepec zvaný </a:t>
            </a:r>
            <a:r>
              <a:rPr lang="cs-CZ" sz="1800" b="1" i="1" dirty="0" err="1"/>
              <a:t>henin</a:t>
            </a:r>
            <a:r>
              <a:rPr lang="cs-CZ" sz="1800" dirty="0"/>
              <a:t>. Zavedla ho Isabela Bavorská na burgundském dvoře. Byl to vysoký kužel ze škrobeného plátna potažený hedvábím či jinými drahými tkaninami. Po celé zadní straně </a:t>
            </a:r>
            <a:r>
              <a:rPr lang="cs-CZ" sz="1800" dirty="0" err="1"/>
              <a:t>heninu</a:t>
            </a:r>
            <a:r>
              <a:rPr lang="cs-CZ" sz="1800" dirty="0"/>
              <a:t> a někdy i přes obličej splýval dlouhý průhledný závoj. Výška </a:t>
            </a:r>
            <a:r>
              <a:rPr lang="cs-CZ" sz="1800" dirty="0" err="1"/>
              <a:t>heninu</a:t>
            </a:r>
            <a:r>
              <a:rPr lang="cs-CZ" sz="1800" dirty="0"/>
              <a:t> se lišila podle stavu nositelky: 1 m pro šlechtičnu, 60 cm pro měšťanku.</a:t>
            </a:r>
          </a:p>
          <a:p>
            <a:r>
              <a:rPr lang="cs-CZ" sz="1800" dirty="0" smtClean="0"/>
              <a:t>Vlasy </a:t>
            </a:r>
            <a:r>
              <a:rPr lang="cs-CZ" sz="1800" dirty="0"/>
              <a:t>přesahující čepec se vyholovaly až na malý trojúhelník uprostřed horní části čela.</a:t>
            </a:r>
          </a:p>
          <a:p>
            <a:endParaRPr lang="cs-CZ" sz="1800" dirty="0"/>
          </a:p>
        </p:txBody>
      </p:sp>
    </p:spTree>
    <p:extLst>
      <p:ext uri="{BB962C8B-B14F-4D97-AF65-F5344CB8AC3E}">
        <p14:creationId xmlns:p14="http://schemas.microsoft.com/office/powerpoint/2010/main" xmlns="" val="260598817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i="1" dirty="0" smtClean="0"/>
              <a:t>Obuv </a:t>
            </a:r>
            <a:endParaRPr lang="cs-CZ" dirty="0"/>
          </a:p>
        </p:txBody>
      </p:sp>
      <p:sp>
        <p:nvSpPr>
          <p:cNvPr id="3" name="Zástupný symbol pro obsah 2"/>
          <p:cNvSpPr>
            <a:spLocks noGrp="1"/>
          </p:cNvSpPr>
          <p:nvPr>
            <p:ph idx="1"/>
          </p:nvPr>
        </p:nvSpPr>
        <p:spPr>
          <a:xfrm>
            <a:off x="467544" y="1772816"/>
            <a:ext cx="8229600" cy="4525963"/>
          </a:xfrm>
        </p:spPr>
        <p:txBody>
          <a:bodyPr>
            <a:normAutofit/>
          </a:bodyPr>
          <a:lstStyle/>
          <a:p>
            <a:r>
              <a:rPr lang="cs-CZ" sz="1800" dirty="0" smtClean="0"/>
              <a:t>zakončená </a:t>
            </a:r>
            <a:r>
              <a:rPr lang="cs-CZ" sz="1800" dirty="0"/>
              <a:t>různě dlouhou špičkou zůstala v oblibě po celé 15. století. U mužů byly nejběžnější punčochovité pletené kalhoty podšité na chodidle podešví. Koncem 15. století se ostré špičky bot zakulatily a vznikly tzv. "kachní zobáky". Zhotovovaly se nejčastěji ze žluté nebo černé kůže, šlechtici nosili boty ze sametu a hedvábí nebo z jemných barevných kůží. </a:t>
            </a:r>
          </a:p>
          <a:p>
            <a:pPr marL="0" indent="0">
              <a:buNone/>
            </a:pPr>
            <a:r>
              <a:rPr lang="cs-CZ" sz="2400" dirty="0"/>
              <a:t> </a:t>
            </a:r>
            <a:endParaRPr lang="cs-CZ" sz="2400" dirty="0" smtClean="0"/>
          </a:p>
          <a:p>
            <a:pPr marL="0" indent="0">
              <a:buNone/>
            </a:pPr>
            <a:r>
              <a:rPr lang="cs-CZ" sz="2400" dirty="0" smtClean="0"/>
              <a:t>Zadání úkolu:</a:t>
            </a:r>
          </a:p>
          <a:p>
            <a:pPr marL="0" indent="0">
              <a:buNone/>
            </a:pPr>
            <a:r>
              <a:rPr lang="cs-CZ" sz="2000" dirty="0" smtClean="0"/>
              <a:t>Zpracujte kolekci návrhů na téma doplněk: obuv nebo pokrývka hlavy </a:t>
            </a:r>
            <a:r>
              <a:rPr lang="cs-CZ" sz="2000" smtClean="0"/>
              <a:t>inspirovaná gotikou.</a:t>
            </a:r>
            <a:endParaRPr lang="cs-CZ" sz="2000" dirty="0"/>
          </a:p>
          <a:p>
            <a:endParaRPr lang="cs-CZ" sz="2000" dirty="0"/>
          </a:p>
        </p:txBody>
      </p:sp>
    </p:spTree>
    <p:extLst>
      <p:ext uri="{BB962C8B-B14F-4D97-AF65-F5344CB8AC3E}">
        <p14:creationId xmlns:p14="http://schemas.microsoft.com/office/powerpoint/2010/main" xmlns="" val="4179821835"/>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Vlastní 3">
      <a:dk1>
        <a:srgbClr val="0C0C0C"/>
      </a:dk1>
      <a:lt1>
        <a:srgbClr val="E2E0D5"/>
      </a:lt1>
      <a:dk2>
        <a:srgbClr val="0C0C0C"/>
      </a:dk2>
      <a:lt2>
        <a:srgbClr val="D0CCB9"/>
      </a:lt2>
      <a:accent1>
        <a:srgbClr val="0C0C0C"/>
      </a:accent1>
      <a:accent2>
        <a:srgbClr val="000000"/>
      </a:accent2>
      <a:accent3>
        <a:srgbClr val="85776D"/>
      </a:accent3>
      <a:accent4>
        <a:srgbClr val="AEAFA9"/>
      </a:accent4>
      <a:accent5>
        <a:srgbClr val="8D878B"/>
      </a:accent5>
      <a:accent6>
        <a:srgbClr val="6B6149"/>
      </a:accent6>
      <a:hlink>
        <a:srgbClr val="B6A272"/>
      </a:hlink>
      <a:folHlink>
        <a:srgbClr val="00000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66</TotalTime>
  <Words>2936</Words>
  <Application>Microsoft Office PowerPoint</Application>
  <PresentationFormat>Předvádění na obrazovce (4:3)</PresentationFormat>
  <Paragraphs>84</Paragraphs>
  <Slides>24</Slides>
  <Notes>0</Notes>
  <HiddenSlides>0</HiddenSlides>
  <MMClips>0</MMClips>
  <ScaleCrop>false</ScaleCrop>
  <HeadingPairs>
    <vt:vector size="4" baseType="variant">
      <vt:variant>
        <vt:lpstr>Motiv</vt:lpstr>
      </vt:variant>
      <vt:variant>
        <vt:i4>1</vt:i4>
      </vt:variant>
      <vt:variant>
        <vt:lpstr>Nadpisy snímků</vt:lpstr>
      </vt:variant>
      <vt:variant>
        <vt:i4>24</vt:i4>
      </vt:variant>
    </vt:vector>
  </HeadingPairs>
  <TitlesOfParts>
    <vt:vector size="25" baseType="lpstr">
      <vt:lpstr>Motiv systému Office</vt:lpstr>
      <vt:lpstr>STŘEDOVĚK</vt:lpstr>
      <vt:lpstr>Snímek 2</vt:lpstr>
      <vt:lpstr>Snímek 3</vt:lpstr>
      <vt:lpstr>Snímek 4</vt:lpstr>
      <vt:lpstr>AUTOR FOTOGRAFIÍ A KRESEB:  Mgr.A. MILOSLAVA SVOBODOVÁ</vt:lpstr>
      <vt:lpstr>ODÍVÁNÍ ROMÁNSKÉ </vt:lpstr>
      <vt:lpstr>Třídní rozdělení</vt:lpstr>
      <vt:lpstr>Mužský oděv</vt:lpstr>
      <vt:lpstr>Ženský oděv </vt:lpstr>
      <vt:lpstr>Úprava hlavy </vt:lpstr>
      <vt:lpstr>Obuv</vt:lpstr>
      <vt:lpstr>GOTICKÉ ODÍVÁNÍ </vt:lpstr>
      <vt:lpstr>Snímek 13</vt:lpstr>
      <vt:lpstr>RANÁ GOTIKA </vt:lpstr>
      <vt:lpstr>Mužský oděv </vt:lpstr>
      <vt:lpstr>Ženský oděv </vt:lpstr>
      <vt:lpstr>Úpravy hlavy </vt:lpstr>
      <vt:lpstr>Šperky a ozdoby </vt:lpstr>
      <vt:lpstr>Obuv </vt:lpstr>
      <vt:lpstr>POZDNÍ GOTIKA </vt:lpstr>
      <vt:lpstr>Mužský oděv </vt:lpstr>
      <vt:lpstr>Ženský oděv </vt:lpstr>
      <vt:lpstr>Úprava hlavy </vt:lpstr>
      <vt:lpstr>Obuv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STŘEDOVĚK</dc:title>
  <dc:creator>František Filipi</dc:creator>
  <cp:lastModifiedBy>Dum</cp:lastModifiedBy>
  <cp:revision>9</cp:revision>
  <dcterms:created xsi:type="dcterms:W3CDTF">2014-03-15T15:47:23Z</dcterms:created>
  <dcterms:modified xsi:type="dcterms:W3CDTF">2014-11-01T08:16:01Z</dcterms:modified>
</cp:coreProperties>
</file>