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Číslovky řadové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VY_32_INOVACE_02-11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4893026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Číslovky řadové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2. </a:t>
                      </a:r>
                      <a:r>
                        <a:rPr lang="cs-CZ" sz="1400" kern="50" smtClean="0">
                          <a:effectLst/>
                        </a:rPr>
                        <a:t>3.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Rozdělení</a:t>
                      </a:r>
                      <a:r>
                        <a:rPr lang="cs-CZ" sz="1400" kern="5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číslovek. </a:t>
                      </a: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Způsob tvoření číslovek řadových – procvičení jejich tvoření na příkladech.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2887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Rozlišujeme číslovky:</a:t>
            </a:r>
          </a:p>
          <a:p>
            <a:endParaRPr lang="cs-CZ" dirty="0"/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ZÁKLADNÍ</a:t>
            </a:r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ŘADOVÉ</a:t>
            </a:r>
          </a:p>
          <a:p>
            <a:pPr marL="624078" indent="-514350">
              <a:lnSpc>
                <a:spcPct val="150000"/>
              </a:lnSpc>
              <a:buAutoNum type="alphaUcPeriod"/>
            </a:pPr>
            <a:r>
              <a:rPr lang="cs-CZ" sz="4000" b="1" dirty="0" smtClean="0"/>
              <a:t>NÁSOBNÉ</a:t>
            </a:r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11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. Číslovky řadové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47133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Skloňují se jako přídavná jména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Zpravidla před nimi stojí člen nebo přivlastňovací 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   zájmeno</a:t>
            </a:r>
            <a:endParaRPr lang="cs-CZ" b="1" dirty="0"/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der </a:t>
            </a:r>
            <a:r>
              <a:rPr lang="cs-CZ" sz="2800" dirty="0" err="1" smtClean="0">
                <a:solidFill>
                  <a:srgbClr val="FF0000"/>
                </a:solidFill>
              </a:rPr>
              <a:t>achte</a:t>
            </a:r>
            <a:r>
              <a:rPr lang="cs-CZ" sz="2800" dirty="0" smtClean="0"/>
              <a:t> </a:t>
            </a:r>
            <a:r>
              <a:rPr lang="cs-CZ" sz="2800" dirty="0" err="1" smtClean="0"/>
              <a:t>Soldat</a:t>
            </a:r>
            <a:r>
              <a:rPr lang="cs-CZ" sz="2800" dirty="0" smtClean="0"/>
              <a:t> –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zehnte</a:t>
            </a:r>
            <a:r>
              <a:rPr lang="cs-CZ" sz="2800" dirty="0" smtClean="0"/>
              <a:t> Auto –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erste</a:t>
            </a:r>
            <a:r>
              <a:rPr lang="cs-CZ" sz="2800" dirty="0" smtClean="0"/>
              <a:t> Blume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mein </a:t>
            </a:r>
            <a:r>
              <a:rPr lang="cs-CZ" sz="2800" dirty="0" err="1" smtClean="0">
                <a:solidFill>
                  <a:srgbClr val="FF0000"/>
                </a:solidFill>
              </a:rPr>
              <a:t>dritter</a:t>
            </a:r>
            <a:r>
              <a:rPr lang="cs-CZ" sz="2800" dirty="0" smtClean="0"/>
              <a:t> </a:t>
            </a:r>
            <a:r>
              <a:rPr lang="cs-CZ" sz="2800" dirty="0" err="1" smtClean="0"/>
              <a:t>Hund</a:t>
            </a:r>
            <a:r>
              <a:rPr lang="cs-CZ" sz="2800" dirty="0" smtClean="0"/>
              <a:t> – </a:t>
            </a:r>
            <a:r>
              <a:rPr lang="cs-CZ" sz="2800" dirty="0" err="1" smtClean="0"/>
              <a:t>seine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erste</a:t>
            </a:r>
            <a:r>
              <a:rPr lang="cs-CZ" sz="2800" dirty="0" smtClean="0"/>
              <a:t> </a:t>
            </a:r>
            <a:r>
              <a:rPr lang="cs-CZ" sz="2800" dirty="0" err="1" smtClean="0"/>
              <a:t>Wohnung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Píše se za nimi tečka jako v češtině.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6560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Tvoří 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dirty="0" smtClean="0"/>
              <a:t>a) 1. – 19. </a:t>
            </a:r>
            <a:r>
              <a:rPr lang="cs-CZ" sz="2800" dirty="0" smtClean="0"/>
              <a:t>		člen určitý + zákl. číslovka + 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te</a:t>
            </a:r>
            <a:r>
              <a:rPr lang="cs-CZ" sz="2800" b="1" dirty="0" smtClean="0"/>
              <a:t> </a:t>
            </a:r>
          </a:p>
          <a:p>
            <a:pPr marL="109728" indent="0">
              <a:buNone/>
            </a:pPr>
            <a:endParaRPr lang="cs-CZ" sz="2800" b="1" dirty="0"/>
          </a:p>
          <a:p>
            <a:pPr marL="109728" indent="0">
              <a:buNone/>
            </a:pPr>
            <a:r>
              <a:rPr lang="cs-CZ" sz="2800" b="1" dirty="0" smtClean="0"/>
              <a:t>b) 20. a více	</a:t>
            </a:r>
            <a:r>
              <a:rPr lang="cs-CZ" sz="2800" dirty="0" smtClean="0"/>
              <a:t>člen určitý + zákl. číslovka + </a:t>
            </a:r>
            <a:r>
              <a:rPr lang="cs-CZ" sz="2800" b="1" dirty="0" smtClean="0"/>
              <a:t>-</a:t>
            </a:r>
            <a:r>
              <a:rPr lang="cs-CZ" sz="2800" b="1" dirty="0" err="1" smtClean="0"/>
              <a:t>ste</a:t>
            </a:r>
            <a:endParaRPr lang="cs-CZ" sz="2800" b="1" dirty="0" smtClean="0"/>
          </a:p>
          <a:p>
            <a:pPr marL="109728" indent="0">
              <a:buNone/>
            </a:pPr>
            <a:endParaRPr lang="cs-CZ" sz="2800" b="1" dirty="0" smtClean="0"/>
          </a:p>
          <a:p>
            <a:pPr marL="109728" indent="0">
              <a:buNone/>
            </a:pPr>
            <a:r>
              <a:rPr lang="cs-CZ" b="1" dirty="0" smtClean="0"/>
              <a:t>1. 	</a:t>
            </a:r>
            <a:r>
              <a:rPr lang="cs-CZ" dirty="0" smtClean="0"/>
              <a:t>r, e, s		</a:t>
            </a:r>
            <a:r>
              <a:rPr lang="cs-CZ" b="1" dirty="0" err="1" smtClean="0"/>
              <a:t>erste</a:t>
            </a:r>
            <a:r>
              <a:rPr lang="cs-CZ" b="1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!!!</a:t>
            </a:r>
            <a:r>
              <a:rPr lang="cs-CZ" dirty="0" smtClean="0"/>
              <a:t>	der </a:t>
            </a:r>
            <a:r>
              <a:rPr lang="cs-CZ" dirty="0" err="1" smtClean="0"/>
              <a:t>erste</a:t>
            </a:r>
            <a:r>
              <a:rPr lang="cs-CZ" dirty="0" smtClean="0"/>
              <a:t> </a:t>
            </a:r>
            <a:r>
              <a:rPr lang="cs-CZ" dirty="0" err="1" smtClean="0"/>
              <a:t>Stock</a:t>
            </a:r>
            <a:endParaRPr lang="cs-CZ" dirty="0" smtClean="0"/>
          </a:p>
          <a:p>
            <a:pPr marL="109728" indent="0">
              <a:buNone/>
            </a:pPr>
            <a:r>
              <a:rPr lang="cs-CZ" b="1" dirty="0" smtClean="0"/>
              <a:t>2. </a:t>
            </a:r>
            <a:r>
              <a:rPr lang="cs-CZ" dirty="0" smtClean="0"/>
              <a:t>	r, e, s		</a:t>
            </a:r>
            <a:r>
              <a:rPr lang="cs-CZ" b="1" dirty="0" err="1" smtClean="0"/>
              <a:t>zwei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zweite</a:t>
            </a:r>
            <a:r>
              <a:rPr lang="cs-CZ" dirty="0" smtClean="0"/>
              <a:t> </a:t>
            </a:r>
            <a:r>
              <a:rPr lang="cs-CZ" dirty="0" err="1" smtClean="0"/>
              <a:t>Stunde</a:t>
            </a:r>
            <a:endParaRPr lang="cs-CZ" dirty="0" smtClean="0"/>
          </a:p>
          <a:p>
            <a:pPr marL="109728" indent="0">
              <a:buNone/>
            </a:pPr>
            <a:r>
              <a:rPr lang="cs-CZ" b="1" dirty="0" smtClean="0"/>
              <a:t>3.	</a:t>
            </a:r>
            <a:r>
              <a:rPr lang="cs-CZ" dirty="0" smtClean="0"/>
              <a:t>r, e, s</a:t>
            </a:r>
            <a:r>
              <a:rPr lang="cs-CZ" b="1" dirty="0" smtClean="0"/>
              <a:t>		</a:t>
            </a:r>
            <a:r>
              <a:rPr lang="cs-CZ" b="1" dirty="0" err="1" smtClean="0"/>
              <a:t>dritte</a:t>
            </a:r>
            <a:r>
              <a:rPr lang="cs-CZ" b="1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!!!</a:t>
            </a:r>
            <a:r>
              <a:rPr lang="cs-CZ" b="1" dirty="0" smtClean="0"/>
              <a:t>	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dritte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	</a:t>
            </a:r>
          </a:p>
          <a:p>
            <a:pPr marL="109728" indent="0">
              <a:buNone/>
            </a:pPr>
            <a:r>
              <a:rPr lang="cs-CZ" b="1" dirty="0" smtClean="0"/>
              <a:t>4. </a:t>
            </a:r>
            <a:r>
              <a:rPr lang="cs-CZ" dirty="0" smtClean="0"/>
              <a:t>	r, e, s		</a:t>
            </a:r>
            <a:r>
              <a:rPr lang="cs-CZ" b="1" dirty="0" err="1" smtClean="0"/>
              <a:t>vier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/>
              <a:t>...</a:t>
            </a:r>
          </a:p>
          <a:p>
            <a:pPr marL="109728" indent="0">
              <a:buNone/>
            </a:pPr>
            <a:r>
              <a:rPr lang="cs-CZ" b="1" dirty="0" smtClean="0"/>
              <a:t>5. 	</a:t>
            </a:r>
            <a:r>
              <a:rPr lang="cs-CZ" dirty="0" smtClean="0"/>
              <a:t>r, e, s	</a:t>
            </a:r>
            <a:r>
              <a:rPr lang="cs-CZ" b="1" dirty="0" smtClean="0"/>
              <a:t>	</a:t>
            </a:r>
            <a:r>
              <a:rPr lang="cs-CZ" b="1" dirty="0" err="1" smtClean="0"/>
              <a:t>fünf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/>
              <a:t>	...	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356992"/>
            <a:ext cx="78488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81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336704"/>
          </a:xfrm>
        </p:spPr>
        <p:txBody>
          <a:bodyPr/>
          <a:lstStyle/>
          <a:p>
            <a:pPr marL="109728" indent="0">
              <a:buNone/>
            </a:pPr>
            <a:r>
              <a:rPr lang="cs-CZ" b="1" dirty="0" smtClean="0"/>
              <a:t>6.</a:t>
            </a:r>
            <a:r>
              <a:rPr lang="cs-CZ" dirty="0" smtClean="0"/>
              <a:t>	r, e, s		</a:t>
            </a:r>
            <a:r>
              <a:rPr lang="cs-CZ" b="1" dirty="0" err="1" smtClean="0"/>
              <a:t>sechs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smtClean="0"/>
              <a:t>...</a:t>
            </a:r>
            <a:r>
              <a:rPr lang="cs-CZ" dirty="0" smtClean="0"/>
              <a:t>	</a:t>
            </a:r>
          </a:p>
          <a:p>
            <a:pPr marL="109728" indent="0">
              <a:buNone/>
            </a:pPr>
            <a:r>
              <a:rPr lang="cs-CZ" b="1" dirty="0" smtClean="0"/>
              <a:t>7.</a:t>
            </a:r>
            <a:r>
              <a:rPr lang="cs-CZ" dirty="0" smtClean="0"/>
              <a:t>	r, e, s		</a:t>
            </a:r>
            <a:r>
              <a:rPr lang="cs-CZ" b="1" dirty="0" err="1" smtClean="0"/>
              <a:t>sieb</a:t>
            </a:r>
            <a:r>
              <a:rPr lang="cs-CZ" b="1" dirty="0" smtClean="0"/>
              <a:t>(en)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smtClean="0"/>
              <a:t>...</a:t>
            </a:r>
          </a:p>
          <a:p>
            <a:pPr marL="109728" indent="0">
              <a:buNone/>
            </a:pPr>
            <a:r>
              <a:rPr lang="cs-CZ" b="1" dirty="0" smtClean="0"/>
              <a:t>8.	</a:t>
            </a:r>
            <a:r>
              <a:rPr lang="cs-CZ" dirty="0" smtClean="0"/>
              <a:t>r, e, s	</a:t>
            </a:r>
            <a:r>
              <a:rPr lang="cs-CZ" b="1" dirty="0" smtClean="0"/>
              <a:t>	</a:t>
            </a:r>
            <a:r>
              <a:rPr lang="cs-CZ" b="1" dirty="0" err="1" smtClean="0"/>
              <a:t>acht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			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...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9.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r, e, 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neun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	...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10.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r, e, 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zehn</a:t>
            </a:r>
            <a:r>
              <a:rPr lang="cs-CZ" b="1" dirty="0" err="1" smtClean="0">
                <a:solidFill>
                  <a:srgbClr val="FF0000"/>
                </a:solidFill>
              </a:rPr>
              <a:t>te</a:t>
            </a: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...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20.	</a:t>
            </a:r>
            <a:r>
              <a:rPr lang="cs-CZ" dirty="0" smtClean="0"/>
              <a:t>r, e, s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zwanzig</a:t>
            </a:r>
            <a:r>
              <a:rPr lang="cs-CZ" b="1" dirty="0" err="1" smtClean="0">
                <a:solidFill>
                  <a:srgbClr val="FF0000"/>
                </a:solidFill>
              </a:rPr>
              <a:t>ste</a:t>
            </a: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 ...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21.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r, e, s	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einundzwanzig</a:t>
            </a:r>
            <a:r>
              <a:rPr lang="cs-CZ" b="1" dirty="0" err="1" smtClean="0">
                <a:solidFill>
                  <a:srgbClr val="FF0000"/>
                </a:solidFill>
              </a:rPr>
              <a:t>ste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	 ...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22.	r, e, s		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zweiundzwanzigste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	 ...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869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30. </a:t>
            </a:r>
            <a:r>
              <a:rPr lang="cs-CZ" dirty="0" smtClean="0"/>
              <a:t>	r, e, s		</a:t>
            </a:r>
            <a:r>
              <a:rPr lang="cs-CZ" b="1" dirty="0" err="1" smtClean="0"/>
              <a:t>dre</a:t>
            </a:r>
            <a:r>
              <a:rPr lang="de-DE" b="1" dirty="0" err="1" smtClean="0"/>
              <a:t>ißig</a:t>
            </a:r>
            <a:r>
              <a:rPr lang="de-DE" b="1" dirty="0" err="1" smtClean="0">
                <a:solidFill>
                  <a:srgbClr val="FF0000"/>
                </a:solidFill>
              </a:rPr>
              <a:t>ste</a:t>
            </a:r>
            <a:r>
              <a:rPr lang="de-DE" b="1" dirty="0" smtClean="0">
                <a:solidFill>
                  <a:srgbClr val="FF0000"/>
                </a:solidFill>
              </a:rPr>
              <a:t>	</a:t>
            </a:r>
            <a:r>
              <a:rPr lang="de-DE" b="1" dirty="0" smtClean="0"/>
              <a:t>		...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de-DE" b="1" dirty="0" smtClean="0"/>
              <a:t>40.	</a:t>
            </a:r>
            <a:r>
              <a:rPr lang="de-DE" dirty="0" smtClean="0"/>
              <a:t>r, e, s	</a:t>
            </a:r>
            <a:r>
              <a:rPr lang="de-DE" b="1" dirty="0" smtClean="0"/>
              <a:t>	vierzig</a:t>
            </a:r>
            <a:r>
              <a:rPr lang="de-DE" b="1" dirty="0" smtClean="0">
                <a:solidFill>
                  <a:srgbClr val="FF0000"/>
                </a:solidFill>
              </a:rPr>
              <a:t>ste			</a:t>
            </a:r>
            <a:r>
              <a:rPr lang="de-DE" b="1" dirty="0" smtClean="0"/>
              <a:t>...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de-DE" b="1" dirty="0" smtClean="0"/>
              <a:t>100. </a:t>
            </a:r>
            <a:r>
              <a:rPr lang="de-DE" dirty="0" smtClean="0"/>
              <a:t>r, </a:t>
            </a:r>
            <a:r>
              <a:rPr lang="de-DE" dirty="0" err="1" smtClean="0"/>
              <a:t>e,s</a:t>
            </a:r>
            <a:r>
              <a:rPr lang="de-DE" dirty="0" smtClean="0"/>
              <a:t> </a:t>
            </a:r>
            <a:r>
              <a:rPr lang="de-DE" b="1" dirty="0" smtClean="0"/>
              <a:t>		hundert</a:t>
            </a:r>
            <a:r>
              <a:rPr lang="de-DE" b="1" dirty="0" smtClean="0">
                <a:solidFill>
                  <a:srgbClr val="FF0000"/>
                </a:solidFill>
              </a:rPr>
              <a:t>ste			</a:t>
            </a:r>
            <a:r>
              <a:rPr lang="de-DE" b="1" dirty="0" smtClean="0"/>
              <a:t>...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de-DE" b="1" dirty="0" smtClean="0"/>
              <a:t>101. </a:t>
            </a:r>
            <a:r>
              <a:rPr lang="de-DE" dirty="0" smtClean="0"/>
              <a:t>r, e, s</a:t>
            </a:r>
            <a:r>
              <a:rPr lang="de-DE" b="1" dirty="0" smtClean="0"/>
              <a:t>		hundert</a:t>
            </a:r>
            <a:r>
              <a:rPr lang="de-DE" b="1" dirty="0" smtClean="0">
                <a:solidFill>
                  <a:srgbClr val="FF0000"/>
                </a:solidFill>
              </a:rPr>
              <a:t>erste </a:t>
            </a:r>
            <a:r>
              <a:rPr lang="cs-CZ" b="1" dirty="0" smtClean="0">
                <a:solidFill>
                  <a:srgbClr val="FF0000"/>
                </a:solidFill>
              </a:rPr>
              <a:t>!!!</a:t>
            </a:r>
            <a:r>
              <a:rPr lang="de-DE" b="1" dirty="0" smtClean="0"/>
              <a:t>		...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de-DE" b="1" dirty="0" smtClean="0"/>
              <a:t>102. </a:t>
            </a:r>
            <a:r>
              <a:rPr lang="de-DE" dirty="0" smtClean="0"/>
              <a:t>r, e, s	</a:t>
            </a:r>
            <a:r>
              <a:rPr lang="de-DE" b="1" dirty="0" smtClean="0"/>
              <a:t>	hundertzwei</a:t>
            </a:r>
            <a:r>
              <a:rPr lang="de-DE" b="1" dirty="0" smtClean="0">
                <a:solidFill>
                  <a:srgbClr val="FF0000"/>
                </a:solidFill>
              </a:rPr>
              <a:t>te</a:t>
            </a:r>
            <a:r>
              <a:rPr lang="de-DE" b="1" dirty="0" smtClean="0"/>
              <a:t>		...</a:t>
            </a:r>
            <a:endParaRPr lang="cs-CZ" b="1" dirty="0" smtClean="0"/>
          </a:p>
          <a:p>
            <a:pPr marL="109728" indent="0">
              <a:lnSpc>
                <a:spcPct val="150000"/>
              </a:lnSpc>
              <a:buNone/>
            </a:pPr>
            <a:r>
              <a:rPr lang="cs-CZ" b="1" dirty="0" smtClean="0"/>
              <a:t>472.	</a:t>
            </a:r>
            <a:r>
              <a:rPr lang="cs-CZ" dirty="0" smtClean="0"/>
              <a:t>r, e, s		</a:t>
            </a:r>
            <a:r>
              <a:rPr lang="cs-CZ" b="1" dirty="0" err="1" smtClean="0"/>
              <a:t>vierhundertzweiundsiebzig</a:t>
            </a:r>
            <a:r>
              <a:rPr lang="cs-CZ" b="1" dirty="0" err="1" smtClean="0">
                <a:solidFill>
                  <a:srgbClr val="FF0000"/>
                </a:solidFill>
              </a:rPr>
              <a:t>ste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258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Čtěte nahlas číslovky: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4000" b="1" dirty="0" smtClean="0"/>
              <a:t>12.	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zwölf</a:t>
            </a:r>
            <a:r>
              <a:rPr lang="cs-CZ" sz="4000" b="1" dirty="0" err="1" smtClean="0">
                <a:solidFill>
                  <a:srgbClr val="FF0000"/>
                </a:solidFill>
              </a:rPr>
              <a:t>te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000" b="1" dirty="0" smtClean="0"/>
              <a:t>47.	</a:t>
            </a:r>
            <a:r>
              <a:rPr lang="cs-CZ" sz="4000" b="1" dirty="0" smtClean="0">
                <a:solidFill>
                  <a:srgbClr val="FF0000"/>
                </a:solidFill>
              </a:rPr>
              <a:t>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siebenundvierzig</a:t>
            </a:r>
            <a:r>
              <a:rPr lang="cs-CZ" sz="4000" b="1" dirty="0" err="1" smtClean="0">
                <a:solidFill>
                  <a:srgbClr val="FF0000"/>
                </a:solidFill>
              </a:rPr>
              <a:t>ste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000" b="1" dirty="0" smtClean="0"/>
              <a:t>1.	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erste</a:t>
            </a:r>
            <a:r>
              <a:rPr lang="cs-CZ" sz="4000" b="1" dirty="0" smtClean="0">
                <a:solidFill>
                  <a:srgbClr val="FF0000"/>
                </a:solidFill>
              </a:rPr>
              <a:t> !!!</a:t>
            </a:r>
          </a:p>
          <a:p>
            <a:pPr marL="109728" indent="0">
              <a:buNone/>
            </a:pPr>
            <a:r>
              <a:rPr lang="cs-CZ" sz="4000" b="1" dirty="0" smtClean="0"/>
              <a:t>67.	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siebenundsechzig</a:t>
            </a:r>
            <a:r>
              <a:rPr lang="cs-CZ" sz="4000" b="1" dirty="0" err="1" smtClean="0">
                <a:solidFill>
                  <a:srgbClr val="FF0000"/>
                </a:solidFill>
              </a:rPr>
              <a:t>ste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000" b="1" dirty="0" smtClean="0"/>
              <a:t>100.</a:t>
            </a:r>
            <a:r>
              <a:rPr lang="cs-CZ" sz="4000" b="1" dirty="0" smtClean="0">
                <a:solidFill>
                  <a:srgbClr val="FF0000"/>
                </a:solidFill>
              </a:rPr>
              <a:t>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hundert</a:t>
            </a:r>
            <a:r>
              <a:rPr lang="cs-CZ" sz="4000" b="1" dirty="0" err="1" smtClean="0">
                <a:solidFill>
                  <a:srgbClr val="FF0000"/>
                </a:solidFill>
              </a:rPr>
              <a:t>ste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4000" b="1" dirty="0" smtClean="0"/>
              <a:t>7.</a:t>
            </a:r>
            <a:r>
              <a:rPr lang="cs-CZ" sz="4000" b="1" dirty="0" smtClean="0">
                <a:solidFill>
                  <a:srgbClr val="FF0000"/>
                </a:solidFill>
              </a:rPr>
              <a:t>		</a:t>
            </a:r>
            <a:r>
              <a:rPr lang="cs-CZ" sz="4000" dirty="0" smtClean="0"/>
              <a:t>der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sieb</a:t>
            </a:r>
            <a:r>
              <a:rPr lang="cs-CZ" sz="4000" b="1" dirty="0" smtClean="0"/>
              <a:t>(en)</a:t>
            </a:r>
            <a:r>
              <a:rPr lang="cs-CZ" sz="4000" b="1" dirty="0" err="1" smtClean="0">
                <a:solidFill>
                  <a:srgbClr val="FF0000"/>
                </a:solidFill>
              </a:rPr>
              <a:t>te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724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4400" dirty="0" smtClean="0"/>
              <a:t>397.</a:t>
            </a:r>
          </a:p>
          <a:p>
            <a:pPr marL="109728" indent="0">
              <a:buNone/>
            </a:pPr>
            <a:r>
              <a:rPr lang="cs-CZ" sz="3600" b="1" dirty="0" smtClean="0"/>
              <a:t>der </a:t>
            </a:r>
            <a:r>
              <a:rPr lang="cs-CZ" sz="3600" b="1" dirty="0" err="1" smtClean="0"/>
              <a:t>dreihundertsiebenundneuzigste</a:t>
            </a:r>
            <a:endParaRPr lang="cs-CZ" sz="3600" b="1" dirty="0" smtClean="0"/>
          </a:p>
          <a:p>
            <a:pPr marL="109728" indent="0">
              <a:buNone/>
            </a:pPr>
            <a:endParaRPr lang="cs-CZ" sz="3600" dirty="0"/>
          </a:p>
          <a:p>
            <a:pPr marL="109728" indent="0">
              <a:buNone/>
            </a:pPr>
            <a:r>
              <a:rPr lang="cs-CZ" sz="3600" b="1" dirty="0" smtClean="0"/>
              <a:t>414.</a:t>
            </a:r>
          </a:p>
          <a:p>
            <a:pPr marL="109728" indent="0">
              <a:buNone/>
            </a:pPr>
            <a:r>
              <a:rPr lang="cs-CZ" sz="3600" b="1" dirty="0" smtClean="0"/>
              <a:t>der </a:t>
            </a:r>
            <a:r>
              <a:rPr lang="cs-CZ" sz="3600" b="1" dirty="0" err="1" smtClean="0"/>
              <a:t>vierhundertvierzehnte</a:t>
            </a:r>
            <a:endParaRPr lang="cs-CZ" sz="3600" b="1" dirty="0" smtClean="0"/>
          </a:p>
          <a:p>
            <a:pPr marL="109728" indent="0">
              <a:buNone/>
            </a:pPr>
            <a:endParaRPr lang="cs-CZ" sz="3600" b="1" dirty="0"/>
          </a:p>
          <a:p>
            <a:pPr marL="109728" indent="0">
              <a:buNone/>
            </a:pPr>
            <a:r>
              <a:rPr lang="cs-CZ" sz="3600" b="1" dirty="0" smtClean="0"/>
              <a:t>1781.</a:t>
            </a:r>
          </a:p>
          <a:p>
            <a:pPr marL="109728" indent="0">
              <a:buNone/>
            </a:pPr>
            <a:r>
              <a:rPr lang="cs-CZ" sz="3600" b="1" dirty="0" smtClean="0"/>
              <a:t>der </a:t>
            </a:r>
            <a:r>
              <a:rPr lang="cs-CZ" sz="3600" b="1" dirty="0" err="1" smtClean="0"/>
              <a:t>eintausendsiebenhunderteinund</a:t>
            </a:r>
            <a:endParaRPr lang="cs-CZ" sz="3600" b="1" dirty="0" smtClean="0"/>
          </a:p>
          <a:p>
            <a:pPr marL="109728" indent="0">
              <a:buNone/>
            </a:pPr>
            <a:r>
              <a:rPr lang="cs-CZ" sz="3600" b="1" dirty="0" err="1" smtClean="0"/>
              <a:t>achtzigste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78073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650</TotalTime>
  <Words>132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Silk</vt:lpstr>
      <vt:lpstr>Německý jazyk – Gramatické jevy</vt:lpstr>
      <vt:lpstr>Číslovky</vt:lpstr>
      <vt:lpstr>B. Číslovky řadové</vt:lpstr>
      <vt:lpstr>Tvoří se:</vt:lpstr>
      <vt:lpstr>Snímek 5</vt:lpstr>
      <vt:lpstr>Snímek 6</vt:lpstr>
      <vt:lpstr>Čtěte nahlas číslovky:</vt:lpstr>
      <vt:lpstr>Snímek 8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Simona</cp:lastModifiedBy>
  <cp:revision>68</cp:revision>
  <dcterms:created xsi:type="dcterms:W3CDTF">2011-03-22T17:13:23Z</dcterms:created>
  <dcterms:modified xsi:type="dcterms:W3CDTF">2012-04-16T17:07:40Z</dcterms:modified>
</cp:coreProperties>
</file>