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9" d="100"/>
          <a:sy n="99" d="100"/>
        </p:scale>
        <p:origin x="-240" y="-102"/>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09601"/>
            <a:ext cx="7772400" cy="4267200"/>
          </a:xfrm>
        </p:spPr>
        <p:txBody>
          <a:bodyPr anchor="b">
            <a:noAutofit/>
          </a:bodyPr>
          <a:lstStyle>
            <a:lvl1pPr>
              <a:lnSpc>
                <a:spcPct val="100000"/>
              </a:lnSpc>
              <a:defRPr sz="8000"/>
            </a:lvl1pPr>
          </a:lstStyle>
          <a:p>
            <a:r>
              <a:rPr lang="cs-CZ" smtClean="0"/>
              <a:t>Kliknutím lze upravit styl.</a:t>
            </a:r>
            <a:endParaRPr lang="en-US" dirty="0"/>
          </a:p>
        </p:txBody>
      </p:sp>
      <p:sp>
        <p:nvSpPr>
          <p:cNvPr id="3" name="Subtitle 2"/>
          <p:cNvSpPr>
            <a:spLocks noGrp="1"/>
          </p:cNvSpPr>
          <p:nvPr>
            <p:ph type="subTitle" idx="1"/>
          </p:nvPr>
        </p:nvSpPr>
        <p:spPr>
          <a:xfrm>
            <a:off x="1371600" y="4953000"/>
            <a:ext cx="6400800" cy="1219200"/>
          </a:xfrm>
        </p:spPr>
        <p:txBody>
          <a:bodyPr>
            <a:normAutofit/>
          </a:bodyPr>
          <a:lstStyle>
            <a:lvl1pPr marL="0" indent="0" algn="ctr">
              <a:buNone/>
              <a:defRPr sz="2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7" name="Date Placeholder 6"/>
          <p:cNvSpPr>
            <a:spLocks noGrp="1"/>
          </p:cNvSpPr>
          <p:nvPr>
            <p:ph type="dt" sz="half" idx="10"/>
          </p:nvPr>
        </p:nvSpPr>
        <p:spPr/>
        <p:txBody>
          <a:bodyPr/>
          <a:lstStyle/>
          <a:p>
            <a:fld id="{9FDA6BEF-160C-4215-8099-D7EC253726D2}" type="datetimeFigureOut">
              <a:rPr lang="cs-CZ" smtClean="0"/>
              <a:pPr/>
              <a:t>1.11.2014</a:t>
            </a:fld>
            <a:endParaRPr lang="cs-CZ"/>
          </a:p>
        </p:txBody>
      </p:sp>
      <p:sp>
        <p:nvSpPr>
          <p:cNvPr id="8" name="Slide Number Placeholder 7"/>
          <p:cNvSpPr>
            <a:spLocks noGrp="1"/>
          </p:cNvSpPr>
          <p:nvPr>
            <p:ph type="sldNum" sz="quarter" idx="11"/>
          </p:nvPr>
        </p:nvSpPr>
        <p:spPr/>
        <p:txBody>
          <a:bodyPr/>
          <a:lstStyle/>
          <a:p>
            <a:fld id="{9F6A2E97-3736-4D9F-B23A-506439ECF77F}" type="slidenum">
              <a:rPr lang="cs-CZ" smtClean="0"/>
              <a:pPr/>
              <a:t>‹#›</a:t>
            </a:fld>
            <a:endParaRPr lang="cs-CZ"/>
          </a:p>
        </p:txBody>
      </p:sp>
      <p:sp>
        <p:nvSpPr>
          <p:cNvPr id="9" name="Footer Placeholder 8"/>
          <p:cNvSpPr>
            <a:spLocks noGrp="1"/>
          </p:cNvSpPr>
          <p:nvPr>
            <p:ph type="ftr" sz="quarter" idx="12"/>
          </p:nvPr>
        </p:nvSpPr>
        <p:spPr/>
        <p:txBody>
          <a:bodyPr/>
          <a:lstStyle/>
          <a:p>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4" name="Date Placeholder 3"/>
          <p:cNvSpPr>
            <a:spLocks noGrp="1"/>
          </p:cNvSpPr>
          <p:nvPr>
            <p:ph type="dt" sz="half" idx="10"/>
          </p:nvPr>
        </p:nvSpPr>
        <p:spPr/>
        <p:txBody>
          <a:bodyPr/>
          <a:lstStyle/>
          <a:p>
            <a:fld id="{9FDA6BEF-160C-4215-8099-D7EC253726D2}" type="datetimeFigureOut">
              <a:rPr lang="cs-CZ" smtClean="0"/>
              <a:pPr/>
              <a:t>1.11.2014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9F6A2E97-3736-4D9F-B23A-506439ECF77F}"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Title 1"/>
          <p:cNvSpPr>
            <a:spLocks noGrp="1"/>
          </p:cNvSpPr>
          <p:nvPr>
            <p:ph type="title"/>
          </p:nvPr>
        </p:nvSpPr>
        <p:spPr>
          <a:xfrm>
            <a:off x="722313" y="1371600"/>
            <a:ext cx="7772400" cy="2505075"/>
          </a:xfrm>
        </p:spPr>
        <p:txBody>
          <a:bodyPr anchor="b"/>
          <a:lstStyle>
            <a:lvl1pPr algn="ctr" defTabSz="914400" rtl="0" eaLnBrk="1" latinLnBrk="0" hangingPunct="1">
              <a:lnSpc>
                <a:spcPct val="100000"/>
              </a:lnSpc>
              <a:spcBef>
                <a:spcPct val="0"/>
              </a:spcBef>
              <a:buNone/>
              <a:defRPr lang="en-US" sz="4800" kern="1200" dirty="0" smtClean="0">
                <a:solidFill>
                  <a:schemeClr val="tx2"/>
                </a:solidFill>
                <a:effectLst>
                  <a:outerShdw blurRad="63500" dist="38100" dir="5400000" algn="t" rotWithShape="0">
                    <a:prstClr val="black">
                      <a:alpha val="25000"/>
                    </a:prstClr>
                  </a:outerShdw>
                </a:effectLst>
                <a:latin typeface="+mn-lt"/>
                <a:ea typeface="+mj-ea"/>
                <a:cs typeface="+mj-cs"/>
              </a:defRPr>
            </a:lvl1pPr>
          </a:lstStyle>
          <a:p>
            <a:r>
              <a:rPr lang="cs-CZ" smtClean="0"/>
              <a:t>Kliknutím lze upravit styl.</a:t>
            </a:r>
            <a:endParaRPr lang="en-US" dirty="0"/>
          </a:p>
        </p:txBody>
      </p:sp>
      <p:sp>
        <p:nvSpPr>
          <p:cNvPr id="3" name="Text Placeholder 2"/>
          <p:cNvSpPr>
            <a:spLocks noGrp="1"/>
          </p:cNvSpPr>
          <p:nvPr>
            <p:ph type="body" idx="1"/>
          </p:nvPr>
        </p:nvSpPr>
        <p:spPr>
          <a:xfrm>
            <a:off x="722313" y="4068763"/>
            <a:ext cx="7772400" cy="1131887"/>
          </a:xfrm>
        </p:spPr>
        <p:txBody>
          <a:bodyPr anchor="t"/>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9FDA6BEF-160C-4215-8099-D7EC253726D2}" type="datetimeFigureOut">
              <a:rPr lang="cs-CZ" smtClean="0"/>
              <a:pPr/>
              <a:t>1.11.2014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9F6A2E97-3736-4D9F-B23A-506439ECF77F}" type="slidenum">
              <a:rPr lang="cs-CZ" smtClean="0"/>
              <a:pPr/>
              <a:t>‹#›</a:t>
            </a:fld>
            <a:endParaRPr lang="cs-CZ"/>
          </a:p>
        </p:txBody>
      </p:sp>
      <p:sp>
        <p:nvSpPr>
          <p:cNvPr id="7" name="Oval 6"/>
          <p:cNvSpPr/>
          <p:nvPr/>
        </p:nvSpPr>
        <p:spPr>
          <a:xfrm>
            <a:off x="4495800"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a:off x="4695825"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a:off x="4296728"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400"/>
            </a:lvl1pPr>
            <a:lvl2pPr>
              <a:defRPr sz="1600"/>
            </a:lvl2pPr>
            <a:lvl3pPr>
              <a:defRPr sz="16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5" name="Date Placeholder 4"/>
          <p:cNvSpPr>
            <a:spLocks noGrp="1"/>
          </p:cNvSpPr>
          <p:nvPr>
            <p:ph type="dt" sz="half" idx="10"/>
          </p:nvPr>
        </p:nvSpPr>
        <p:spPr/>
        <p:txBody>
          <a:bodyPr/>
          <a:lstStyle/>
          <a:p>
            <a:fld id="{9FDA6BEF-160C-4215-8099-D7EC253726D2}" type="datetimeFigureOut">
              <a:rPr lang="cs-CZ" smtClean="0"/>
              <a:pPr/>
              <a:t>1.11.2014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9F6A2E97-3736-4D9F-B23A-506439ECF77F}" type="slidenum">
              <a:rPr lang="cs-CZ" smtClean="0"/>
              <a:pPr/>
              <a:t>‹#›</a:t>
            </a:fld>
            <a:endParaRPr lang="cs-CZ"/>
          </a:p>
        </p:txBody>
      </p:sp>
      <p:sp>
        <p:nvSpPr>
          <p:cNvPr id="9" name="Content Placeholder 8"/>
          <p:cNvSpPr>
            <a:spLocks noGrp="1"/>
          </p:cNvSpPr>
          <p:nvPr>
            <p:ph sz="quarter" idx="13"/>
          </p:nvPr>
        </p:nvSpPr>
        <p:spPr>
          <a:xfrm>
            <a:off x="365760" y="1600200"/>
            <a:ext cx="4041648" cy="452628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457200" y="1600200"/>
            <a:ext cx="4040188"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5" name="Text Placeholder 4"/>
          <p:cNvSpPr>
            <a:spLocks noGrp="1"/>
          </p:cNvSpPr>
          <p:nvPr>
            <p:ph type="body" sz="quarter" idx="3"/>
          </p:nvPr>
        </p:nvSpPr>
        <p:spPr>
          <a:xfrm>
            <a:off x="4648200" y="1600200"/>
            <a:ext cx="4041775"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7" name="Date Placeholder 6"/>
          <p:cNvSpPr>
            <a:spLocks noGrp="1"/>
          </p:cNvSpPr>
          <p:nvPr>
            <p:ph type="dt" sz="half" idx="10"/>
          </p:nvPr>
        </p:nvSpPr>
        <p:spPr/>
        <p:txBody>
          <a:bodyPr/>
          <a:lstStyle/>
          <a:p>
            <a:fld id="{9FDA6BEF-160C-4215-8099-D7EC253726D2}" type="datetimeFigureOut">
              <a:rPr lang="cs-CZ" smtClean="0"/>
              <a:pPr/>
              <a:t>1.11.2014</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9F6A2E97-3736-4D9F-B23A-506439ECF77F}" type="slidenum">
              <a:rPr lang="cs-CZ" smtClean="0"/>
              <a:pPr/>
              <a:t>‹#›</a:t>
            </a:fld>
            <a:endParaRPr lang="cs-CZ"/>
          </a:p>
        </p:txBody>
      </p:sp>
      <p:sp>
        <p:nvSpPr>
          <p:cNvPr id="11" name="Content Placeholder 10"/>
          <p:cNvSpPr>
            <a:spLocks noGrp="1"/>
          </p:cNvSpPr>
          <p:nvPr>
            <p:ph sz="quarter" idx="13"/>
          </p:nvPr>
        </p:nvSpPr>
        <p:spPr>
          <a:xfrm>
            <a:off x="457200" y="2212848"/>
            <a:ext cx="4041648" cy="3913632"/>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13" name="Content Placeholder 12"/>
          <p:cNvSpPr>
            <a:spLocks noGrp="1"/>
          </p:cNvSpPr>
          <p:nvPr>
            <p:ph sz="quarter" idx="14"/>
          </p:nvPr>
        </p:nvSpPr>
        <p:spPr>
          <a:xfrm>
            <a:off x="4672584" y="2212848"/>
            <a:ext cx="4041648" cy="3913187"/>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Date Placeholder 2"/>
          <p:cNvSpPr>
            <a:spLocks noGrp="1"/>
          </p:cNvSpPr>
          <p:nvPr>
            <p:ph type="dt" sz="half" idx="10"/>
          </p:nvPr>
        </p:nvSpPr>
        <p:spPr/>
        <p:txBody>
          <a:bodyPr/>
          <a:lstStyle/>
          <a:p>
            <a:fld id="{9FDA6BEF-160C-4215-8099-D7EC253726D2}" type="datetimeFigureOut">
              <a:rPr lang="cs-CZ" smtClean="0"/>
              <a:pPr/>
              <a:t>1.11.2014</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9F6A2E97-3736-4D9F-B23A-506439ECF77F}"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FDA6BEF-160C-4215-8099-D7EC253726D2}" type="datetimeFigureOut">
              <a:rPr lang="cs-CZ" smtClean="0"/>
              <a:pPr/>
              <a:t>1.11.2014</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9F6A2E97-3736-4D9F-B23A-506439ECF77F}"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5907087" y="266700"/>
            <a:ext cx="3008313" cy="2095500"/>
          </a:xfrm>
        </p:spPr>
        <p:txBody>
          <a:bodyPr anchor="b"/>
          <a:lstStyle>
            <a:lvl1pPr algn="ctr">
              <a:lnSpc>
                <a:spcPct val="100000"/>
              </a:lnSpc>
              <a:defRPr sz="2800" b="0">
                <a:effectLst>
                  <a:outerShdw blurRad="50800" dist="25400" dir="5400000" algn="t" rotWithShape="0">
                    <a:prstClr val="black">
                      <a:alpha val="25000"/>
                    </a:prstClr>
                  </a:outerShdw>
                </a:effectLst>
              </a:defRPr>
            </a:lvl1pPr>
          </a:lstStyle>
          <a:p>
            <a:r>
              <a:rPr lang="cs-CZ" smtClean="0"/>
              <a:t>Kliknutím lze upravit styl.</a:t>
            </a:r>
            <a:endParaRPr lang="en-US" dirty="0"/>
          </a:p>
        </p:txBody>
      </p:sp>
      <p:sp>
        <p:nvSpPr>
          <p:cNvPr id="3" name="Content Placeholder 2"/>
          <p:cNvSpPr>
            <a:spLocks noGrp="1"/>
          </p:cNvSpPr>
          <p:nvPr>
            <p:ph idx="1"/>
          </p:nvPr>
        </p:nvSpPr>
        <p:spPr>
          <a:xfrm>
            <a:off x="719137" y="273050"/>
            <a:ext cx="4995863"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a:off x="5907087" y="2438400"/>
            <a:ext cx="3008313" cy="3687763"/>
          </a:xfrm>
        </p:spPr>
        <p:txBody>
          <a:bodyPr>
            <a:normAutofit/>
          </a:bodyPr>
          <a:lstStyle>
            <a:lvl1pPr marL="0" indent="0" algn="ctr">
              <a:lnSpc>
                <a:spcPct val="125000"/>
              </a:lnSpc>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9FDA6BEF-160C-4215-8099-D7EC253726D2}" type="datetimeFigureOut">
              <a:rPr lang="cs-CZ" smtClean="0"/>
              <a:pPr/>
              <a:t>1.11.2014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9F6A2E97-3736-4D9F-B23A-506439ECF77F}"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Title 1"/>
          <p:cNvSpPr>
            <a:spLocks noGrp="1"/>
          </p:cNvSpPr>
          <p:nvPr>
            <p:ph type="title"/>
          </p:nvPr>
        </p:nvSpPr>
        <p:spPr>
          <a:xfrm>
            <a:off x="1679576" y="228600"/>
            <a:ext cx="5711824" cy="895350"/>
          </a:xfrm>
        </p:spPr>
        <p:txBody>
          <a:bodyPr anchor="b"/>
          <a:lstStyle>
            <a:lvl1pPr algn="ctr">
              <a:lnSpc>
                <a:spcPct val="100000"/>
              </a:lnSpc>
              <a:defRPr sz="2800" b="0"/>
            </a:lvl1pPr>
          </a:lstStyle>
          <a:p>
            <a:r>
              <a:rPr lang="cs-CZ" smtClean="0"/>
              <a:t>Kliknutím lze upravit styl.</a:t>
            </a:r>
            <a:endParaRPr lang="en-US" dirty="0"/>
          </a:p>
        </p:txBody>
      </p:sp>
      <p:sp>
        <p:nvSpPr>
          <p:cNvPr id="3" name="Picture Placeholder 2"/>
          <p:cNvSpPr>
            <a:spLocks noGrp="1"/>
          </p:cNvSpPr>
          <p:nvPr>
            <p:ph type="pic" idx="1"/>
          </p:nvPr>
        </p:nvSpPr>
        <p:spPr>
          <a:xfrm>
            <a:off x="1508126" y="1143000"/>
            <a:ext cx="6054724" cy="4541044"/>
          </a:xfrm>
          <a:ln w="76200">
            <a:solidFill>
              <a:schemeClr val="bg1"/>
            </a:solidFill>
          </a:ln>
          <a:effectLst>
            <a:outerShdw blurRad="88900" dist="50800" dir="5400000" algn="ctr" rotWithShape="0">
              <a:srgbClr val="000000">
                <a:alpha val="25000"/>
              </a:srgbClr>
            </a:outerShdw>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
        <p:nvSpPr>
          <p:cNvPr id="4" name="Text Placeholder 3"/>
          <p:cNvSpPr>
            <a:spLocks noGrp="1"/>
          </p:cNvSpPr>
          <p:nvPr>
            <p:ph type="body" sz="half" idx="2"/>
          </p:nvPr>
        </p:nvSpPr>
        <p:spPr>
          <a:xfrm>
            <a:off x="1679576" y="5810250"/>
            <a:ext cx="5711824" cy="533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9FDA6BEF-160C-4215-8099-D7EC253726D2}" type="datetimeFigureOut">
              <a:rPr lang="cs-CZ" smtClean="0"/>
              <a:pPr/>
              <a:t>1.11.2014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9F6A2E97-3736-4D9F-B23A-506439ECF77F}"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Vertical Text Placeholder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9FDA6BEF-160C-4215-8099-D7EC253726D2}" type="datetimeFigureOut">
              <a:rPr lang="cs-CZ" smtClean="0"/>
              <a:pPr/>
              <a:t>1.11.2014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9F6A2E97-3736-4D9F-B23A-506439ECF77F}"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s-CZ" smtClean="0"/>
              <a:t>Kliknutím lze upravit styl.</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9FDA6BEF-160C-4215-8099-D7EC253726D2}" type="datetimeFigureOut">
              <a:rPr lang="cs-CZ" smtClean="0"/>
              <a:pPr/>
              <a:t>1.11.2014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9F6A2E97-3736-4D9F-B23A-506439ECF77F}"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0"/>
            <a:ext cx="8229600" cy="1600200"/>
          </a:xfrm>
          <a:prstGeom prst="rect">
            <a:avLst/>
          </a:prstGeom>
        </p:spPr>
        <p:txBody>
          <a:bodyPr vert="horz" lIns="91440" tIns="45720" rIns="91440" bIns="45720" rtlCol="0" anchor="b">
            <a:noAutofit/>
          </a:bodyPr>
          <a:lstStyle/>
          <a:p>
            <a:r>
              <a:rPr lang="cs-CZ" smtClean="0"/>
              <a:t>Kliknutím lze upravit styl.</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4" name="Date Placeholder 3"/>
          <p:cNvSpPr>
            <a:spLocks noGrp="1"/>
          </p:cNvSpPr>
          <p:nvPr>
            <p:ph type="dt" sz="half" idx="2"/>
          </p:nvPr>
        </p:nvSpPr>
        <p:spPr>
          <a:xfrm>
            <a:off x="6363347" y="6356350"/>
            <a:ext cx="2085975" cy="365125"/>
          </a:xfrm>
          <a:prstGeom prst="rect">
            <a:avLst/>
          </a:prstGeom>
        </p:spPr>
        <p:txBody>
          <a:bodyPr vert="horz" lIns="91440" tIns="45720" rIns="45720" bIns="45720" rtlCol="0" anchor="ctr"/>
          <a:lstStyle>
            <a:lvl1pPr algn="r">
              <a:defRPr sz="1200">
                <a:solidFill>
                  <a:schemeClr val="tx1">
                    <a:lumMod val="65000"/>
                    <a:lumOff val="35000"/>
                  </a:schemeClr>
                </a:solidFill>
                <a:latin typeface="Century Gothic" pitchFamily="34" charset="0"/>
              </a:defRPr>
            </a:lvl1pPr>
          </a:lstStyle>
          <a:p>
            <a:fld id="{9FDA6BEF-160C-4215-8099-D7EC253726D2}" type="datetimeFigureOut">
              <a:rPr lang="cs-CZ" smtClean="0"/>
              <a:pPr/>
              <a:t>1.11.2014</a:t>
            </a:fld>
            <a:endParaRPr lang="cs-CZ"/>
          </a:p>
        </p:txBody>
      </p:sp>
      <p:sp>
        <p:nvSpPr>
          <p:cNvPr id="5" name="Footer Placeholder 4"/>
          <p:cNvSpPr>
            <a:spLocks noGrp="1"/>
          </p:cNvSpPr>
          <p:nvPr>
            <p:ph type="ftr" sz="quarter" idx="3"/>
          </p:nvPr>
        </p:nvSpPr>
        <p:spPr>
          <a:xfrm>
            <a:off x="659165" y="6356350"/>
            <a:ext cx="2847975" cy="365125"/>
          </a:xfrm>
          <a:prstGeom prst="rect">
            <a:avLst/>
          </a:prstGeom>
        </p:spPr>
        <p:txBody>
          <a:bodyPr vert="horz" lIns="45720" tIns="45720" rIns="91440" bIns="45720" rtlCol="0" anchor="ctr"/>
          <a:lstStyle>
            <a:lvl1pPr algn="l">
              <a:defRPr sz="1200">
                <a:solidFill>
                  <a:schemeClr val="tx1">
                    <a:lumMod val="65000"/>
                    <a:lumOff val="35000"/>
                  </a:schemeClr>
                </a:solidFill>
                <a:latin typeface="Century Gothic" pitchFamily="34" charset="0"/>
              </a:defRPr>
            </a:lvl1pPr>
          </a:lstStyle>
          <a:p>
            <a:endParaRPr lang="cs-CZ"/>
          </a:p>
        </p:txBody>
      </p:sp>
      <p:sp>
        <p:nvSpPr>
          <p:cNvPr id="6" name="Slide Number Placeholder 5"/>
          <p:cNvSpPr>
            <a:spLocks noGrp="1"/>
          </p:cNvSpPr>
          <p:nvPr>
            <p:ph type="sldNum" sz="quarter" idx="4"/>
          </p:nvPr>
        </p:nvSpPr>
        <p:spPr>
          <a:xfrm>
            <a:off x="8543278" y="6356350"/>
            <a:ext cx="561975" cy="365125"/>
          </a:xfrm>
          <a:prstGeom prst="rect">
            <a:avLst/>
          </a:prstGeom>
        </p:spPr>
        <p:txBody>
          <a:bodyPr vert="horz" lIns="27432" tIns="45720" rIns="45720" bIns="45720" rtlCol="0" anchor="ctr"/>
          <a:lstStyle>
            <a:lvl1pPr algn="l">
              <a:defRPr sz="1200">
                <a:solidFill>
                  <a:schemeClr val="tx1">
                    <a:lumMod val="65000"/>
                    <a:lumOff val="35000"/>
                  </a:schemeClr>
                </a:solidFill>
                <a:latin typeface="Century Gothic" pitchFamily="34" charset="0"/>
              </a:defRPr>
            </a:lvl1pPr>
          </a:lstStyle>
          <a:p>
            <a:fld id="{9F6A2E97-3736-4D9F-B23A-506439ECF77F}" type="slidenum">
              <a:rPr lang="cs-CZ" smtClean="0"/>
              <a:pPr/>
              <a:t>‹#›</a:t>
            </a:fld>
            <a:endParaRPr lang="cs-CZ"/>
          </a:p>
        </p:txBody>
      </p:sp>
      <p:sp>
        <p:nvSpPr>
          <p:cNvPr id="7" name="Oval 6"/>
          <p:cNvSpPr/>
          <p:nvPr/>
        </p:nvSpPr>
        <p:spPr>
          <a:xfrm>
            <a:off x="8457760"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8" name="Oval 7"/>
          <p:cNvSpPr/>
          <p:nvPr/>
        </p:nvSpPr>
        <p:spPr>
          <a:xfrm>
            <a:off x="569119"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lnSpc>
          <a:spcPts val="5800"/>
        </a:lnSpc>
        <a:spcBef>
          <a:spcPct val="0"/>
        </a:spcBef>
        <a:buNone/>
        <a:defRPr sz="5400" kern="1200">
          <a:solidFill>
            <a:schemeClr val="tx2"/>
          </a:solidFill>
          <a:effectLst>
            <a:outerShdw blurRad="63500" dist="38100" dir="5400000" algn="t" rotWithShape="0">
              <a:prstClr val="black">
                <a:alpha val="25000"/>
              </a:prstClr>
            </a:outerShdw>
          </a:effectLst>
          <a:latin typeface="+mn-lt"/>
          <a:ea typeface="+mj-ea"/>
          <a:cs typeface="+mj-cs"/>
        </a:defRPr>
      </a:lvl1pPr>
    </p:titleStyle>
    <p:bodyStyle>
      <a:lvl1pPr marL="342900" indent="-342900" algn="l" defTabSz="914400" rtl="0" eaLnBrk="1" latinLnBrk="0" hangingPunct="1">
        <a:spcBef>
          <a:spcPct val="20000"/>
        </a:spcBef>
        <a:buFont typeface="Arial" pitchFamily="34" charset="0"/>
        <a:buChar char="•"/>
        <a:defRPr sz="2400"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19. století</a:t>
            </a:r>
            <a:endParaRPr lang="cs-CZ" dirty="0"/>
          </a:p>
        </p:txBody>
      </p:sp>
      <p:sp>
        <p:nvSpPr>
          <p:cNvPr id="3" name="Podnadpis 2"/>
          <p:cNvSpPr>
            <a:spLocks noGrp="1"/>
          </p:cNvSpPr>
          <p:nvPr>
            <p:ph type="subTitle" idx="1"/>
          </p:nvPr>
        </p:nvSpPr>
        <p:spPr/>
        <p:txBody>
          <a:bodyPr/>
          <a:lstStyle/>
          <a:p>
            <a:endParaRPr lang="cs-CZ"/>
          </a:p>
        </p:txBody>
      </p:sp>
    </p:spTree>
    <p:extLst>
      <p:ext uri="{BB962C8B-B14F-4D97-AF65-F5344CB8AC3E}">
        <p14:creationId xmlns:p14="http://schemas.microsoft.com/office/powerpoint/2010/main" xmlns="" val="36300324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a:xfrm>
            <a:off x="457200" y="1600200"/>
            <a:ext cx="8229600" cy="4853136"/>
          </a:xfrm>
        </p:spPr>
        <p:txBody>
          <a:bodyPr>
            <a:normAutofit fontScale="70000" lnSpcReduction="20000"/>
          </a:bodyPr>
          <a:lstStyle/>
          <a:p>
            <a:pPr lvl="0"/>
            <a:r>
              <a:rPr lang="cs-CZ" b="1" i="1" dirty="0"/>
              <a:t>Datum: 9. 2. </a:t>
            </a:r>
            <a:r>
              <a:rPr lang="cs-CZ" b="1" i="1" dirty="0" smtClean="0"/>
              <a:t>2014</a:t>
            </a:r>
            <a:endParaRPr lang="cs-CZ" dirty="0"/>
          </a:p>
          <a:p>
            <a:pPr lvl="0"/>
            <a:r>
              <a:rPr lang="cs-CZ" b="1" dirty="0"/>
              <a:t> </a:t>
            </a:r>
            <a:r>
              <a:rPr lang="cs-CZ" b="1" i="1" dirty="0"/>
              <a:t>Projekt:</a:t>
            </a:r>
            <a:r>
              <a:rPr lang="cs-CZ" b="1" dirty="0"/>
              <a:t> </a:t>
            </a:r>
            <a:r>
              <a:rPr lang="cs-CZ" dirty="0"/>
              <a:t>Kvalitní </a:t>
            </a:r>
            <a:r>
              <a:rPr lang="cs-CZ" dirty="0" smtClean="0"/>
              <a:t>výuka</a:t>
            </a:r>
            <a:endParaRPr lang="cs-CZ" dirty="0"/>
          </a:p>
          <a:p>
            <a:pPr lvl="0"/>
            <a:r>
              <a:rPr lang="cs-CZ" b="1" dirty="0"/>
              <a:t> </a:t>
            </a:r>
            <a:r>
              <a:rPr lang="cs-CZ" b="1" i="1" dirty="0"/>
              <a:t>Registrační číslo:</a:t>
            </a:r>
            <a:r>
              <a:rPr lang="cs-CZ" b="1" dirty="0"/>
              <a:t> </a:t>
            </a:r>
            <a:r>
              <a:rPr lang="cs-CZ" dirty="0" smtClean="0"/>
              <a:t>CZ.1.07/1.5.00/34.0731</a:t>
            </a:r>
            <a:endParaRPr lang="cs-CZ" dirty="0"/>
          </a:p>
          <a:p>
            <a:pPr lvl="0"/>
            <a:r>
              <a:rPr lang="cs-CZ" b="1" dirty="0"/>
              <a:t> </a:t>
            </a:r>
            <a:r>
              <a:rPr lang="cs-CZ" b="1" i="1" dirty="0"/>
              <a:t>Číslo DUM:</a:t>
            </a:r>
            <a:r>
              <a:rPr lang="cs-CZ" b="1" dirty="0"/>
              <a:t> </a:t>
            </a:r>
            <a:r>
              <a:rPr lang="cs-CZ" dirty="0"/>
              <a:t>VY_32_INOVACE_137 </a:t>
            </a:r>
          </a:p>
          <a:p>
            <a:pPr lvl="0"/>
            <a:r>
              <a:rPr lang="cs-CZ" b="1" dirty="0"/>
              <a:t> </a:t>
            </a:r>
            <a:r>
              <a:rPr lang="cs-CZ" b="1" i="1" dirty="0"/>
              <a:t>Jméno autora:</a:t>
            </a:r>
            <a:r>
              <a:rPr lang="cs-CZ" b="1" dirty="0"/>
              <a:t> Mgr. A. Miloslava </a:t>
            </a:r>
            <a:r>
              <a:rPr lang="cs-CZ" b="1" dirty="0" smtClean="0"/>
              <a:t>Svobodová</a:t>
            </a:r>
            <a:endParaRPr lang="cs-CZ" dirty="0"/>
          </a:p>
          <a:p>
            <a:pPr lvl="0"/>
            <a:r>
              <a:rPr lang="cs-CZ" b="1" dirty="0"/>
              <a:t> </a:t>
            </a:r>
            <a:r>
              <a:rPr lang="cs-CZ" b="1" i="1" dirty="0"/>
              <a:t>Název práce:</a:t>
            </a:r>
            <a:r>
              <a:rPr lang="cs-CZ" b="1" dirty="0"/>
              <a:t> Historie odívání – 19. </a:t>
            </a:r>
            <a:r>
              <a:rPr lang="cs-CZ" b="1" dirty="0" smtClean="0"/>
              <a:t>století</a:t>
            </a:r>
            <a:endParaRPr lang="cs-CZ" dirty="0"/>
          </a:p>
          <a:p>
            <a:pPr lvl="0"/>
            <a:r>
              <a:rPr lang="cs-CZ" b="1" i="1" dirty="0"/>
              <a:t>Předmět</a:t>
            </a:r>
            <a:r>
              <a:rPr lang="cs-CZ" i="1" dirty="0"/>
              <a:t>:</a:t>
            </a:r>
            <a:r>
              <a:rPr lang="cs-CZ" dirty="0"/>
              <a:t> </a:t>
            </a:r>
            <a:r>
              <a:rPr lang="cs-CZ" dirty="0" smtClean="0"/>
              <a:t>Navrhování</a:t>
            </a:r>
            <a:endParaRPr lang="cs-CZ" dirty="0"/>
          </a:p>
          <a:p>
            <a:pPr lvl="0"/>
            <a:r>
              <a:rPr lang="cs-CZ" b="1" i="1" dirty="0"/>
              <a:t>Ročník:</a:t>
            </a:r>
            <a:r>
              <a:rPr lang="cs-CZ" b="1" dirty="0"/>
              <a:t> 3</a:t>
            </a:r>
            <a:r>
              <a:rPr lang="cs-CZ" b="1" dirty="0" smtClean="0"/>
              <a:t>.</a:t>
            </a:r>
            <a:endParaRPr lang="cs-CZ" dirty="0"/>
          </a:p>
          <a:p>
            <a:pPr lvl="0"/>
            <a:r>
              <a:rPr lang="cs-CZ" b="1" i="1" dirty="0"/>
              <a:t>Časová dotace</a:t>
            </a:r>
            <a:r>
              <a:rPr lang="cs-CZ" i="1" dirty="0"/>
              <a:t>:</a:t>
            </a:r>
            <a:r>
              <a:rPr lang="cs-CZ" dirty="0"/>
              <a:t> 45 </a:t>
            </a:r>
            <a:r>
              <a:rPr lang="cs-CZ" dirty="0" smtClean="0"/>
              <a:t>minut</a:t>
            </a:r>
            <a:endParaRPr lang="cs-CZ" dirty="0"/>
          </a:p>
          <a:p>
            <a:pPr lvl="0"/>
            <a:r>
              <a:rPr lang="cs-CZ" b="1" i="1" dirty="0"/>
              <a:t>Vzdělávací cíl</a:t>
            </a:r>
            <a:r>
              <a:rPr lang="cs-CZ" i="1" dirty="0"/>
              <a:t>: seznámení s historií </a:t>
            </a:r>
            <a:r>
              <a:rPr lang="cs-CZ" i="1" dirty="0" smtClean="0"/>
              <a:t>odívání </a:t>
            </a:r>
            <a:r>
              <a:rPr lang="cs-CZ" i="1" dirty="0"/>
              <a:t>v období 19. století a oděvními prvky a siluetami typickými pro toto </a:t>
            </a:r>
            <a:r>
              <a:rPr lang="cs-CZ" i="1" dirty="0" smtClean="0"/>
              <a:t>období</a:t>
            </a:r>
            <a:endParaRPr lang="cs-CZ" dirty="0"/>
          </a:p>
          <a:p>
            <a:pPr lvl="0"/>
            <a:r>
              <a:rPr lang="cs-CZ" b="1" i="1" dirty="0"/>
              <a:t>Pomůcky</a:t>
            </a:r>
            <a:r>
              <a:rPr lang="cs-CZ" i="1" dirty="0"/>
              <a:t>: </a:t>
            </a:r>
            <a:r>
              <a:rPr lang="cs-CZ" i="1" dirty="0" smtClean="0"/>
              <a:t>PC</a:t>
            </a:r>
            <a:endParaRPr lang="cs-CZ" dirty="0"/>
          </a:p>
          <a:p>
            <a:pPr lvl="0"/>
            <a:r>
              <a:rPr lang="cs-CZ" b="1" i="1" dirty="0"/>
              <a:t>Poznámka:</a:t>
            </a:r>
            <a:r>
              <a:rPr lang="cs-CZ" dirty="0"/>
              <a:t> Tento materiál je součástí tematického balíčku realistické studie a základy </a:t>
            </a:r>
            <a:r>
              <a:rPr lang="cs-CZ" dirty="0" smtClean="0"/>
              <a:t>navrhování</a:t>
            </a:r>
            <a:endParaRPr lang="cs-CZ" dirty="0"/>
          </a:p>
          <a:p>
            <a:pPr lvl="0"/>
            <a:r>
              <a:rPr lang="cs-CZ" b="1" i="1" dirty="0"/>
              <a:t>Inovace:</a:t>
            </a:r>
            <a:r>
              <a:rPr lang="cs-CZ" b="1" dirty="0"/>
              <a:t> </a:t>
            </a:r>
            <a:r>
              <a:rPr lang="cs-CZ" dirty="0"/>
              <a:t>Mezipředmětové vztahy – Modelování, PCV, Konstrukce střihů - zapojení audiovizuální techniky do výuky – popis daného historického období z hlediska vývoje oděvu, materiálu, oděvních prvků a siluet. Téma obsahuje zadání úkolu, kde si žáci vyzkouší přenést inspiraci historickým oděvem do nové podoby</a:t>
            </a:r>
            <a:r>
              <a:rPr lang="cs-CZ" dirty="0" smtClean="0"/>
              <a:t>.</a:t>
            </a:r>
            <a:endParaRPr lang="cs-CZ" dirty="0"/>
          </a:p>
        </p:txBody>
      </p:sp>
      <p:pic>
        <p:nvPicPr>
          <p:cNvPr id="1026" name="Picture 2" descr="E:\Šablony\DUM_128_využití aranžovaných prvků v praxi\logolink.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763688" y="260648"/>
            <a:ext cx="5175575" cy="1314065"/>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27568961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4941168"/>
            <a:ext cx="8229600" cy="1600200"/>
          </a:xfrm>
        </p:spPr>
        <p:txBody>
          <a:bodyPr/>
          <a:lstStyle/>
          <a:p>
            <a:r>
              <a:rPr lang="cs-CZ" sz="1400" smtClean="0"/>
              <a:t>Autor kresby: </a:t>
            </a:r>
            <a:r>
              <a:rPr lang="cs-CZ" sz="1400" dirty="0" err="1" smtClean="0"/>
              <a:t>Mgr.A</a:t>
            </a:r>
            <a:r>
              <a:rPr lang="cs-CZ" sz="1400" dirty="0" smtClean="0"/>
              <a:t>. Miloslava Svobodová</a:t>
            </a:r>
            <a:endParaRPr lang="cs-CZ" sz="1400" dirty="0"/>
          </a:p>
        </p:txBody>
      </p:sp>
      <p:pic>
        <p:nvPicPr>
          <p:cNvPr id="4" name="Zástupný symbol pro obsah 3"/>
          <p:cNvPicPr>
            <a:picLocks noGrp="1" noChangeAspect="1"/>
          </p:cNvPicPr>
          <p:nvPr>
            <p:ph idx="1"/>
          </p:nvPr>
        </p:nvPicPr>
        <p:blipFill>
          <a:blip r:embed="rId2" cstate="print">
            <a:extLst>
              <a:ext uri="{28A0092B-C50C-407E-A947-70E740481C1C}">
                <a14:useLocalDpi xmlns:a14="http://schemas.microsoft.com/office/drawing/2010/main" xmlns="" val="0"/>
              </a:ext>
            </a:extLst>
          </a:blip>
          <a:stretch>
            <a:fillRect/>
          </a:stretch>
        </p:blipFill>
        <p:spPr>
          <a:xfrm>
            <a:off x="2555776" y="188640"/>
            <a:ext cx="3631912" cy="5946671"/>
          </a:xfrm>
        </p:spPr>
      </p:pic>
    </p:spTree>
    <p:extLst>
      <p:ext uri="{BB962C8B-B14F-4D97-AF65-F5344CB8AC3E}">
        <p14:creationId xmlns:p14="http://schemas.microsoft.com/office/powerpoint/2010/main" xmlns="" val="5459077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t/>
            </a:r>
            <a:br>
              <a:rPr lang="cs-CZ" dirty="0"/>
            </a:br>
            <a:endParaRPr lang="cs-CZ" dirty="0"/>
          </a:p>
        </p:txBody>
      </p:sp>
      <p:sp>
        <p:nvSpPr>
          <p:cNvPr id="3" name="Zástupný symbol pro obsah 2"/>
          <p:cNvSpPr>
            <a:spLocks noGrp="1"/>
          </p:cNvSpPr>
          <p:nvPr>
            <p:ph idx="1"/>
          </p:nvPr>
        </p:nvSpPr>
        <p:spPr>
          <a:xfrm>
            <a:off x="395536" y="980728"/>
            <a:ext cx="8229600" cy="4525963"/>
          </a:xfrm>
        </p:spPr>
        <p:txBody>
          <a:bodyPr>
            <a:normAutofit/>
          </a:bodyPr>
          <a:lstStyle/>
          <a:p>
            <a:r>
              <a:rPr lang="cs-CZ" sz="1800" dirty="0" smtClean="0"/>
              <a:t>Francouzská </a:t>
            </a:r>
            <a:r>
              <a:rPr lang="cs-CZ" sz="1800" dirty="0"/>
              <a:t>buržoazní revoluce změnila nejen politické a hospodářské poměry, ale způsobila převrat v celém životním stylu. Doba Napoleonova císařství (císařství = empír) - dala název novému slohu, který z Francie rychle rozšířil po celé Evropě. Vše, co bylo typické pro životní styl šlechty, bylo odsouzeno k zániku. Zmizely krinolíny, napudrované paruky, korzety a šněrovačky. Republika, která si dala do štítu hesla o rovnosti občanů, prosazovala demokratické zásady i v odívání. Rozdíly jednotlivých společenských stavů, dříve záměrně zdůrazněné oděvem, byly setřeny. Republikánské smýšlení prosazovalo jednotnost oděvu. Římská republika se stala pro francouzské republikány vzorem nejen politickým. Stala se i inspirací módní. Především ženská móda přijala téměř bezvýhradně kult antiky. Jednoduchá elegance antického oděvu byla reakcí na rokoko.</a:t>
            </a:r>
          </a:p>
          <a:p>
            <a:endParaRPr lang="cs-CZ" dirty="0"/>
          </a:p>
        </p:txBody>
      </p:sp>
    </p:spTree>
    <p:extLst>
      <p:ext uri="{BB962C8B-B14F-4D97-AF65-F5344CB8AC3E}">
        <p14:creationId xmlns:p14="http://schemas.microsoft.com/office/powerpoint/2010/main" xmlns="" val="40060886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i="1" dirty="0"/>
              <a:t>Mužský oděv </a:t>
            </a:r>
            <a:endParaRPr lang="cs-CZ" dirty="0"/>
          </a:p>
        </p:txBody>
      </p:sp>
      <p:sp>
        <p:nvSpPr>
          <p:cNvPr id="3" name="Zástupný symbol pro obsah 2"/>
          <p:cNvSpPr>
            <a:spLocks noGrp="1"/>
          </p:cNvSpPr>
          <p:nvPr>
            <p:ph idx="1"/>
          </p:nvPr>
        </p:nvSpPr>
        <p:spPr>
          <a:xfrm>
            <a:off x="457200" y="1600200"/>
            <a:ext cx="8229600" cy="5069160"/>
          </a:xfrm>
        </p:spPr>
        <p:txBody>
          <a:bodyPr>
            <a:normAutofit fontScale="70000" lnSpcReduction="20000"/>
          </a:bodyPr>
          <a:lstStyle/>
          <a:p>
            <a:r>
              <a:rPr lang="cs-CZ" dirty="0" smtClean="0"/>
              <a:t>Vzorem </a:t>
            </a:r>
            <a:r>
              <a:rPr lang="cs-CZ" dirty="0"/>
              <a:t>módy svobodného občana Francie se stalo oblečení poslanců versailleského národního shromáždění v r. 1789. Byl to </a:t>
            </a:r>
            <a:r>
              <a:rPr lang="cs-CZ" b="1" i="1" dirty="0"/>
              <a:t>frak, vesta a kalhoty</a:t>
            </a:r>
            <a:r>
              <a:rPr lang="cs-CZ" dirty="0"/>
              <a:t>. Pouze kokardy různých barev prozrazovaly příslušnost k politickým táborům. Kalhoty ke kolenům vystřídaly tzv. </a:t>
            </a:r>
            <a:r>
              <a:rPr lang="cs-CZ" b="1" i="1" dirty="0"/>
              <a:t>pantalóny</a:t>
            </a:r>
            <a:r>
              <a:rPr lang="cs-CZ" dirty="0"/>
              <a:t>. Byly to dlouhé kalhoty ke kotníkům, které dostaly jméno podle populární postavy </a:t>
            </a:r>
            <a:r>
              <a:rPr lang="cs-CZ" dirty="0" err="1"/>
              <a:t>Pantalona</a:t>
            </a:r>
            <a:r>
              <a:rPr lang="cs-CZ" dirty="0"/>
              <a:t> z italské komedie. Přesahovaly poněkud pas a upevňovaly se pomoci šlí. Tento nový typ kalhot se šil z trikotu, takže těsně obepínaly postavu, která měla být podle antického ideálu jako z mramoru. V r. 1815 se kalhoty dole rozšířily a dosáhly tvaru, který s malými obměnami trvá dodnes. K dlouhým přiléhavým kalhotám patřil frak s vysokým přeloženým límcem a výraznými klopami. Oblek doplňovala vesta bez rukávů zdobená klopami. Hrdlo zdobily nákrčníky. Byly to šátky umně překládané tak, že rourovitě obalovaly krk. Nad nimi vyčnívaly stojaté naškrobené špičky límce košile.</a:t>
            </a:r>
          </a:p>
          <a:p>
            <a:r>
              <a:rPr lang="cs-CZ" dirty="0" smtClean="0"/>
              <a:t>Přes </a:t>
            </a:r>
            <a:r>
              <a:rPr lang="cs-CZ" dirty="0"/>
              <a:t>frak se oblékal vlněný plášť </a:t>
            </a:r>
            <a:r>
              <a:rPr lang="cs-CZ" b="1" i="1" dirty="0"/>
              <a:t>redingot</a:t>
            </a:r>
            <a:r>
              <a:rPr lang="cs-CZ" dirty="0"/>
              <a:t>, jehož přiléhavý střih zdůrazňoval módní štíhlou siluetu. Jako svrchní oděv sloužila také vlněná pláštěnka.</a:t>
            </a:r>
          </a:p>
          <a:p>
            <a:r>
              <a:rPr lang="cs-CZ" dirty="0" smtClean="0"/>
              <a:t>Novinkou </a:t>
            </a:r>
            <a:r>
              <a:rPr lang="cs-CZ" dirty="0"/>
              <a:t>v pánském šatníku se stal volný plášť zvaný </a:t>
            </a:r>
            <a:r>
              <a:rPr lang="cs-CZ" b="1" i="1" dirty="0" err="1"/>
              <a:t>carrick</a:t>
            </a:r>
            <a:r>
              <a:rPr lang="cs-CZ" dirty="0"/>
              <a:t>, pojmenovaný pravděpodobně podle města </a:t>
            </a:r>
            <a:r>
              <a:rPr lang="cs-CZ" dirty="0" err="1"/>
              <a:t>Carrick</a:t>
            </a:r>
            <a:r>
              <a:rPr lang="cs-CZ" dirty="0"/>
              <a:t> v Irsku. Jeho největší ozdobou byla řada límců spadajících až na ramena, takže tvořily malou pláštěnku. Zvonový plášť byl dlouhý (sahal asi 15 cm od země), jeho límce se v zimě pošívaly kožešinou, proto byl vhodným oděvem do zimy a nepohody.</a:t>
            </a:r>
          </a:p>
          <a:p>
            <a:endParaRPr lang="cs-CZ" dirty="0"/>
          </a:p>
        </p:txBody>
      </p:sp>
    </p:spTree>
    <p:extLst>
      <p:ext uri="{BB962C8B-B14F-4D97-AF65-F5344CB8AC3E}">
        <p14:creationId xmlns:p14="http://schemas.microsoft.com/office/powerpoint/2010/main" xmlns="" val="26478939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t>Ž</a:t>
            </a:r>
            <a:r>
              <a:rPr lang="cs-CZ" b="1" i="1" dirty="0"/>
              <a:t>enský oděv </a:t>
            </a:r>
            <a:endParaRPr lang="cs-CZ" dirty="0"/>
          </a:p>
        </p:txBody>
      </p:sp>
      <p:sp>
        <p:nvSpPr>
          <p:cNvPr id="3" name="Zástupný symbol pro obsah 2"/>
          <p:cNvSpPr>
            <a:spLocks noGrp="1"/>
          </p:cNvSpPr>
          <p:nvPr>
            <p:ph idx="1"/>
          </p:nvPr>
        </p:nvSpPr>
        <p:spPr>
          <a:xfrm>
            <a:off x="457200" y="1628800"/>
            <a:ext cx="8229600" cy="5040560"/>
          </a:xfrm>
        </p:spPr>
        <p:txBody>
          <a:bodyPr>
            <a:normAutofit fontScale="70000" lnSpcReduction="20000"/>
          </a:bodyPr>
          <a:lstStyle/>
          <a:p>
            <a:r>
              <a:rPr lang="cs-CZ" dirty="0" smtClean="0"/>
              <a:t>Vědomý </a:t>
            </a:r>
            <a:r>
              <a:rPr lang="cs-CZ" dirty="0"/>
              <a:t>návrat k antice, která se stala vzorem umění i životního stylu direktoria, se výrazně projevil v ženské módě. Ženy se chtěly podobat klasickým sochám oděným jednoduchými tunikami. Základem jejich šatníku se stal proto </a:t>
            </a:r>
            <a:r>
              <a:rPr lang="cs-CZ" b="1" i="1" dirty="0"/>
              <a:t>jednoduchý splývavý oděv košilového střihu</a:t>
            </a:r>
            <a:r>
              <a:rPr lang="cs-CZ" dirty="0"/>
              <a:t>. Přirozený pas byl posunut vysoko pod ňadra, kde byl oděv přepásán. Hluboký dekolt a krátké rukávy se staly typické pro tuto "nahou" módu. Oděv měl někdy dvojitou sukni, spodní protaženou do vlečky až metr dlouhé. V oblibě byly vzdušné, jemné a průsvitné materiály: tenké bavlněné tkaniny, batist, mušelín, tyl. Tyto luxusní materiály se platily velmi draze, protože se dovážely z východních zemí. Pod průsvitný oděv oblékaly ženy trikoty tělové barvy. Tato móda, svým způsobem velmi exkluzivní, byla však velmi nevhodná z hlediska zdravotního. Kašmírové šály dovážené z Egypta, které patřily mezi nejžádanější doplňky, nemohly dostatečně ochránit před nachlazením. Podnebí Paříže je mnohem drsnější než teplé klima antického středomoří, proto příliš lehké oblečení způsobovalo tzv. "mušelínovou nemoc" (zánět vaječníků). Radikální zásah provedl sám císař Napoleon. Zakázal drahý dovoz tkanin cizí výroby. Tím posílil císařskou pokladnici i rozvoj francouzského textilního průmyslu (např. lyonského hedvábí). Do módy přišly opět tlustší tkaniny: samet, brokát, taft. Dekoltování se zmenšilo, rukávy šatů se prodloužily. Oblečení se stávalo pestřejší, i když stále ještě dominovala oblíbená bílá barva. </a:t>
            </a:r>
          </a:p>
          <a:p>
            <a:endParaRPr lang="cs-CZ" dirty="0"/>
          </a:p>
        </p:txBody>
      </p:sp>
    </p:spTree>
    <p:extLst>
      <p:ext uri="{BB962C8B-B14F-4D97-AF65-F5344CB8AC3E}">
        <p14:creationId xmlns:p14="http://schemas.microsoft.com/office/powerpoint/2010/main" xmlns="" val="22443375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i="1" dirty="0"/>
              <a:t>Úprava hlavy </a:t>
            </a:r>
            <a:endParaRPr lang="cs-CZ" dirty="0"/>
          </a:p>
        </p:txBody>
      </p:sp>
      <p:sp>
        <p:nvSpPr>
          <p:cNvPr id="3" name="Zástupný symbol pro obsah 2"/>
          <p:cNvSpPr>
            <a:spLocks noGrp="1"/>
          </p:cNvSpPr>
          <p:nvPr>
            <p:ph idx="1"/>
          </p:nvPr>
        </p:nvSpPr>
        <p:spPr/>
        <p:txBody>
          <a:bodyPr>
            <a:normAutofit/>
          </a:bodyPr>
          <a:lstStyle/>
          <a:p>
            <a:r>
              <a:rPr lang="cs-CZ" sz="1800" dirty="0" smtClean="0"/>
              <a:t>Reakcí </a:t>
            </a:r>
            <a:r>
              <a:rPr lang="cs-CZ" sz="1800" dirty="0"/>
              <a:t>na složité paruky se stal hladký empírový uzel. Zachovával stylovou jednotu s ženským oděvem, neboť i on byl inspirován antikou. Vlasy, rozdělené pěšinkou a zdůrazňující tvar hlavy, byly spletené do uzlu nebo spoutané do ozdobné síťky. Jediným oživením byly kadeře volně rozhozené po čele. Nosily se nízké a podlouhlé čepce upevněné stužkami pod bradou i čepcovité klobouky, vpředu s výrazně protaženým okrajem. Ozdobu tvořily stuhy, plisované pruhy tkanin, krajky i umělé květiny. Večerní toalety doplňoval turban zdobený peřím. V mužské módě se ujal krátký účes "a la Titus".</a:t>
            </a:r>
          </a:p>
          <a:p>
            <a:r>
              <a:rPr lang="cs-CZ" sz="1800" dirty="0" smtClean="0"/>
              <a:t>Na </a:t>
            </a:r>
            <a:r>
              <a:rPr lang="cs-CZ" sz="1800" dirty="0"/>
              <a:t>skráních narůstaly vousy do kotlet. Knír nosili většinou jen vojáci. V době, kdy se stal frak denním oděvem, byl jeho neodmyslitelným doplňkem cylindr</a:t>
            </a:r>
          </a:p>
        </p:txBody>
      </p:sp>
    </p:spTree>
    <p:extLst>
      <p:ext uri="{BB962C8B-B14F-4D97-AF65-F5344CB8AC3E}">
        <p14:creationId xmlns:p14="http://schemas.microsoft.com/office/powerpoint/2010/main" xmlns="" val="27210815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i="1" dirty="0"/>
              <a:t>Šperky, ozdoby a doplňky </a:t>
            </a:r>
            <a:endParaRPr lang="cs-CZ" dirty="0"/>
          </a:p>
        </p:txBody>
      </p:sp>
      <p:sp>
        <p:nvSpPr>
          <p:cNvPr id="3" name="Zástupný symbol pro obsah 2"/>
          <p:cNvSpPr>
            <a:spLocks noGrp="1"/>
          </p:cNvSpPr>
          <p:nvPr>
            <p:ph idx="1"/>
          </p:nvPr>
        </p:nvSpPr>
        <p:spPr>
          <a:xfrm>
            <a:off x="467544" y="1844824"/>
            <a:ext cx="8229600" cy="4525963"/>
          </a:xfrm>
        </p:spPr>
        <p:txBody>
          <a:bodyPr/>
          <a:lstStyle/>
          <a:p>
            <a:r>
              <a:rPr lang="cs-CZ" sz="1800" dirty="0" smtClean="0"/>
              <a:t>šperky </a:t>
            </a:r>
            <a:r>
              <a:rPr lang="cs-CZ" sz="1800" dirty="0"/>
              <a:t>byly silně ovlivněny antickými vzory. Nosily se pravé antické kameje (tj. polodrahokam s vystupujícím obrazem; tmavší vrstvy tvoří podklad, světlejší jsou zpracovány reliéfem). Vedle originálu se objevovaly i napodobeniny drahých kamenu a perel. Lemy oděvů zdobily kožešinové pruhy, prýmky, krajky, volány i plisování. Nutným doplňkem oděvu s krátkými rukávy se staly dlouhé rukavice chránící paži vysoko nad loket. Malé taštičky na dlouhé šňůrce, krajkové kapesníčky, slunečníky a vějíře tvořily módní doplňky.</a:t>
            </a:r>
          </a:p>
          <a:p>
            <a:endParaRPr lang="cs-CZ" dirty="0"/>
          </a:p>
        </p:txBody>
      </p:sp>
    </p:spTree>
    <p:extLst>
      <p:ext uri="{BB962C8B-B14F-4D97-AF65-F5344CB8AC3E}">
        <p14:creationId xmlns:p14="http://schemas.microsoft.com/office/powerpoint/2010/main" xmlns="" val="16489799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i="1" dirty="0"/>
              <a:t>Obuv</a:t>
            </a:r>
            <a:endParaRPr lang="cs-CZ" dirty="0"/>
          </a:p>
        </p:txBody>
      </p:sp>
      <p:sp>
        <p:nvSpPr>
          <p:cNvPr id="3" name="Zástupný symbol pro obsah 2"/>
          <p:cNvSpPr>
            <a:spLocks noGrp="1"/>
          </p:cNvSpPr>
          <p:nvPr>
            <p:ph idx="1"/>
          </p:nvPr>
        </p:nvSpPr>
        <p:spPr>
          <a:xfrm>
            <a:off x="467544" y="1988840"/>
            <a:ext cx="8229600" cy="4525963"/>
          </a:xfrm>
        </p:spPr>
        <p:txBody>
          <a:bodyPr/>
          <a:lstStyle/>
          <a:p>
            <a:r>
              <a:rPr lang="cs-CZ" sz="1800" dirty="0" smtClean="0"/>
              <a:t>Muži </a:t>
            </a:r>
            <a:r>
              <a:rPr lang="cs-CZ" sz="1800" dirty="0"/>
              <a:t>zasouvali přiléhající kalhoty do vysokých kožených holínek jezdeckého typu. Později byly holínky vystřídány nízkými střevíci. Ženskou obuv rovněž ovlivnila antická. Sandály vázané na řemínky, které se objevily na začátku empíru, se později změnily v nízké ploché střevíčky bez podpatku. </a:t>
            </a:r>
          </a:p>
          <a:p>
            <a:pPr marL="0" indent="0">
              <a:buNone/>
            </a:pPr>
            <a:endParaRPr lang="cs-CZ" dirty="0"/>
          </a:p>
          <a:p>
            <a:endParaRPr lang="cs-CZ" dirty="0"/>
          </a:p>
        </p:txBody>
      </p:sp>
    </p:spTree>
    <p:extLst>
      <p:ext uri="{BB962C8B-B14F-4D97-AF65-F5344CB8AC3E}">
        <p14:creationId xmlns:p14="http://schemas.microsoft.com/office/powerpoint/2010/main" xmlns="" val="9055491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dirty="0"/>
          </a:p>
        </p:txBody>
      </p:sp>
      <p:sp>
        <p:nvSpPr>
          <p:cNvPr id="3" name="Zástupný symbol pro obsah 2"/>
          <p:cNvSpPr>
            <a:spLocks noGrp="1"/>
          </p:cNvSpPr>
          <p:nvPr>
            <p:ph idx="1"/>
          </p:nvPr>
        </p:nvSpPr>
        <p:spPr>
          <a:xfrm>
            <a:off x="395536" y="1124744"/>
            <a:ext cx="8229600" cy="4525963"/>
          </a:xfrm>
        </p:spPr>
        <p:txBody>
          <a:bodyPr>
            <a:normAutofit/>
          </a:bodyPr>
          <a:lstStyle/>
          <a:p>
            <a:r>
              <a:rPr lang="cs-CZ" sz="1800" dirty="0"/>
              <a:t>Romantická vlna, která ve dvacátých letech zachvátila Evropu, si libovala v návratech k historickým epochám. I móda, podobně jako dobová architektura, se opírala o historické předlohy a vybírala si prvky různých slohů. Byla výrazně ovlivněna i postupující průmyslovou výrobou. Továrny začínaly dodávat na trh výrobky ve velkém počtu, koupěchtivost rostla a móda se stávala záležitostí stále širšího okruhu společnosti.</a:t>
            </a:r>
          </a:p>
          <a:p>
            <a:r>
              <a:rPr lang="cs-CZ" sz="1800" dirty="0"/>
              <a:t>• Od r. 1813, kdy se konal ve Vídni mírový kongres, upoutala na sebe pozornost móda vídeňská. Její ráz byl ryze měšťanský. Symbolem měšťana a jeho životního stylu se stala satirická kreslená postava </a:t>
            </a:r>
            <a:r>
              <a:rPr lang="cs-CZ" sz="1800" dirty="0" err="1"/>
              <a:t>Gottlieba</a:t>
            </a:r>
            <a:r>
              <a:rPr lang="cs-CZ" sz="1800" dirty="0"/>
              <a:t> </a:t>
            </a:r>
            <a:r>
              <a:rPr lang="cs-CZ" sz="1800" dirty="0" err="1"/>
              <a:t>Biedermeiera</a:t>
            </a:r>
            <a:r>
              <a:rPr lang="cs-CZ" sz="1800" dirty="0"/>
              <a:t>. Karikatury s touto postavičkou se staly populární a zasloužily se vlastně o pojmenování měšťanského stylu 1. poloviny 19. století, který bývá označován biedermeier.</a:t>
            </a:r>
          </a:p>
          <a:p>
            <a:endParaRPr lang="cs-CZ" dirty="0"/>
          </a:p>
        </p:txBody>
      </p:sp>
    </p:spTree>
    <p:extLst>
      <p:ext uri="{BB962C8B-B14F-4D97-AF65-F5344CB8AC3E}">
        <p14:creationId xmlns:p14="http://schemas.microsoft.com/office/powerpoint/2010/main" xmlns="" val="34644574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99392"/>
            <a:ext cx="8229600" cy="1600200"/>
          </a:xfrm>
        </p:spPr>
        <p:txBody>
          <a:bodyPr/>
          <a:lstStyle/>
          <a:p>
            <a:r>
              <a:rPr lang="cs-CZ" b="1" i="1" dirty="0"/>
              <a:t>Mužský oděv </a:t>
            </a:r>
            <a:endParaRPr lang="cs-CZ" dirty="0"/>
          </a:p>
        </p:txBody>
      </p:sp>
      <p:sp>
        <p:nvSpPr>
          <p:cNvPr id="3" name="Zástupný symbol pro obsah 2"/>
          <p:cNvSpPr>
            <a:spLocks noGrp="1"/>
          </p:cNvSpPr>
          <p:nvPr>
            <p:ph idx="1"/>
          </p:nvPr>
        </p:nvSpPr>
        <p:spPr>
          <a:xfrm>
            <a:off x="457200" y="1600200"/>
            <a:ext cx="8229600" cy="5141168"/>
          </a:xfrm>
        </p:spPr>
        <p:txBody>
          <a:bodyPr>
            <a:normAutofit fontScale="70000" lnSpcReduction="20000"/>
          </a:bodyPr>
          <a:lstStyle/>
          <a:p>
            <a:r>
              <a:rPr lang="cs-CZ" dirty="0" smtClean="0"/>
              <a:t>Základním </a:t>
            </a:r>
            <a:r>
              <a:rPr lang="cs-CZ" dirty="0"/>
              <a:t>oblečením muže zůstal přiléhavý frak, který doplňovaly dlouhé kalhoty typu: pantalónů. Musely být vypjaty, proto byly vpředu dole obloukovitě vystřiženy, aby se na botě neřasily. Vypnutí napomáhala i páska podtažená pod podešví obuvi. Svým úzkým střihem a přiléhavostí připomínají novodobé šponovky.</a:t>
            </a:r>
          </a:p>
          <a:p>
            <a:r>
              <a:rPr lang="cs-CZ" dirty="0" smtClean="0"/>
              <a:t>Do </a:t>
            </a:r>
            <a:r>
              <a:rPr lang="cs-CZ" dirty="0"/>
              <a:t>mužské módy se vracela pestrost. Vesta a kabát se šily z různých materiálů odlišných barev. Kalhoty byly vždy světlejší než frak, často i kostkované. Bývaly většinou světlé až bílé, vesta z květované nebo kostkované tkaniny, kabát v oblíbených barvách: tabákově hnědé, lahvově zelené, švestkově modré, šedé.</a:t>
            </a:r>
          </a:p>
          <a:p>
            <a:r>
              <a:rPr lang="cs-CZ" dirty="0" smtClean="0"/>
              <a:t>Prvek </a:t>
            </a:r>
            <a:r>
              <a:rPr lang="cs-CZ" dirty="0"/>
              <a:t>dekorativnosti zastupovala košile. Původně vysoký tuhý límec se začal překládat přes límec kabátu a dostal tak tvar límce dnešního. Byl podložen kravatou uvázanou na volný uzel. Čím střízlivější byla pánská móda, tím více se soustředila na kravatu, jako na jednu z ozdob oděvu. V době biedermeieru vzniklo dokonce několik knížek o "umění" vázat kravatu (autorem jedné z nich byl Balzac). Výběr a způsob uvázání kravaty měly prozrazovat osobnost člověka, jeho vkus i politické smýšlení.</a:t>
            </a:r>
          </a:p>
          <a:p>
            <a:r>
              <a:rPr lang="cs-CZ" dirty="0" smtClean="0"/>
              <a:t>Kabáty </a:t>
            </a:r>
            <a:r>
              <a:rPr lang="cs-CZ" dirty="0"/>
              <a:t>zůstávaly stále v oblibě. Nosil se </a:t>
            </a:r>
            <a:r>
              <a:rPr lang="cs-CZ" b="1" i="1" dirty="0"/>
              <a:t>redingot </a:t>
            </a:r>
            <a:r>
              <a:rPr lang="cs-CZ" dirty="0"/>
              <a:t>s dlouhými rovnými šosy, který byl těsně tvarován na postavu, a </a:t>
            </a:r>
            <a:r>
              <a:rPr lang="cs-CZ" b="1" i="1" dirty="0" err="1"/>
              <a:t>carrick</a:t>
            </a:r>
            <a:r>
              <a:rPr lang="cs-CZ" b="1" i="1" dirty="0"/>
              <a:t> </a:t>
            </a:r>
            <a:r>
              <a:rPr lang="cs-CZ" dirty="0"/>
              <a:t>zdobený několika širokými límci. Nejnovější módou byl </a:t>
            </a:r>
            <a:r>
              <a:rPr lang="cs-CZ" b="1" i="1" dirty="0"/>
              <a:t>tweed - </a:t>
            </a:r>
            <a:r>
              <a:rPr lang="cs-CZ" dirty="0"/>
              <a:t>rovný kabát z lehké vlněné tkaniny u krku uzavřený. Stal se základem novodobého oblečení.</a:t>
            </a:r>
          </a:p>
          <a:p>
            <a:endParaRPr lang="cs-CZ" dirty="0"/>
          </a:p>
        </p:txBody>
      </p:sp>
    </p:spTree>
    <p:extLst>
      <p:ext uri="{BB962C8B-B14F-4D97-AF65-F5344CB8AC3E}">
        <p14:creationId xmlns:p14="http://schemas.microsoft.com/office/powerpoint/2010/main" xmlns="" val="12586954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71400"/>
            <a:ext cx="8229600" cy="1600200"/>
          </a:xfrm>
        </p:spPr>
        <p:txBody>
          <a:bodyPr/>
          <a:lstStyle/>
          <a:p>
            <a:r>
              <a:rPr lang="cs-CZ" dirty="0"/>
              <a:t>Ž</a:t>
            </a:r>
            <a:r>
              <a:rPr lang="cs-CZ" b="1" i="1" dirty="0"/>
              <a:t>enský oděv </a:t>
            </a:r>
            <a:endParaRPr lang="cs-CZ" dirty="0"/>
          </a:p>
        </p:txBody>
      </p:sp>
      <p:sp>
        <p:nvSpPr>
          <p:cNvPr id="3" name="Zástupný symbol pro obsah 2"/>
          <p:cNvSpPr>
            <a:spLocks noGrp="1"/>
          </p:cNvSpPr>
          <p:nvPr>
            <p:ph idx="1"/>
          </p:nvPr>
        </p:nvSpPr>
        <p:spPr>
          <a:xfrm>
            <a:off x="457200" y="1600200"/>
            <a:ext cx="8229600" cy="4925144"/>
          </a:xfrm>
        </p:spPr>
        <p:txBody>
          <a:bodyPr>
            <a:normAutofit fontScale="70000" lnSpcReduction="20000"/>
          </a:bodyPr>
          <a:lstStyle/>
          <a:p>
            <a:r>
              <a:rPr lang="cs-CZ" dirty="0" smtClean="0"/>
              <a:t>Romantickým </a:t>
            </a:r>
            <a:r>
              <a:rPr lang="cs-CZ" dirty="0"/>
              <a:t>ideálem už nebyla chladná klasická krása jako v době empíru, ale fantazie a vzlet. Změnila se celková silueta oděvu. Pas se vracel zpět na své přirozené místo a neobyčejně se zúžil. Opětnému zdůraznění tělesných proporcí napomáhal korzet. Sešněrovaný útlý pas kontrastoval se širokou sukní. Její kuželovitý tvar udržovalo množství spodniček. Velká plocha sukně byla oživena stuhami, umělými květinami i samotnými vzory oděvních materiálů (proužky, kostkami, květinami). Hedvábí, atlas a jemné tkaniny se nosily v každou denní dobu. K reprezentativním materiálům patřil měňavý taft a hedvábné moaré. </a:t>
            </a:r>
          </a:p>
          <a:p>
            <a:r>
              <a:rPr lang="cs-CZ" dirty="0" smtClean="0"/>
              <a:t>Letní </a:t>
            </a:r>
            <a:r>
              <a:rPr lang="cs-CZ" dirty="0"/>
              <a:t>oděvy se šily z nadýchaného mušelínu, tylu či krepu. Rukávy upnutého živůtku se staly zajímavou módní ozdobou. Rozšiřovaly horní část postavy, a tím opticky zužovaly pas. Nízko nasazené bohatě řasené rukávy měly nejrůznější tvar, jak prozrazovaly názvy: "pagodové" rukávy, "šunkové" rukávy, "skopová kýta" apod. Byly tak mohutné, že jejich tvar udržovaly kostice. Dekolty se zvětšovaly hluboko na ramena. Lemovaly je široké límce, jejichž rozměr se stále zvětšoval, takže nakonec pokrývaly jako pláštík celá ramena.</a:t>
            </a:r>
          </a:p>
          <a:p>
            <a:r>
              <a:rPr lang="cs-CZ" dirty="0" smtClean="0"/>
              <a:t>Nová </a:t>
            </a:r>
            <a:r>
              <a:rPr lang="cs-CZ" dirty="0"/>
              <a:t>módní silueta vyloučila kabáty. V zimním období je nahradily oděvy ze silných vlněných tkanin. Přes šaty se oblékaly peleríny, které svou šíří zakrývaly celou postavu. V oblibě byly šály a velké čtvercové šátky nebo boa (tj. úzký dlouhý šál z kožešiny nebo pštrosích per).</a:t>
            </a:r>
          </a:p>
          <a:p>
            <a:endParaRPr lang="cs-CZ" dirty="0"/>
          </a:p>
        </p:txBody>
      </p:sp>
    </p:spTree>
    <p:extLst>
      <p:ext uri="{BB962C8B-B14F-4D97-AF65-F5344CB8AC3E}">
        <p14:creationId xmlns:p14="http://schemas.microsoft.com/office/powerpoint/2010/main" xmlns="" val="18394739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i="1" dirty="0"/>
              <a:t>Úprava hlavy </a:t>
            </a:r>
            <a:endParaRPr lang="cs-CZ" dirty="0"/>
          </a:p>
        </p:txBody>
      </p:sp>
      <p:sp>
        <p:nvSpPr>
          <p:cNvPr id="3" name="Zástupný symbol pro obsah 2"/>
          <p:cNvSpPr>
            <a:spLocks noGrp="1"/>
          </p:cNvSpPr>
          <p:nvPr>
            <p:ph idx="1"/>
          </p:nvPr>
        </p:nvSpPr>
        <p:spPr>
          <a:xfrm>
            <a:off x="467544" y="1916832"/>
            <a:ext cx="8229600" cy="4525963"/>
          </a:xfrm>
        </p:spPr>
        <p:txBody>
          <a:bodyPr>
            <a:normAutofit/>
          </a:bodyPr>
          <a:lstStyle/>
          <a:p>
            <a:r>
              <a:rPr lang="cs-CZ" sz="1800" dirty="0" smtClean="0"/>
              <a:t>Velké </a:t>
            </a:r>
            <a:r>
              <a:rPr lang="cs-CZ" sz="1800" dirty="0"/>
              <a:t>dekolty, které odhalily ženskou šíji, nechávaly plně vyniknout hlavě. Uplatňovaly se proto složité účesy, připomínající ozdobnou architekturu. Vlasy se stáčely v pletencích na spánky, nebo spadaly po stranách v nakadeřených loknách. Ostatní se vyčesávaly vysoko do fantastických tvarů. Napomáhaly tomu falešné příčesky, ozdobné hřebínky, stuhy a umělé květiny. Stejně jako oděvy a účes byl i kukaňovitý klobouk zaplaven květinami, stuhami a volánky. K tradičnímu fraku patřil i tradiční doplněk </a:t>
            </a:r>
            <a:r>
              <a:rPr lang="cs-CZ" sz="1800" b="1" i="1" dirty="0"/>
              <a:t>cylindr</a:t>
            </a:r>
            <a:r>
              <a:rPr lang="cs-CZ" sz="1800" dirty="0"/>
              <a:t>. Biedermeier si liboval v barevných cylindrech, oblíbená barva byla šedá. Objevovala se i nová technická zlepšení: cylindr se mohl sklapnout a nosit pod paží. Úprava vlasů u mužů zůstávala stejná jako v empíru, vlasy byly jen bohatěji kadeřené.</a:t>
            </a:r>
          </a:p>
        </p:txBody>
      </p:sp>
    </p:spTree>
    <p:extLst>
      <p:ext uri="{BB962C8B-B14F-4D97-AF65-F5344CB8AC3E}">
        <p14:creationId xmlns:p14="http://schemas.microsoft.com/office/powerpoint/2010/main" xmlns="" val="24661895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i="1" dirty="0"/>
              <a:t>Šperky a doplňky </a:t>
            </a:r>
            <a:endParaRPr lang="cs-CZ" dirty="0"/>
          </a:p>
        </p:txBody>
      </p:sp>
      <p:sp>
        <p:nvSpPr>
          <p:cNvPr id="3" name="Zástupný symbol pro obsah 2"/>
          <p:cNvSpPr>
            <a:spLocks noGrp="1"/>
          </p:cNvSpPr>
          <p:nvPr>
            <p:ph idx="1"/>
          </p:nvPr>
        </p:nvSpPr>
        <p:spPr>
          <a:xfrm>
            <a:off x="467544" y="2132856"/>
            <a:ext cx="8229600" cy="4525963"/>
          </a:xfrm>
        </p:spPr>
        <p:txBody>
          <a:bodyPr/>
          <a:lstStyle/>
          <a:p>
            <a:r>
              <a:rPr lang="cs-CZ" sz="1800" dirty="0" smtClean="0"/>
              <a:t>V </a:t>
            </a:r>
            <a:r>
              <a:rPr lang="cs-CZ" sz="1800" dirty="0"/>
              <a:t>období romantismu se s velkou oblibou nosily různé šperky jako např. řetízky s medailóny a nejrůznějšími přívěsky, perlové náhrdelníky, dlouhé náušnice, brože, náramky. Složité účesy zdobily jehlice, hřebeny i šperky. Vedle pravých šperků mnohé ženy nosily i napodobeniny. Ženský oděv doplňovala vyšívaná kabelka zavěšená na stužce a slunečník. Muži nosili lehkou hůlku.</a:t>
            </a:r>
          </a:p>
          <a:p>
            <a:endParaRPr lang="cs-CZ" dirty="0"/>
          </a:p>
        </p:txBody>
      </p:sp>
    </p:spTree>
    <p:extLst>
      <p:ext uri="{BB962C8B-B14F-4D97-AF65-F5344CB8AC3E}">
        <p14:creationId xmlns:p14="http://schemas.microsoft.com/office/powerpoint/2010/main" xmlns="" val="9252861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i="1" dirty="0"/>
              <a:t>Obuv</a:t>
            </a:r>
            <a:endParaRPr lang="cs-CZ" dirty="0"/>
          </a:p>
        </p:txBody>
      </p:sp>
      <p:sp>
        <p:nvSpPr>
          <p:cNvPr id="3" name="Zástupný symbol pro obsah 2"/>
          <p:cNvSpPr>
            <a:spLocks noGrp="1"/>
          </p:cNvSpPr>
          <p:nvPr>
            <p:ph idx="1"/>
          </p:nvPr>
        </p:nvSpPr>
        <p:spPr>
          <a:xfrm>
            <a:off x="467544" y="1916832"/>
            <a:ext cx="8229600" cy="4525963"/>
          </a:xfrm>
        </p:spPr>
        <p:txBody>
          <a:bodyPr/>
          <a:lstStyle/>
          <a:p>
            <a:r>
              <a:rPr lang="cs-CZ" sz="1800" dirty="0" smtClean="0"/>
              <a:t>Široké </a:t>
            </a:r>
            <a:r>
              <a:rPr lang="cs-CZ" sz="1800" dirty="0"/>
              <a:t>sukně sahaly ke kotníkům a odkrývaly tak střevíčky. V oblibě zůstávají ploché střevíce, často hluboce vykrojené. Připevňovaly se ke kotníku stuhou.</a:t>
            </a:r>
          </a:p>
          <a:p>
            <a:r>
              <a:rPr lang="cs-CZ" sz="1800" dirty="0" smtClean="0"/>
              <a:t>Vedle </a:t>
            </a:r>
            <a:r>
              <a:rPr lang="cs-CZ" sz="1800" dirty="0"/>
              <a:t>atlasových střevíčků pastelových barev se nosily i kožené šněrovací boty na vyšším podpatku s tupou špičkou. Punčochy byly bílé nebo pastelové barvy. Muži obouvali kožené polobotky nebo vysoké boty. Módní novinkou se staly tzv. </a:t>
            </a:r>
            <a:r>
              <a:rPr lang="cs-CZ" sz="1800" b="1" i="1" dirty="0"/>
              <a:t>perka </a:t>
            </a:r>
            <a:r>
              <a:rPr lang="cs-CZ" sz="1800" dirty="0"/>
              <a:t>(hladká kožená bota bez šněrování).</a:t>
            </a:r>
          </a:p>
          <a:p>
            <a:endParaRPr lang="cs-CZ" dirty="0"/>
          </a:p>
        </p:txBody>
      </p:sp>
    </p:spTree>
    <p:extLst>
      <p:ext uri="{BB962C8B-B14F-4D97-AF65-F5344CB8AC3E}">
        <p14:creationId xmlns:p14="http://schemas.microsoft.com/office/powerpoint/2010/main" xmlns="" val="19845492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a:xfrm>
            <a:off x="467544" y="1268760"/>
            <a:ext cx="8229600" cy="4525963"/>
          </a:xfrm>
        </p:spPr>
        <p:txBody>
          <a:bodyPr/>
          <a:lstStyle/>
          <a:p>
            <a:r>
              <a:rPr lang="cs-CZ" sz="1800" dirty="0"/>
              <a:t>V druhé polovině 19. století se stále více prosazoval technický pokrok (v textilním odvětví např. "vynález šicího stroje ovlivňoval rozmach konfekce). Vysoké společenské vrstvy se stále častěji obracely k minulosti a hledaly inspiraci v okázalých a dekorativních prvcích. Oděv mužů reagoval pružněji na zrychlující se tempo života, a stával se proto střízlivým a praktickým. Ženská móda se vyvíjela odlišným způsobem. Ideálem se stala žena zámožná, obklopená přepychem, kterou by práce ponižovala. Její oděv okázale manifestoval sociální postavení ve společnosti.</a:t>
            </a:r>
          </a:p>
          <a:p>
            <a:endParaRPr lang="cs-CZ" dirty="0"/>
          </a:p>
        </p:txBody>
      </p:sp>
    </p:spTree>
    <p:extLst>
      <p:ext uri="{BB962C8B-B14F-4D97-AF65-F5344CB8AC3E}">
        <p14:creationId xmlns:p14="http://schemas.microsoft.com/office/powerpoint/2010/main" xmlns="" val="3074644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i="1" dirty="0"/>
              <a:t>Mužský oděv </a:t>
            </a:r>
            <a:endParaRPr lang="cs-CZ" dirty="0"/>
          </a:p>
        </p:txBody>
      </p:sp>
      <p:sp>
        <p:nvSpPr>
          <p:cNvPr id="3" name="Zástupný symbol pro obsah 2"/>
          <p:cNvSpPr>
            <a:spLocks noGrp="1"/>
          </p:cNvSpPr>
          <p:nvPr>
            <p:ph idx="1"/>
          </p:nvPr>
        </p:nvSpPr>
        <p:spPr>
          <a:xfrm>
            <a:off x="457200" y="1600200"/>
            <a:ext cx="8229600" cy="4853136"/>
          </a:xfrm>
        </p:spPr>
        <p:txBody>
          <a:bodyPr>
            <a:normAutofit fontScale="77500" lnSpcReduction="20000"/>
          </a:bodyPr>
          <a:lstStyle/>
          <a:p>
            <a:r>
              <a:rPr lang="cs-CZ" sz="2300" dirty="0" smtClean="0"/>
              <a:t>V </a:t>
            </a:r>
            <a:r>
              <a:rPr lang="cs-CZ" sz="2300" dirty="0"/>
              <a:t>zásadě se mužský oděv od počátku století příliš nezměnil. Měnily se spíše detaily a materiály nežli střih. Vycházkovým oblekem zůstával </a:t>
            </a:r>
            <a:r>
              <a:rPr lang="cs-CZ" sz="2300" b="1" i="1" dirty="0"/>
              <a:t>frak </a:t>
            </a:r>
            <a:r>
              <a:rPr lang="cs-CZ" sz="2300" dirty="0"/>
              <a:t>v různých variantách, doplněný cylindrem a hůlkou. Stále častěji se objevoval kabát bez frakových šosů, který tvořil přechod k modernímu saku. Po roce 1875 se ustálil typ pánského oděvu, jak jej známe dnes. </a:t>
            </a:r>
            <a:r>
              <a:rPr lang="cs-CZ" sz="2300" b="1" i="1" dirty="0"/>
              <a:t>Sako, vesta i kalhoty </a:t>
            </a:r>
            <a:r>
              <a:rPr lang="cs-CZ" sz="2300" dirty="0"/>
              <a:t>se šily z jednoho materiálu. Móda těchto let byla módou velkoměsta a podřizovala se plně jeho modernímu tempu. Proto se rychle rozšířil tento standardní pohodlný oděv, který umožňoval dostatečný pohyb. Frak se od této doby stal pouze slavnostním společenským oděvem. Pánskou módu na dlouhou dobu ovládla paleta temných barev (s výjimkou světlých lázeňských obleků). Barevné oživení přinášela pouze vesta. Košili s tvrdým připínaným límcem a tvrdou náprsenkou zdobily jemné sámky. Vedle tradičně vázané kravaty se objevoval motýlek. Cylindr přežíval jako součást dokonalého oblečení.</a:t>
            </a:r>
          </a:p>
          <a:p>
            <a:r>
              <a:rPr lang="cs-CZ" sz="2300" dirty="0" smtClean="0"/>
              <a:t>Vedle </a:t>
            </a:r>
            <a:r>
              <a:rPr lang="cs-CZ" sz="2300" dirty="0"/>
              <a:t>něho přicházela do módy </a:t>
            </a:r>
            <a:r>
              <a:rPr lang="cs-CZ" sz="2300" b="1" i="1" dirty="0"/>
              <a:t>buřinka </a:t>
            </a:r>
            <a:r>
              <a:rPr lang="cs-CZ" sz="2300" dirty="0"/>
              <a:t>černé barvy. Měla úzkou rovnou krempu a tuhou kupovitou střechu. Rukavice, tenká hůlka, nízké střevíce -to vše dokreslovalo jednoduchou eleganci tehdejší pánské módy.</a:t>
            </a:r>
          </a:p>
          <a:p>
            <a:endParaRPr lang="cs-CZ" dirty="0"/>
          </a:p>
        </p:txBody>
      </p:sp>
    </p:spTree>
    <p:extLst>
      <p:ext uri="{BB962C8B-B14F-4D97-AF65-F5344CB8AC3E}">
        <p14:creationId xmlns:p14="http://schemas.microsoft.com/office/powerpoint/2010/main" xmlns="" val="11661600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t>Ž</a:t>
            </a:r>
            <a:r>
              <a:rPr lang="cs-CZ" b="1" i="1" dirty="0"/>
              <a:t>enský oděv </a:t>
            </a:r>
            <a:endParaRPr lang="cs-CZ" dirty="0"/>
          </a:p>
        </p:txBody>
      </p:sp>
      <p:sp>
        <p:nvSpPr>
          <p:cNvPr id="3" name="Zástupný symbol pro obsah 2"/>
          <p:cNvSpPr>
            <a:spLocks noGrp="1"/>
          </p:cNvSpPr>
          <p:nvPr>
            <p:ph idx="1"/>
          </p:nvPr>
        </p:nvSpPr>
        <p:spPr/>
        <p:txBody>
          <a:bodyPr>
            <a:normAutofit/>
          </a:bodyPr>
          <a:lstStyle/>
          <a:p>
            <a:r>
              <a:rPr lang="cs-CZ" sz="1800" i="1" dirty="0" smtClean="0"/>
              <a:t>ž</a:t>
            </a:r>
            <a:r>
              <a:rPr lang="cs-CZ" sz="1800" dirty="0" smtClean="0"/>
              <a:t>enskou </a:t>
            </a:r>
            <a:r>
              <a:rPr lang="cs-CZ" sz="1800" dirty="0"/>
              <a:t>módu ovlivňovaly výrazně tři tehdejší mladé panovnice: anglická královna Viktorie, rakouská Alžběta, francouzská císařovna Evženie. Móda se zhlížela v minulosti. Opět ožívaly </a:t>
            </a:r>
            <a:r>
              <a:rPr lang="cs-CZ" sz="1800" b="1" i="1" dirty="0"/>
              <a:t>krinolíny</a:t>
            </a:r>
            <a:r>
              <a:rPr lang="cs-CZ" sz="1800" dirty="0"/>
              <a:t>, proto bývá období 1840-70 nazýváno "druhé rokoko".</a:t>
            </a:r>
          </a:p>
          <a:p>
            <a:r>
              <a:rPr lang="cs-CZ" sz="1800" dirty="0" smtClean="0"/>
              <a:t>Krinolíny </a:t>
            </a:r>
            <a:r>
              <a:rPr lang="cs-CZ" sz="1800" dirty="0"/>
              <a:t>se šily z lehkých materiálů: mušelínu, hedvábí, saténu, taftu. Jejich tvar udržovalo množství spodniček (až šest). Od roku 1856 se používalo technického zlepšení: krinolínu podpírala elastická ocelová obruč. Sukně tím získala nový, nečekaný pohyb. Zároveň napomáhala vznešené póze, kterou vyžadoval složitý dvorský ceremoniál. Móda císařských a královských dvorů byla napodobována všemi vrstvami. Jakmile se sukně rozšířila do krinolíny, rukávy živůtku se zúžily, takže těsně přiléhaly k paži</a:t>
            </a:r>
            <a:r>
              <a:rPr lang="cs-CZ" sz="1800" dirty="0" smtClean="0"/>
              <a:t>.</a:t>
            </a:r>
            <a:endParaRPr lang="cs-CZ" sz="1800" dirty="0"/>
          </a:p>
        </p:txBody>
      </p:sp>
    </p:spTree>
    <p:extLst>
      <p:ext uri="{BB962C8B-B14F-4D97-AF65-F5344CB8AC3E}">
        <p14:creationId xmlns:p14="http://schemas.microsoft.com/office/powerpoint/2010/main" xmlns="" val="37801807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dirty="0"/>
          </a:p>
        </p:txBody>
      </p:sp>
      <p:sp>
        <p:nvSpPr>
          <p:cNvPr id="3" name="Zástupný symbol pro obsah 2"/>
          <p:cNvSpPr>
            <a:spLocks noGrp="1"/>
          </p:cNvSpPr>
          <p:nvPr>
            <p:ph idx="1"/>
          </p:nvPr>
        </p:nvSpPr>
        <p:spPr>
          <a:xfrm>
            <a:off x="457200" y="1196752"/>
            <a:ext cx="8229600" cy="4929411"/>
          </a:xfrm>
        </p:spPr>
        <p:txBody>
          <a:bodyPr>
            <a:normAutofit fontScale="77500" lnSpcReduction="20000"/>
          </a:bodyPr>
          <a:lstStyle/>
          <a:p>
            <a:r>
              <a:rPr lang="cs-CZ" sz="2300" dirty="0"/>
              <a:t>Účesy však nebyly tak fantastické a ohromné jako v rokoku. Nosily se nadále lokny, doplněné stužkami a květinami, a malé kloboučky. Móda krinolín trvala do Světové výstavy v Paříži roku 1867. V roce 1870 se objevil nový typ sukně - tzv. </a:t>
            </a:r>
            <a:r>
              <a:rPr lang="cs-CZ" sz="2300" dirty="0" err="1"/>
              <a:t>turnýra</a:t>
            </a:r>
            <a:r>
              <a:rPr lang="cs-CZ" sz="2300" dirty="0"/>
              <a:t>, česky "</a:t>
            </a:r>
            <a:r>
              <a:rPr lang="cs-CZ" sz="2300" b="1" i="1" dirty="0"/>
              <a:t>honzík</a:t>
            </a:r>
            <a:r>
              <a:rPr lang="cs-CZ" sz="2300" dirty="0"/>
              <a:t>". Nová módní silueta byla zajímavá hlavně při pohledu zboku. Sukně s honzíkem byla užší, rozšířený zadní díl vyztužovaly kostice, drátěné podložky nebo žíněné vycpávky. Těsná šněrovačka upínala horní část těla dokonce i při koupání. Dekorativní styl oděvu vyžadoval nákladné a těžké materiály jako byly samety a brokáty. Účes se zdvihl do výšky, do čela spadalo jen několik kadeří. Hlavu kryly malé kloboučky s péry. Slunečník chránil pleť před sluncem, rukávník byl ochranou proti zimě. Kolem roku 1890 zmizely díky emancipačním snahám žen všechny násilné deformace jejich oděvu. V této době vznikl </a:t>
            </a:r>
            <a:r>
              <a:rPr lang="cs-CZ" sz="2300" b="1" i="1" dirty="0"/>
              <a:t>kostým</a:t>
            </a:r>
            <a:r>
              <a:rPr lang="cs-CZ" sz="2300" dirty="0"/>
              <a:t>. Byl anglického původu a pro své praktické vlastnosti zaujal pevné místo v dámském šatníku. Jednoduchý tvar kostýmu doplňovala blůza zdobená sámky nebo detaily pánské košile (tvrdý límeček, manžety, náprsenka).</a:t>
            </a:r>
          </a:p>
          <a:p>
            <a:r>
              <a:rPr lang="cs-CZ" dirty="0"/>
              <a:t> </a:t>
            </a:r>
          </a:p>
          <a:p>
            <a:endParaRPr lang="cs-CZ" dirty="0"/>
          </a:p>
        </p:txBody>
      </p:sp>
    </p:spTree>
    <p:extLst>
      <p:ext uri="{BB962C8B-B14F-4D97-AF65-F5344CB8AC3E}">
        <p14:creationId xmlns:p14="http://schemas.microsoft.com/office/powerpoint/2010/main" xmlns="" val="15332291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p:txBody>
          <a:bodyPr/>
          <a:lstStyle/>
          <a:p>
            <a:r>
              <a:rPr lang="cs-CZ" dirty="0" smtClean="0"/>
              <a:t>Zadání úkolu:</a:t>
            </a:r>
          </a:p>
          <a:p>
            <a:r>
              <a:rPr lang="cs-CZ" dirty="0" smtClean="0"/>
              <a:t>Vypracujete kolekci návrhových skic na téma Inspirace 19. stoletím</a:t>
            </a:r>
            <a:endParaRPr lang="cs-CZ" dirty="0"/>
          </a:p>
        </p:txBody>
      </p:sp>
    </p:spTree>
    <p:extLst>
      <p:ext uri="{BB962C8B-B14F-4D97-AF65-F5344CB8AC3E}">
        <p14:creationId xmlns:p14="http://schemas.microsoft.com/office/powerpoint/2010/main" xmlns="" val="134716472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xekutivní">
  <a:themeElements>
    <a:clrScheme name="Exekutivní">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Exekutivní">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xekutivní">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8575" cap="flat" cmpd="sng" algn="ctr">
          <a:solidFill>
            <a:schemeClr val="phClr"/>
          </a:solidFill>
          <a:prstDash val="solid"/>
        </a:ln>
        <a:ln w="508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50000">
              <a:schemeClr val="phClr">
                <a:tint val="80000"/>
                <a:satMod val="250000"/>
              </a:schemeClr>
            </a:gs>
            <a:gs pos="76000">
              <a:schemeClr val="phClr">
                <a:tint val="90000"/>
                <a:shade val="90000"/>
                <a:satMod val="200000"/>
              </a:schemeClr>
            </a:gs>
            <a:gs pos="92000">
              <a:schemeClr val="phClr">
                <a:tint val="90000"/>
                <a:shade val="70000"/>
                <a:satMod val="250000"/>
              </a:schemeClr>
            </a:gs>
          </a:gsLst>
          <a:path path="circle">
            <a:fillToRect l="50000" t="50000" r="50000" b="50000"/>
          </a:path>
        </a:gradFill>
        <a:blipFill>
          <a:blip xmlns:r="http://schemas.openxmlformats.org/officeDocument/2006/relationships" r:embed="rId1">
            <a:duotone>
              <a:schemeClr val="phClr">
                <a:tint val="95000"/>
              </a:schemeClr>
              <a:schemeClr val="phClr">
                <a:shade val="90000"/>
              </a:schemeClr>
            </a:duotone>
          </a:blip>
          <a:tile tx="0" ty="0" sx="100000" sy="10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Executive</Template>
  <TotalTime>95</TotalTime>
  <Words>2465</Words>
  <Application>Microsoft Office PowerPoint</Application>
  <PresentationFormat>Předvádění na obrazovce (4:3)</PresentationFormat>
  <Paragraphs>59</Paragraphs>
  <Slides>20</Slides>
  <Notes>0</Notes>
  <HiddenSlides>0</HiddenSlides>
  <MMClips>0</MMClips>
  <ScaleCrop>false</ScaleCrop>
  <HeadingPairs>
    <vt:vector size="4" baseType="variant">
      <vt:variant>
        <vt:lpstr>Motiv</vt:lpstr>
      </vt:variant>
      <vt:variant>
        <vt:i4>1</vt:i4>
      </vt:variant>
      <vt:variant>
        <vt:lpstr>Nadpisy snímků</vt:lpstr>
      </vt:variant>
      <vt:variant>
        <vt:i4>20</vt:i4>
      </vt:variant>
    </vt:vector>
  </HeadingPairs>
  <TitlesOfParts>
    <vt:vector size="21" baseType="lpstr">
      <vt:lpstr>Exekutivní</vt:lpstr>
      <vt:lpstr>19. století</vt:lpstr>
      <vt:lpstr>Snímek 2</vt:lpstr>
      <vt:lpstr>Autor kresby: Mgr.A. Miloslava Svobodová</vt:lpstr>
      <vt:lpstr> </vt:lpstr>
      <vt:lpstr>Mužský oděv </vt:lpstr>
      <vt:lpstr>Ženský oděv </vt:lpstr>
      <vt:lpstr>Úprava hlavy </vt:lpstr>
      <vt:lpstr>Šperky, ozdoby a doplňky </vt:lpstr>
      <vt:lpstr>Obuv</vt:lpstr>
      <vt:lpstr>Snímek 10</vt:lpstr>
      <vt:lpstr>Mužský oděv </vt:lpstr>
      <vt:lpstr>Ženský oděv </vt:lpstr>
      <vt:lpstr>Úprava hlavy </vt:lpstr>
      <vt:lpstr>Šperky a doplňky </vt:lpstr>
      <vt:lpstr>Obuv</vt:lpstr>
      <vt:lpstr>Snímek 16</vt:lpstr>
      <vt:lpstr>Mužský oděv </vt:lpstr>
      <vt:lpstr>Ženský oděv </vt:lpstr>
      <vt:lpstr>Snímek 19</vt:lpstr>
      <vt:lpstr>Snímek 20</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19. století</dc:title>
  <dc:creator>František Filipi</dc:creator>
  <cp:lastModifiedBy>Dum</cp:lastModifiedBy>
  <cp:revision>7</cp:revision>
  <dcterms:created xsi:type="dcterms:W3CDTF">2014-03-16T10:25:16Z</dcterms:created>
  <dcterms:modified xsi:type="dcterms:W3CDTF">2014-11-01T08:08:30Z</dcterms:modified>
</cp:coreProperties>
</file>