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7" r:id="rId12"/>
    <p:sldId id="268" r:id="rId13"/>
    <p:sldId id="269" r:id="rId14"/>
    <p:sldId id="265" r:id="rId15"/>
    <p:sldId id="270" r:id="rId16"/>
    <p:sldId id="271" r:id="rId17"/>
    <p:sldId id="272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A5A13-70DD-4DB9-8286-19F91F565A97}" type="datetimeFigureOut">
              <a:rPr lang="cs-CZ" smtClean="0"/>
              <a:t>16.3.2014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E1D8-E787-477E-AC19-F6EACB49FB3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A5A13-70DD-4DB9-8286-19F91F565A97}" type="datetimeFigureOut">
              <a:rPr lang="cs-CZ" smtClean="0"/>
              <a:t>16.3.2014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E1D8-E787-477E-AC19-F6EACB49FB3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A5A13-70DD-4DB9-8286-19F91F565A97}" type="datetimeFigureOut">
              <a:rPr lang="cs-CZ" smtClean="0"/>
              <a:t>16.3.2014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E1D8-E787-477E-AC19-F6EACB49FB3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A5A13-70DD-4DB9-8286-19F91F565A97}" type="datetimeFigureOut">
              <a:rPr lang="cs-CZ" smtClean="0"/>
              <a:t>16.3.2014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E1D8-E787-477E-AC19-F6EACB49FB3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A5A13-70DD-4DB9-8286-19F91F565A97}" type="datetimeFigureOut">
              <a:rPr lang="cs-CZ" smtClean="0"/>
              <a:t>16.3.2014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E1D8-E787-477E-AC19-F6EACB49FB3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A5A13-70DD-4DB9-8286-19F91F565A97}" type="datetimeFigureOut">
              <a:rPr lang="cs-CZ" smtClean="0"/>
              <a:t>16.3.2014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E1D8-E787-477E-AC19-F6EACB49FB3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A5A13-70DD-4DB9-8286-19F91F565A97}" type="datetimeFigureOut">
              <a:rPr lang="cs-CZ" smtClean="0"/>
              <a:t>16.3.2014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E1D8-E787-477E-AC19-F6EACB49FB3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A5A13-70DD-4DB9-8286-19F91F565A97}" type="datetimeFigureOut">
              <a:rPr lang="cs-CZ" smtClean="0"/>
              <a:t>16.3.2014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E1D8-E787-477E-AC19-F6EACB49FB3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A5A13-70DD-4DB9-8286-19F91F565A97}" type="datetimeFigureOut">
              <a:rPr lang="cs-CZ" smtClean="0"/>
              <a:t>16.3.2014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E1D8-E787-477E-AC19-F6EACB49FB3D}" type="slidenum">
              <a:rPr lang="cs-CZ" smtClean="0"/>
              <a:t>‹#›</a:t>
            </a:fld>
            <a:endParaRPr lang="cs-CZ"/>
          </a:p>
        </p:txBody>
      </p:sp>
      <p:grpSp>
        <p:nvGrpSpPr>
          <p:cNvPr id="16" name="Group 15"/>
          <p:cNvGrpSpPr/>
          <p:nvPr/>
        </p:nvGrpSpPr>
        <p:grpSpPr>
          <a:xfrm>
            <a:off x="4516154" y="994387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A5A13-70DD-4DB9-8286-19F91F565A97}" type="datetimeFigureOut">
              <a:rPr lang="cs-CZ" smtClean="0"/>
              <a:t>16.3.2014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E1D8-E787-477E-AC19-F6EACB49FB3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A5A13-70DD-4DB9-8286-19F91F565A97}" type="datetimeFigureOut">
              <a:rPr lang="cs-CZ" smtClean="0"/>
              <a:t>16.3.2014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E1D8-E787-477E-AC19-F6EACB49FB3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073" y="4941986"/>
            <a:ext cx="611230" cy="61123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758" y="482386"/>
            <a:ext cx="598416" cy="905704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257" y="1886983"/>
            <a:ext cx="610366" cy="610366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238" y="282933"/>
            <a:ext cx="1128521" cy="1128521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041" y="1326476"/>
            <a:ext cx="608190" cy="60819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941" y="5611427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454" y="4928166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5A5A13-70DD-4DB9-8286-19F91F565A97}" type="datetimeFigureOut">
              <a:rPr lang="cs-CZ" smtClean="0"/>
              <a:t>16.3.2014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98E1D8-E787-477E-AC19-F6EACB49FB3D}" type="slidenum">
              <a:rPr lang="cs-CZ" smtClean="0"/>
              <a:t>‹#›</a:t>
            </a:fld>
            <a:endParaRPr lang="cs-CZ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4676" y="2698928"/>
            <a:ext cx="467627" cy="46762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208" y="3166555"/>
            <a:ext cx="458770" cy="45877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hyperlink" Target="http://upload.wikimedia.org/wikipedia/commons/e/e8/Sonia_Rykiel.jpg" TargetMode="Externa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hyperlink" Target="http://commons.wikimedia.org/wiki/File:Karl_Lagerfeld_-_Berlin_Film_Festival_2007.jpg" TargetMode="Externa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hyperlink" Target="http://commons.wikimedia.org/wiki/File:Christian_Dior_Dress_indianapolis.jpg" TargetMode="Externa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hyperlink" Target="http://commons.wikimedia.org/wiki/File:Coco_Chanel_tentoonstelling.JPG" TargetMode="Externa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hyperlink" Target="http://commons.wikimedia.org/wiki/File:Valentino_wedding_dress.jpg" TargetMode="Externa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hyperlink" Target="http://commons.wikimedia.org/wiki/File:Prada_SF_1.JPG" TargetMode="Externa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hyperlink" Target="http://commons.wikimedia.org/wiki/File:Versace_1.jpg" TargetMode="Externa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hyperlink" Target="http://commons.wikimedia.org/wiki/File:Lvmh_kobe02s3872.jpg" TargetMode="Externa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hyperlink" Target="http://commons.wikimedia.org/wiki/File:HK_Admiralty_%E5%A4%AA%E5%8F%A4%E5%BB%A3%E5%A0%B4_Pacific_Place_shop_clothing_Emporio_Armani_name_sign_Nov-2013.JPG" TargetMode="Externa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Alexander_McQueen_Fall_2008_Collection.png" TargetMode="External"/><Relationship Id="rId2" Type="http://schemas.openxmlformats.org/officeDocument/2006/relationships/hyperlink" Target="http://commons.wikimedia.org/wiki/File:Savage_Beauty_exhibition.jpg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2.png"/><Relationship Id="rId4" Type="http://schemas.openxmlformats.org/officeDocument/2006/relationships/image" Target="../media/image11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hyperlink" Target="http://commons.wikimedia.org/wiki/File:Gucci,_Holt_Renfrew.jpg" TargetMode="Externa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hyperlink" Target="http://commons.wikimedia.org/wiki/File:Yves_St_Laurent_deYoung_Museum_San_Francisco.jpg" TargetMode="Externa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hyperlink" Target="http://commons.wikimedia.org/wiki/File:Jean-Paul_Gaultier_expo_bustier.jpg" TargetMode="Externa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hyperlink" Target="http://commons.wikimedia.org/wiki/File:Vivienne_Westwood_Naomi_Campbell_shoes.jpg" TargetMode="Externa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Světoví módní tvůrci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83053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09443" y="1807361"/>
            <a:ext cx="7125112" cy="4573967"/>
          </a:xfrm>
        </p:spPr>
        <p:txBody>
          <a:bodyPr>
            <a:normAutofit fontScale="77500" lnSpcReduction="20000"/>
          </a:bodyPr>
          <a:lstStyle/>
          <a:p>
            <a:pPr lvl="0"/>
            <a:r>
              <a:rPr lang="cs-CZ" b="1" i="1" dirty="0"/>
              <a:t>Datum: 23. 2. </a:t>
            </a:r>
            <a:r>
              <a:rPr lang="cs-CZ" b="1" i="1" dirty="0" smtClean="0"/>
              <a:t>2014</a:t>
            </a:r>
            <a:endParaRPr lang="cs-CZ" dirty="0"/>
          </a:p>
          <a:p>
            <a:pPr lvl="0"/>
            <a:r>
              <a:rPr lang="cs-CZ" b="1" dirty="0"/>
              <a:t> </a:t>
            </a:r>
            <a:r>
              <a:rPr lang="cs-CZ" b="1" i="1" dirty="0"/>
              <a:t>Projekt:</a:t>
            </a:r>
            <a:r>
              <a:rPr lang="cs-CZ" b="1" dirty="0"/>
              <a:t> </a:t>
            </a:r>
            <a:r>
              <a:rPr lang="cs-CZ" dirty="0"/>
              <a:t>Kvalitní </a:t>
            </a:r>
            <a:r>
              <a:rPr lang="cs-CZ" dirty="0" smtClean="0"/>
              <a:t>výuka</a:t>
            </a:r>
            <a:endParaRPr lang="cs-CZ" dirty="0"/>
          </a:p>
          <a:p>
            <a:pPr lvl="0"/>
            <a:r>
              <a:rPr lang="cs-CZ" b="1" dirty="0"/>
              <a:t> </a:t>
            </a:r>
            <a:r>
              <a:rPr lang="cs-CZ" b="1" i="1" dirty="0"/>
              <a:t>Registrační číslo:</a:t>
            </a:r>
            <a:r>
              <a:rPr lang="cs-CZ" b="1" dirty="0"/>
              <a:t> </a:t>
            </a:r>
            <a:r>
              <a:rPr lang="cs-CZ" dirty="0" smtClean="0"/>
              <a:t>CZ.1.07/1.5.00/34.0731</a:t>
            </a:r>
            <a:endParaRPr lang="cs-CZ" dirty="0"/>
          </a:p>
          <a:p>
            <a:pPr lvl="0"/>
            <a:r>
              <a:rPr lang="cs-CZ" b="1" dirty="0"/>
              <a:t> </a:t>
            </a:r>
            <a:r>
              <a:rPr lang="cs-CZ" b="1" i="1" dirty="0"/>
              <a:t>Číslo DUM:</a:t>
            </a:r>
            <a:r>
              <a:rPr lang="cs-CZ" b="1" dirty="0"/>
              <a:t> </a:t>
            </a:r>
            <a:r>
              <a:rPr lang="cs-CZ" dirty="0"/>
              <a:t>VY_32_INOVACE_140 </a:t>
            </a:r>
          </a:p>
          <a:p>
            <a:pPr lvl="0"/>
            <a:r>
              <a:rPr lang="cs-CZ" b="1" dirty="0"/>
              <a:t> </a:t>
            </a:r>
            <a:r>
              <a:rPr lang="cs-CZ" b="1" i="1" dirty="0"/>
              <a:t>Jméno autora:</a:t>
            </a:r>
            <a:r>
              <a:rPr lang="cs-CZ" b="1" dirty="0"/>
              <a:t> Mgr. A. Miloslava </a:t>
            </a:r>
            <a:r>
              <a:rPr lang="cs-CZ" b="1" dirty="0" smtClean="0"/>
              <a:t>Svobodová</a:t>
            </a:r>
            <a:endParaRPr lang="cs-CZ" dirty="0"/>
          </a:p>
          <a:p>
            <a:pPr lvl="0"/>
            <a:r>
              <a:rPr lang="cs-CZ" b="1" dirty="0"/>
              <a:t> </a:t>
            </a:r>
            <a:r>
              <a:rPr lang="cs-CZ" b="1" i="1" dirty="0"/>
              <a:t>Název práce:</a:t>
            </a:r>
            <a:r>
              <a:rPr lang="cs-CZ" b="1" dirty="0"/>
              <a:t> Současní módní tvůrci a </a:t>
            </a:r>
            <a:r>
              <a:rPr lang="cs-CZ" b="1" dirty="0" smtClean="0"/>
              <a:t>značky</a:t>
            </a:r>
            <a:endParaRPr lang="cs-CZ" dirty="0"/>
          </a:p>
          <a:p>
            <a:pPr lvl="0"/>
            <a:r>
              <a:rPr lang="cs-CZ" b="1" i="1" dirty="0"/>
              <a:t>Předmět</a:t>
            </a:r>
            <a:r>
              <a:rPr lang="cs-CZ" i="1" dirty="0"/>
              <a:t>:</a:t>
            </a:r>
            <a:r>
              <a:rPr lang="cs-CZ" dirty="0"/>
              <a:t> </a:t>
            </a:r>
            <a:r>
              <a:rPr lang="cs-CZ" dirty="0" smtClean="0"/>
              <a:t>Navrhování</a:t>
            </a:r>
            <a:endParaRPr lang="cs-CZ" dirty="0"/>
          </a:p>
          <a:p>
            <a:pPr lvl="0"/>
            <a:r>
              <a:rPr lang="cs-CZ" b="1" i="1" dirty="0"/>
              <a:t>Ročník:</a:t>
            </a:r>
            <a:r>
              <a:rPr lang="cs-CZ" b="1" dirty="0"/>
              <a:t> 3</a:t>
            </a:r>
            <a:r>
              <a:rPr lang="cs-CZ" b="1" dirty="0" smtClean="0"/>
              <a:t>.</a:t>
            </a:r>
            <a:endParaRPr lang="cs-CZ" dirty="0"/>
          </a:p>
          <a:p>
            <a:pPr lvl="0"/>
            <a:r>
              <a:rPr lang="cs-CZ" b="1" i="1" dirty="0"/>
              <a:t>Časová dotace</a:t>
            </a:r>
            <a:r>
              <a:rPr lang="cs-CZ" i="1" dirty="0"/>
              <a:t>:</a:t>
            </a:r>
            <a:r>
              <a:rPr lang="cs-CZ" dirty="0"/>
              <a:t> 10 </a:t>
            </a:r>
            <a:r>
              <a:rPr lang="cs-CZ" dirty="0" smtClean="0"/>
              <a:t>minut</a:t>
            </a:r>
            <a:endParaRPr lang="cs-CZ" dirty="0"/>
          </a:p>
          <a:p>
            <a:pPr lvl="0"/>
            <a:r>
              <a:rPr lang="cs-CZ" b="1" i="1" dirty="0"/>
              <a:t>Vzdělávací cíl</a:t>
            </a:r>
            <a:r>
              <a:rPr lang="cs-CZ" i="1" dirty="0"/>
              <a:t>: seznámení se známými světovými tvůrci a </a:t>
            </a:r>
            <a:r>
              <a:rPr lang="cs-CZ" i="1" dirty="0" smtClean="0"/>
              <a:t>značkami</a:t>
            </a:r>
            <a:endParaRPr lang="cs-CZ" dirty="0"/>
          </a:p>
          <a:p>
            <a:pPr lvl="0"/>
            <a:r>
              <a:rPr lang="cs-CZ" b="1" i="1" dirty="0"/>
              <a:t>Pomůcky</a:t>
            </a:r>
            <a:r>
              <a:rPr lang="cs-CZ" i="1" dirty="0"/>
              <a:t>: </a:t>
            </a:r>
            <a:r>
              <a:rPr lang="cs-CZ" i="1" dirty="0" smtClean="0"/>
              <a:t>PC</a:t>
            </a:r>
            <a:endParaRPr lang="cs-CZ" dirty="0"/>
          </a:p>
          <a:p>
            <a:pPr lvl="0"/>
            <a:r>
              <a:rPr lang="cs-CZ" b="1" i="1" dirty="0"/>
              <a:t>Poznámka:</a:t>
            </a:r>
            <a:r>
              <a:rPr lang="cs-CZ" dirty="0"/>
              <a:t> Tento materiál je součástí tematického balíčku realistické studie a základy </a:t>
            </a:r>
            <a:r>
              <a:rPr lang="cs-CZ" dirty="0" smtClean="0"/>
              <a:t>navrhování</a:t>
            </a:r>
            <a:endParaRPr lang="cs-CZ" dirty="0"/>
          </a:p>
          <a:p>
            <a:pPr lvl="0"/>
            <a:r>
              <a:rPr lang="cs-CZ" b="1" i="1" dirty="0"/>
              <a:t>Inovace:</a:t>
            </a:r>
            <a:r>
              <a:rPr lang="cs-CZ" b="1" dirty="0"/>
              <a:t> </a:t>
            </a:r>
            <a:r>
              <a:rPr lang="cs-CZ" dirty="0"/>
              <a:t>Mezipředmětové vztahy – Modelování, PCV, Konstrukce střihů - zapojení audiovizuální techniky do výuky – vytvoření základního přehledu známých oděvních tvůrců a značek, který slouží jako inspirace pro vlastní tvorbu a vytváří povědomí o autorech v oboru Oděvní design</a:t>
            </a:r>
            <a:r>
              <a:rPr lang="cs-CZ" dirty="0" smtClean="0"/>
              <a:t>.</a:t>
            </a:r>
            <a:endParaRPr lang="cs-CZ" dirty="0"/>
          </a:p>
          <a:p>
            <a:endParaRPr lang="cs-CZ" dirty="0"/>
          </a:p>
        </p:txBody>
      </p:sp>
      <p:pic>
        <p:nvPicPr>
          <p:cNvPr id="1026" name="Picture 2" descr="E:\Šablony\DUM_128_využití aranžovaných prvků v praxi\logolink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332656"/>
            <a:ext cx="5114520" cy="1298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2880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993486" y="5445224"/>
            <a:ext cx="7125113" cy="924475"/>
          </a:xfrm>
        </p:spPr>
        <p:txBody>
          <a:bodyPr/>
          <a:lstStyle/>
          <a:p>
            <a:r>
              <a:rPr lang="cs-CZ" sz="1600" dirty="0" smtClean="0"/>
              <a:t>SONIA RYKIEL</a:t>
            </a:r>
            <a:r>
              <a:rPr lang="cs-CZ" sz="1000" dirty="0" smtClean="0"/>
              <a:t/>
            </a:r>
            <a:br>
              <a:rPr lang="cs-CZ" sz="1000" dirty="0" smtClean="0"/>
            </a:br>
            <a:r>
              <a:rPr lang="cs-CZ" sz="1000" dirty="0" smtClean="0"/>
              <a:t>Od </a:t>
            </a:r>
            <a:r>
              <a:rPr lang="cs-CZ" sz="1000" dirty="0" err="1"/>
              <a:t>nicogenin</a:t>
            </a:r>
            <a:r>
              <a:rPr lang="cs-CZ" sz="1000" dirty="0"/>
              <a:t> (</a:t>
            </a:r>
            <a:r>
              <a:rPr lang="cs-CZ" sz="1000" dirty="0" err="1"/>
              <a:t>Flickr</a:t>
            </a:r>
            <a:r>
              <a:rPr lang="cs-CZ" sz="1000" dirty="0"/>
              <a:t>) [CC-BY-SA-2.0 (http://creativecommons.org/</a:t>
            </a:r>
            <a:r>
              <a:rPr lang="cs-CZ" sz="1000" dirty="0" err="1"/>
              <a:t>licenses</a:t>
            </a:r>
            <a:r>
              <a:rPr lang="cs-CZ" sz="1000" dirty="0"/>
              <a:t>/by-</a:t>
            </a:r>
            <a:r>
              <a:rPr lang="cs-CZ" sz="1000" dirty="0" err="1"/>
              <a:t>sa</a:t>
            </a:r>
            <a:r>
              <a:rPr lang="cs-CZ" sz="1000" dirty="0"/>
              <a:t>/2.0)], prostřednictvím </a:t>
            </a:r>
            <a:r>
              <a:rPr lang="cs-CZ" sz="1000" dirty="0" err="1"/>
              <a:t>Wikimedia</a:t>
            </a:r>
            <a:r>
              <a:rPr lang="cs-CZ" sz="1000" dirty="0"/>
              <a:t> </a:t>
            </a:r>
            <a:r>
              <a:rPr lang="cs-CZ" sz="1000" dirty="0" err="1"/>
              <a:t>Commons</a:t>
            </a:r>
            <a:r>
              <a:rPr lang="cs-CZ" sz="1000" dirty="0"/>
              <a:t/>
            </a:r>
            <a:br>
              <a:rPr lang="cs-CZ" sz="1000" dirty="0"/>
            </a:br>
            <a:r>
              <a:rPr lang="cs-CZ" sz="1000" u="sng" dirty="0">
                <a:hlinkClick r:id="rId2"/>
              </a:rPr>
              <a:t>http://upload.wikimedia.org/wikipedia/commons/e/e8/Sonia_Rykiel.jpg</a:t>
            </a:r>
            <a:r>
              <a:rPr lang="cs-CZ" sz="1000" dirty="0"/>
              <a:t/>
            </a:r>
            <a:br>
              <a:rPr lang="cs-CZ" sz="1000" dirty="0"/>
            </a:br>
            <a:r>
              <a:rPr lang="cs-CZ" sz="1000" dirty="0"/>
              <a:t> </a:t>
            </a:r>
            <a:br>
              <a:rPr lang="cs-CZ" sz="1000" dirty="0"/>
            </a:br>
            <a:endParaRPr lang="cs-CZ" sz="1000" dirty="0"/>
          </a:p>
        </p:txBody>
      </p:sp>
      <p:pic>
        <p:nvPicPr>
          <p:cNvPr id="4" name="Obrázek 3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9874" y="260648"/>
            <a:ext cx="3572339" cy="5013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71902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5445224"/>
            <a:ext cx="7125113" cy="924475"/>
          </a:xfrm>
        </p:spPr>
        <p:txBody>
          <a:bodyPr/>
          <a:lstStyle/>
          <a:p>
            <a:r>
              <a:rPr lang="cs-CZ" sz="1600" dirty="0" smtClean="0"/>
              <a:t>KARL LAGERFELD</a:t>
            </a:r>
            <a:r>
              <a:rPr lang="cs-CZ" sz="1050" dirty="0" smtClean="0"/>
              <a:t/>
            </a:r>
            <a:br>
              <a:rPr lang="cs-CZ" sz="1050" dirty="0" smtClean="0"/>
            </a:br>
            <a:r>
              <a:rPr lang="cs-CZ" sz="1050" dirty="0" smtClean="0"/>
              <a:t>Od </a:t>
            </a:r>
            <a:r>
              <a:rPr lang="cs-CZ" sz="1050" dirty="0" err="1"/>
              <a:t>Thore</a:t>
            </a:r>
            <a:r>
              <a:rPr lang="cs-CZ" sz="1050" dirty="0"/>
              <a:t> </a:t>
            </a:r>
            <a:r>
              <a:rPr lang="cs-CZ" sz="1050" dirty="0" err="1"/>
              <a:t>Siebrands</a:t>
            </a:r>
            <a:r>
              <a:rPr lang="cs-CZ" sz="1050" dirty="0"/>
              <a:t> (</a:t>
            </a:r>
            <a:r>
              <a:rPr lang="cs-CZ" sz="1050" dirty="0" err="1"/>
              <a:t>originally</a:t>
            </a:r>
            <a:r>
              <a:rPr lang="cs-CZ" sz="1050" dirty="0"/>
              <a:t> </a:t>
            </a:r>
            <a:r>
              <a:rPr lang="cs-CZ" sz="1050" dirty="0" err="1"/>
              <a:t>posted</a:t>
            </a:r>
            <a:r>
              <a:rPr lang="cs-CZ" sz="1050" dirty="0"/>
              <a:t> to </a:t>
            </a:r>
            <a:r>
              <a:rPr lang="cs-CZ" sz="1050" dirty="0" err="1"/>
              <a:t>Flickr</a:t>
            </a:r>
            <a:r>
              <a:rPr lang="cs-CZ" sz="1050" dirty="0"/>
              <a:t> as Karl </a:t>
            </a:r>
            <a:r>
              <a:rPr lang="cs-CZ" sz="1050" dirty="0" err="1"/>
              <a:t>Lagerfeld</a:t>
            </a:r>
            <a:r>
              <a:rPr lang="cs-CZ" sz="1050" dirty="0"/>
              <a:t>) [CC-BY-2.0 (http://creativecommons.org/</a:t>
            </a:r>
            <a:r>
              <a:rPr lang="cs-CZ" sz="1050" dirty="0" err="1"/>
              <a:t>licenses</a:t>
            </a:r>
            <a:r>
              <a:rPr lang="cs-CZ" sz="1050" dirty="0"/>
              <a:t>/by/2.0)], prostřednictvím </a:t>
            </a:r>
            <a:r>
              <a:rPr lang="cs-CZ" sz="1050" dirty="0" err="1"/>
              <a:t>Wikimedia</a:t>
            </a:r>
            <a:r>
              <a:rPr lang="cs-CZ" sz="1050" dirty="0"/>
              <a:t> </a:t>
            </a:r>
            <a:r>
              <a:rPr lang="cs-CZ" sz="1050" dirty="0" err="1"/>
              <a:t>Commons</a:t>
            </a:r>
            <a:r>
              <a:rPr lang="cs-CZ" sz="1050" dirty="0"/>
              <a:t/>
            </a:r>
            <a:br>
              <a:rPr lang="cs-CZ" sz="1050" dirty="0"/>
            </a:br>
            <a:r>
              <a:rPr lang="cs-CZ" sz="1050" u="sng" dirty="0">
                <a:hlinkClick r:id="rId2"/>
              </a:rPr>
              <a:t>http://commons.wikimedia.org/wiki/File%3AKarl_Lagerfeld_-_Berlin_Film_Festival_2007.jpg</a:t>
            </a:r>
            <a:r>
              <a:rPr lang="cs-CZ" sz="1050" dirty="0"/>
              <a:t/>
            </a:r>
            <a:br>
              <a:rPr lang="cs-CZ" sz="1050" dirty="0"/>
            </a:br>
            <a:endParaRPr lang="cs-CZ" sz="1050" dirty="0"/>
          </a:p>
        </p:txBody>
      </p:sp>
      <p:pic>
        <p:nvPicPr>
          <p:cNvPr id="3" name="Obrázek 2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6550" y="260648"/>
            <a:ext cx="3390900" cy="5086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09606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29443" y="5733256"/>
            <a:ext cx="7125113" cy="924475"/>
          </a:xfrm>
        </p:spPr>
        <p:txBody>
          <a:bodyPr/>
          <a:lstStyle/>
          <a:p>
            <a:r>
              <a:rPr lang="cs-CZ" sz="1600" dirty="0" smtClean="0"/>
              <a:t>CHRISTIAN DIOR</a:t>
            </a:r>
            <a:r>
              <a:rPr lang="cs-CZ" sz="1050" dirty="0" smtClean="0"/>
              <a:t/>
            </a:r>
            <a:br>
              <a:rPr lang="cs-CZ" sz="1050" dirty="0" smtClean="0"/>
            </a:br>
            <a:r>
              <a:rPr lang="cs-CZ" sz="1050" dirty="0" smtClean="0"/>
              <a:t>Od </a:t>
            </a:r>
            <a:r>
              <a:rPr lang="cs-CZ" sz="1050" dirty="0"/>
              <a:t>http://www.flickr.com/photos/unforth/ [CC-BY-SA-2.0 (http://creativecommons.org/</a:t>
            </a:r>
            <a:r>
              <a:rPr lang="cs-CZ" sz="1050" dirty="0" err="1"/>
              <a:t>licenses</a:t>
            </a:r>
            <a:r>
              <a:rPr lang="cs-CZ" sz="1050" dirty="0"/>
              <a:t>/by-</a:t>
            </a:r>
            <a:r>
              <a:rPr lang="cs-CZ" sz="1050" dirty="0" err="1"/>
              <a:t>sa</a:t>
            </a:r>
            <a:r>
              <a:rPr lang="cs-CZ" sz="1050" dirty="0"/>
              <a:t>/2.0)], prostřednictvím </a:t>
            </a:r>
            <a:r>
              <a:rPr lang="cs-CZ" sz="1050" dirty="0" err="1"/>
              <a:t>Wikimedia</a:t>
            </a:r>
            <a:r>
              <a:rPr lang="cs-CZ" sz="1050" dirty="0"/>
              <a:t> </a:t>
            </a:r>
            <a:r>
              <a:rPr lang="cs-CZ" sz="1050" dirty="0" err="1"/>
              <a:t>Commons</a:t>
            </a:r>
            <a:r>
              <a:rPr lang="cs-CZ" sz="1050" dirty="0"/>
              <a:t/>
            </a:r>
            <a:br>
              <a:rPr lang="cs-CZ" sz="1050" dirty="0"/>
            </a:br>
            <a:r>
              <a:rPr lang="cs-CZ" sz="1050" u="sng" dirty="0">
                <a:hlinkClick r:id="rId2"/>
              </a:rPr>
              <a:t>http://commons.wikimedia.org/wiki/File%3AChristian_Dior_Dress_indianapolis.jpg</a:t>
            </a:r>
            <a:r>
              <a:rPr lang="cs-CZ" sz="1050" dirty="0"/>
              <a:t/>
            </a:r>
            <a:br>
              <a:rPr lang="cs-CZ" sz="1050" dirty="0"/>
            </a:br>
            <a:r>
              <a:rPr lang="cs-CZ" sz="1050" dirty="0"/>
              <a:t> </a:t>
            </a:r>
            <a:br>
              <a:rPr lang="cs-CZ" sz="1050" dirty="0"/>
            </a:br>
            <a:endParaRPr lang="cs-CZ" sz="1050" dirty="0"/>
          </a:p>
        </p:txBody>
      </p:sp>
      <p:pic>
        <p:nvPicPr>
          <p:cNvPr id="4" name="Obrázek 3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332656"/>
            <a:ext cx="4104496" cy="5256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97406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03599" y="5517232"/>
            <a:ext cx="7125113" cy="924475"/>
          </a:xfrm>
        </p:spPr>
        <p:txBody>
          <a:bodyPr/>
          <a:lstStyle/>
          <a:p>
            <a:r>
              <a:rPr lang="cs-CZ" sz="1600" dirty="0" smtClean="0"/>
              <a:t>COCO CHANEL</a:t>
            </a:r>
            <a:r>
              <a:rPr lang="cs-CZ" sz="1050" dirty="0" smtClean="0"/>
              <a:t/>
            </a:r>
            <a:br>
              <a:rPr lang="cs-CZ" sz="1050" dirty="0" smtClean="0"/>
            </a:br>
            <a:r>
              <a:rPr lang="cs-CZ" sz="1050" dirty="0" smtClean="0"/>
              <a:t>Od </a:t>
            </a:r>
            <a:r>
              <a:rPr lang="cs-CZ" sz="1050" dirty="0" err="1"/>
              <a:t>Marion</a:t>
            </a:r>
            <a:r>
              <a:rPr lang="cs-CZ" sz="1050" dirty="0"/>
              <a:t> </a:t>
            </a:r>
            <a:r>
              <a:rPr lang="cs-CZ" sz="1050" dirty="0" err="1"/>
              <a:t>Golsteijn</a:t>
            </a:r>
            <a:r>
              <a:rPr lang="cs-CZ" sz="1050" dirty="0"/>
              <a:t> (Vlastní dílo) [CC-BY-SA-3.0 (http://creativecommons.org/</a:t>
            </a:r>
            <a:r>
              <a:rPr lang="cs-CZ" sz="1050" dirty="0" err="1"/>
              <a:t>licenses</a:t>
            </a:r>
            <a:r>
              <a:rPr lang="cs-CZ" sz="1050" dirty="0"/>
              <a:t>/by-</a:t>
            </a:r>
            <a:r>
              <a:rPr lang="cs-CZ" sz="1050" dirty="0" err="1"/>
              <a:t>sa</a:t>
            </a:r>
            <a:r>
              <a:rPr lang="cs-CZ" sz="1050" dirty="0"/>
              <a:t>/3.0)], prostřednictvím </a:t>
            </a:r>
            <a:r>
              <a:rPr lang="cs-CZ" sz="1050" dirty="0" err="1"/>
              <a:t>Wikimedia</a:t>
            </a:r>
            <a:r>
              <a:rPr lang="cs-CZ" sz="1050" dirty="0"/>
              <a:t> </a:t>
            </a:r>
            <a:r>
              <a:rPr lang="cs-CZ" sz="1050" dirty="0" err="1"/>
              <a:t>Commons</a:t>
            </a:r>
            <a:r>
              <a:rPr lang="cs-CZ" sz="1050" dirty="0"/>
              <a:t/>
            </a:r>
            <a:br>
              <a:rPr lang="cs-CZ" sz="1050" dirty="0"/>
            </a:br>
            <a:r>
              <a:rPr lang="cs-CZ" sz="1050" u="sng" dirty="0">
                <a:hlinkClick r:id="rId2"/>
              </a:rPr>
              <a:t>http://commons.wikimedia.org/wiki/File%3ACoco_Chanel_tentoonstelling.JPG</a:t>
            </a:r>
            <a:r>
              <a:rPr lang="cs-CZ" sz="1050" dirty="0"/>
              <a:t/>
            </a:r>
            <a:br>
              <a:rPr lang="cs-CZ" sz="1050" dirty="0"/>
            </a:br>
            <a:r>
              <a:rPr lang="cs-CZ" sz="1050" dirty="0"/>
              <a:t> </a:t>
            </a:r>
            <a:br>
              <a:rPr lang="cs-CZ" sz="1050" dirty="0"/>
            </a:br>
            <a:endParaRPr lang="cs-CZ" sz="1050" dirty="0"/>
          </a:p>
        </p:txBody>
      </p:sp>
      <p:pic>
        <p:nvPicPr>
          <p:cNvPr id="3" name="Obrázek 2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404664"/>
            <a:ext cx="3388712" cy="4761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62589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27584" y="5445224"/>
            <a:ext cx="7125113" cy="924475"/>
          </a:xfrm>
        </p:spPr>
        <p:txBody>
          <a:bodyPr/>
          <a:lstStyle/>
          <a:p>
            <a:r>
              <a:rPr lang="cs-CZ" sz="1600" dirty="0" smtClean="0"/>
              <a:t>VALENTINO</a:t>
            </a:r>
            <a:r>
              <a:rPr lang="cs-CZ" sz="1100" dirty="0" smtClean="0"/>
              <a:t/>
            </a:r>
            <a:br>
              <a:rPr lang="cs-CZ" sz="1100" dirty="0" smtClean="0"/>
            </a:br>
            <a:r>
              <a:rPr lang="cs-CZ" sz="1100" dirty="0" smtClean="0"/>
              <a:t>Od </a:t>
            </a:r>
            <a:r>
              <a:rPr lang="cs-CZ" sz="1100" dirty="0" err="1"/>
              <a:t>Loquax</a:t>
            </a:r>
            <a:r>
              <a:rPr lang="cs-CZ" sz="1100" dirty="0"/>
              <a:t> (Vlastní dílo) [GFDL (http://www.gnu.org/</a:t>
            </a:r>
            <a:r>
              <a:rPr lang="cs-CZ" sz="1100" dirty="0" err="1"/>
              <a:t>copyleft</a:t>
            </a:r>
            <a:r>
              <a:rPr lang="cs-CZ" sz="1100" dirty="0"/>
              <a:t>/fdl.html) nebo CC-BY-3.0 (http://creativecommons.org/</a:t>
            </a:r>
            <a:r>
              <a:rPr lang="cs-CZ" sz="1100" dirty="0" err="1"/>
              <a:t>licenses</a:t>
            </a:r>
            <a:r>
              <a:rPr lang="cs-CZ" sz="1100" dirty="0"/>
              <a:t>/by/3.0)], prostřednictvím </a:t>
            </a:r>
            <a:r>
              <a:rPr lang="cs-CZ" sz="1100" dirty="0" err="1"/>
              <a:t>Wikimedia</a:t>
            </a:r>
            <a:r>
              <a:rPr lang="cs-CZ" sz="1100" dirty="0"/>
              <a:t> </a:t>
            </a:r>
            <a:r>
              <a:rPr lang="cs-CZ" sz="1100" dirty="0" err="1"/>
              <a:t>Commons</a:t>
            </a:r>
            <a:r>
              <a:rPr lang="cs-CZ" sz="1100" dirty="0"/>
              <a:t/>
            </a:r>
            <a:br>
              <a:rPr lang="cs-CZ" sz="1100" dirty="0"/>
            </a:br>
            <a:r>
              <a:rPr lang="cs-CZ" sz="1100" u="sng" dirty="0">
                <a:hlinkClick r:id="rId2"/>
              </a:rPr>
              <a:t>http://commons.wikimedia.org/wiki/File%3AValentino_wedding_dress.jpg</a:t>
            </a:r>
            <a:r>
              <a:rPr lang="cs-CZ" sz="1100" dirty="0"/>
              <a:t/>
            </a:r>
            <a:br>
              <a:rPr lang="cs-CZ" sz="1100" dirty="0"/>
            </a:br>
            <a:endParaRPr lang="cs-CZ" sz="1100" dirty="0"/>
          </a:p>
        </p:txBody>
      </p:sp>
      <p:pic>
        <p:nvPicPr>
          <p:cNvPr id="3" name="Obrázek 2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116632"/>
            <a:ext cx="3786902" cy="5112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75334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86928" y="5589240"/>
            <a:ext cx="7125113" cy="924475"/>
          </a:xfrm>
        </p:spPr>
        <p:txBody>
          <a:bodyPr/>
          <a:lstStyle/>
          <a:p>
            <a:r>
              <a:rPr lang="cs-CZ" sz="1600" dirty="0" smtClean="0"/>
              <a:t>PRADA</a:t>
            </a:r>
            <a:r>
              <a:rPr lang="cs-CZ" sz="1050" dirty="0" smtClean="0"/>
              <a:t/>
            </a:r>
            <a:br>
              <a:rPr lang="cs-CZ" sz="1050" dirty="0" smtClean="0"/>
            </a:br>
            <a:r>
              <a:rPr lang="cs-CZ" sz="1050" dirty="0" smtClean="0"/>
              <a:t>By </a:t>
            </a:r>
            <a:r>
              <a:rPr lang="cs-CZ" sz="1050" dirty="0" err="1"/>
              <a:t>BrokenSphere</a:t>
            </a:r>
            <a:r>
              <a:rPr lang="cs-CZ" sz="1050" dirty="0"/>
              <a:t> (</a:t>
            </a:r>
            <a:r>
              <a:rPr lang="cs-CZ" sz="1050" dirty="0" err="1"/>
              <a:t>Own</a:t>
            </a:r>
            <a:r>
              <a:rPr lang="cs-CZ" sz="1050" dirty="0"/>
              <a:t> </a:t>
            </a:r>
            <a:r>
              <a:rPr lang="cs-CZ" sz="1050" dirty="0" err="1"/>
              <a:t>work</a:t>
            </a:r>
            <a:r>
              <a:rPr lang="cs-CZ" sz="1050" dirty="0"/>
              <a:t>) [GFDL (http://www.gnu.org/</a:t>
            </a:r>
            <a:r>
              <a:rPr lang="cs-CZ" sz="1050" dirty="0" err="1"/>
              <a:t>copyleft</a:t>
            </a:r>
            <a:r>
              <a:rPr lang="cs-CZ" sz="1050" dirty="0"/>
              <a:t>/fdl.html) </a:t>
            </a:r>
            <a:r>
              <a:rPr lang="cs-CZ" sz="1050" dirty="0" err="1"/>
              <a:t>or</a:t>
            </a:r>
            <a:r>
              <a:rPr lang="cs-CZ" sz="1050" dirty="0"/>
              <a:t> CC-BY-SA-3.0 (http://creativecommons.org/</a:t>
            </a:r>
            <a:r>
              <a:rPr lang="cs-CZ" sz="1050" dirty="0" err="1"/>
              <a:t>licenses</a:t>
            </a:r>
            <a:r>
              <a:rPr lang="cs-CZ" sz="1050" dirty="0"/>
              <a:t>/by-</a:t>
            </a:r>
            <a:r>
              <a:rPr lang="cs-CZ" sz="1050" dirty="0" err="1"/>
              <a:t>sa</a:t>
            </a:r>
            <a:r>
              <a:rPr lang="cs-CZ" sz="1050" dirty="0"/>
              <a:t>/3.0)], via </a:t>
            </a:r>
            <a:r>
              <a:rPr lang="cs-CZ" sz="1050" dirty="0" err="1"/>
              <a:t>Wikimedia</a:t>
            </a:r>
            <a:r>
              <a:rPr lang="cs-CZ" sz="1050" dirty="0"/>
              <a:t> </a:t>
            </a:r>
            <a:r>
              <a:rPr lang="cs-CZ" sz="1050" dirty="0" err="1"/>
              <a:t>Commons</a:t>
            </a:r>
            <a:r>
              <a:rPr lang="cs-CZ" sz="1050" dirty="0"/>
              <a:t/>
            </a:r>
            <a:br>
              <a:rPr lang="cs-CZ" sz="1050" dirty="0"/>
            </a:br>
            <a:r>
              <a:rPr lang="cs-CZ" sz="1050" dirty="0"/>
              <a:t> </a:t>
            </a:r>
            <a:br>
              <a:rPr lang="cs-CZ" sz="1050" dirty="0"/>
            </a:br>
            <a:r>
              <a:rPr lang="cs-CZ" sz="1050" u="sng" dirty="0">
                <a:hlinkClick r:id="rId2"/>
              </a:rPr>
              <a:t>http://commons.wikimedia.org/wiki/File%3APrada_SF_1.JPG</a:t>
            </a:r>
            <a:r>
              <a:rPr lang="cs-CZ" sz="1050" dirty="0"/>
              <a:t/>
            </a:r>
            <a:br>
              <a:rPr lang="cs-CZ" sz="1050" dirty="0"/>
            </a:br>
            <a:endParaRPr lang="cs-CZ" sz="1050" dirty="0"/>
          </a:p>
        </p:txBody>
      </p:sp>
      <p:pic>
        <p:nvPicPr>
          <p:cNvPr id="3" name="Obrázek 2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402906"/>
            <a:ext cx="3731704" cy="5040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41192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5445224"/>
            <a:ext cx="7125113" cy="924475"/>
          </a:xfrm>
        </p:spPr>
        <p:txBody>
          <a:bodyPr/>
          <a:lstStyle/>
          <a:p>
            <a:r>
              <a:rPr lang="cs-CZ" sz="1600" dirty="0" smtClean="0"/>
              <a:t>VERSACE</a:t>
            </a:r>
            <a:r>
              <a:rPr lang="cs-CZ" sz="1050" dirty="0" smtClean="0"/>
              <a:t/>
            </a:r>
            <a:br>
              <a:rPr lang="cs-CZ" sz="1050" dirty="0" smtClean="0"/>
            </a:br>
            <a:r>
              <a:rPr lang="cs-CZ" sz="1050" dirty="0" smtClean="0"/>
              <a:t>Od </a:t>
            </a:r>
            <a:r>
              <a:rPr lang="cs-CZ" sz="1050" dirty="0" err="1"/>
              <a:t>Shane</a:t>
            </a:r>
            <a:r>
              <a:rPr lang="cs-CZ" sz="1050" dirty="0"/>
              <a:t> Adams (</a:t>
            </a:r>
            <a:r>
              <a:rPr lang="cs-CZ" sz="1050" dirty="0" err="1"/>
              <a:t>Flickr</a:t>
            </a:r>
            <a:r>
              <a:rPr lang="cs-CZ" sz="1050" dirty="0"/>
              <a:t>) [CC-BY-2.0 (http://creativecommons.org/</a:t>
            </a:r>
            <a:r>
              <a:rPr lang="cs-CZ" sz="1050" dirty="0" err="1"/>
              <a:t>licenses</a:t>
            </a:r>
            <a:r>
              <a:rPr lang="cs-CZ" sz="1050" dirty="0"/>
              <a:t>/by/2.0)], prostřednictvím </a:t>
            </a:r>
            <a:r>
              <a:rPr lang="cs-CZ" sz="1050" dirty="0" err="1"/>
              <a:t>Wikimedia</a:t>
            </a:r>
            <a:r>
              <a:rPr lang="cs-CZ" sz="1050" dirty="0"/>
              <a:t> </a:t>
            </a:r>
            <a:r>
              <a:rPr lang="cs-CZ" sz="1050" dirty="0" err="1"/>
              <a:t>Commons</a:t>
            </a:r>
            <a:r>
              <a:rPr lang="cs-CZ" sz="1050" dirty="0"/>
              <a:t/>
            </a:r>
            <a:br>
              <a:rPr lang="cs-CZ" sz="1050" dirty="0"/>
            </a:br>
            <a:r>
              <a:rPr lang="cs-CZ" sz="1050" u="sng" dirty="0">
                <a:hlinkClick r:id="rId2"/>
              </a:rPr>
              <a:t>http://commons.wikimedia.org/wiki/File%3AVersace_1.jpg</a:t>
            </a:r>
            <a:r>
              <a:rPr lang="cs-CZ" sz="1050" dirty="0"/>
              <a:t/>
            </a:r>
            <a:br>
              <a:rPr lang="cs-CZ" sz="1050" dirty="0"/>
            </a:br>
            <a:r>
              <a:rPr lang="cs-CZ" sz="1050" dirty="0"/>
              <a:t> </a:t>
            </a:r>
            <a:br>
              <a:rPr lang="cs-CZ" sz="1050" dirty="0"/>
            </a:br>
            <a:endParaRPr lang="cs-CZ" sz="1050" dirty="0"/>
          </a:p>
        </p:txBody>
      </p:sp>
      <p:pic>
        <p:nvPicPr>
          <p:cNvPr id="3" name="Obrázek 2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620688"/>
            <a:ext cx="6120680" cy="4104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48977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9443" y="5684575"/>
            <a:ext cx="7125113" cy="924475"/>
          </a:xfrm>
        </p:spPr>
        <p:txBody>
          <a:bodyPr/>
          <a:lstStyle/>
          <a:p>
            <a:r>
              <a:rPr lang="cs-CZ" sz="1050" dirty="0" smtClean="0"/>
              <a:t/>
            </a:r>
            <a:br>
              <a:rPr lang="cs-CZ" sz="1050" dirty="0" smtClean="0"/>
            </a:br>
            <a:r>
              <a:rPr lang="cs-CZ" sz="1600" dirty="0" smtClean="0"/>
              <a:t>LOUIS VUITTON</a:t>
            </a:r>
            <a:r>
              <a:rPr lang="cs-CZ" sz="1050" dirty="0" smtClean="0"/>
              <a:t/>
            </a:r>
            <a:br>
              <a:rPr lang="cs-CZ" sz="1050" dirty="0" smtClean="0"/>
            </a:br>
            <a:r>
              <a:rPr lang="cs-CZ" sz="1050" dirty="0" smtClean="0"/>
              <a:t>Od </a:t>
            </a:r>
            <a:r>
              <a:rPr lang="cs-CZ" sz="1050" dirty="0"/>
              <a:t>663highland (663highland) [GFDL (http://www.gnu.org/</a:t>
            </a:r>
            <a:r>
              <a:rPr lang="cs-CZ" sz="1050" dirty="0" err="1"/>
              <a:t>copyleft</a:t>
            </a:r>
            <a:r>
              <a:rPr lang="cs-CZ" sz="1050" dirty="0"/>
              <a:t>/fdl.html), CC-BY-SA-3.0 (http://creativecommons.org/</a:t>
            </a:r>
            <a:r>
              <a:rPr lang="cs-CZ" sz="1050" dirty="0" err="1"/>
              <a:t>licenses</a:t>
            </a:r>
            <a:r>
              <a:rPr lang="cs-CZ" sz="1050" dirty="0"/>
              <a:t>/by-</a:t>
            </a:r>
            <a:r>
              <a:rPr lang="cs-CZ" sz="1050" dirty="0" err="1"/>
              <a:t>sa</a:t>
            </a:r>
            <a:r>
              <a:rPr lang="cs-CZ" sz="1050" dirty="0"/>
              <a:t>/3.0/) nebo CC-BY-2.5 (http://creativecommons.org/</a:t>
            </a:r>
            <a:r>
              <a:rPr lang="cs-CZ" sz="1050" dirty="0" err="1"/>
              <a:t>licenses</a:t>
            </a:r>
            <a:r>
              <a:rPr lang="cs-CZ" sz="1050" dirty="0"/>
              <a:t>/by/2.5)], prostřednictvím </a:t>
            </a:r>
            <a:r>
              <a:rPr lang="cs-CZ" sz="1050" dirty="0" err="1"/>
              <a:t>Wikimedia</a:t>
            </a:r>
            <a:r>
              <a:rPr lang="cs-CZ" sz="1050" dirty="0"/>
              <a:t> </a:t>
            </a:r>
            <a:r>
              <a:rPr lang="cs-CZ" sz="1050" dirty="0" err="1"/>
              <a:t>Commons</a:t>
            </a:r>
            <a:r>
              <a:rPr lang="cs-CZ" sz="1050" dirty="0"/>
              <a:t/>
            </a:r>
            <a:br>
              <a:rPr lang="cs-CZ" sz="1050" dirty="0"/>
            </a:br>
            <a:r>
              <a:rPr lang="cs-CZ" sz="1050" u="sng" dirty="0">
                <a:hlinkClick r:id="rId2"/>
              </a:rPr>
              <a:t>http://commons.wikimedia.org/wiki/File%3ALvmh_kobe02s3872.jpg</a:t>
            </a:r>
            <a:r>
              <a:rPr lang="cs-CZ" sz="1050" dirty="0"/>
              <a:t/>
            </a:r>
            <a:br>
              <a:rPr lang="cs-CZ" sz="1050" dirty="0"/>
            </a:br>
            <a:r>
              <a:rPr lang="cs-CZ" sz="1050" dirty="0"/>
              <a:t> </a:t>
            </a:r>
            <a:br>
              <a:rPr lang="cs-CZ" sz="1050" dirty="0"/>
            </a:br>
            <a:endParaRPr lang="cs-CZ" sz="1050" dirty="0"/>
          </a:p>
        </p:txBody>
      </p:sp>
      <p:pic>
        <p:nvPicPr>
          <p:cNvPr id="3" name="Obrázek 2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9772" y="188640"/>
            <a:ext cx="4104456" cy="5328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86498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9443" y="5301208"/>
            <a:ext cx="7125113" cy="924475"/>
          </a:xfrm>
        </p:spPr>
        <p:txBody>
          <a:bodyPr/>
          <a:lstStyle/>
          <a:p>
            <a:r>
              <a:rPr lang="cs-CZ" sz="1050" dirty="0" smtClean="0"/>
              <a:t/>
            </a:r>
            <a:br>
              <a:rPr lang="cs-CZ" sz="1050" dirty="0" smtClean="0"/>
            </a:br>
            <a:r>
              <a:rPr lang="cs-CZ" sz="1600" dirty="0" smtClean="0"/>
              <a:t>EMPORIO ARMANI</a:t>
            </a:r>
            <a:r>
              <a:rPr lang="cs-CZ" sz="1050" dirty="0" smtClean="0"/>
              <a:t/>
            </a:r>
            <a:br>
              <a:rPr lang="cs-CZ" sz="1050" dirty="0" smtClean="0"/>
            </a:br>
            <a:r>
              <a:rPr lang="cs-CZ" sz="1050" dirty="0" smtClean="0"/>
              <a:t>Od </a:t>
            </a:r>
            <a:r>
              <a:rPr lang="cs-CZ" sz="1050" dirty="0" err="1"/>
              <a:t>Ciegorctamoa</a:t>
            </a:r>
            <a:r>
              <a:rPr lang="cs-CZ" sz="1050" dirty="0"/>
              <a:t> (Vlastní dílo) [CC-BY-SA-3.0 (http://creativecommons.org/</a:t>
            </a:r>
            <a:r>
              <a:rPr lang="cs-CZ" sz="1050" dirty="0" err="1"/>
              <a:t>licenses</a:t>
            </a:r>
            <a:r>
              <a:rPr lang="cs-CZ" sz="1050" dirty="0"/>
              <a:t>/by-</a:t>
            </a:r>
            <a:r>
              <a:rPr lang="cs-CZ" sz="1050" dirty="0" err="1"/>
              <a:t>sa</a:t>
            </a:r>
            <a:r>
              <a:rPr lang="cs-CZ" sz="1050" dirty="0"/>
              <a:t>/3.0)], prostřednictvím </a:t>
            </a:r>
            <a:r>
              <a:rPr lang="cs-CZ" sz="1050" dirty="0" err="1"/>
              <a:t>Wikimedia</a:t>
            </a:r>
            <a:r>
              <a:rPr lang="cs-CZ" sz="1050" dirty="0"/>
              <a:t> </a:t>
            </a:r>
            <a:r>
              <a:rPr lang="cs-CZ" sz="1050" dirty="0" err="1"/>
              <a:t>Commons</a:t>
            </a:r>
            <a:r>
              <a:rPr lang="cs-CZ" sz="1050" dirty="0"/>
              <a:t/>
            </a:r>
            <a:br>
              <a:rPr lang="cs-CZ" sz="1050" dirty="0"/>
            </a:br>
            <a:r>
              <a:rPr lang="cs-CZ" sz="1050" u="sng" dirty="0">
                <a:hlinkClick r:id="rId2"/>
              </a:rPr>
              <a:t>http://commons.wikimedia.org/wiki/File%3AHK_Admiralty_%E5%A4%AA%E5%8F%A4%E5%BB%A3%E5%A0%B4_Pacific_Place_shop_clothing_Emporio_Armani_name_sign_Nov-2013.JPG</a:t>
            </a:r>
            <a:r>
              <a:rPr lang="cs-CZ" sz="1050" dirty="0"/>
              <a:t/>
            </a:r>
            <a:br>
              <a:rPr lang="cs-CZ" sz="1050" dirty="0"/>
            </a:br>
            <a:r>
              <a:rPr lang="cs-CZ" sz="1050" dirty="0"/>
              <a:t> </a:t>
            </a:r>
            <a:br>
              <a:rPr lang="cs-CZ" sz="1050" dirty="0"/>
            </a:br>
            <a:endParaRPr lang="cs-CZ" sz="1050" dirty="0"/>
          </a:p>
        </p:txBody>
      </p:sp>
      <p:pic>
        <p:nvPicPr>
          <p:cNvPr id="3" name="Obrázek 2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40" y="548680"/>
            <a:ext cx="5760720" cy="4320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59179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9443" y="5157192"/>
            <a:ext cx="7125113" cy="924475"/>
          </a:xfrm>
        </p:spPr>
        <p:txBody>
          <a:bodyPr/>
          <a:lstStyle/>
          <a:p>
            <a:r>
              <a:rPr lang="cs-CZ" sz="1050" dirty="0" smtClean="0"/>
              <a:t/>
            </a:r>
            <a:br>
              <a:rPr lang="cs-CZ" sz="1050" dirty="0" smtClean="0"/>
            </a:br>
            <a:r>
              <a:rPr lang="cs-CZ" sz="1600" dirty="0" smtClean="0"/>
              <a:t>ALEXANDER </a:t>
            </a:r>
            <a:r>
              <a:rPr lang="cs-CZ" sz="1600" dirty="0" err="1" smtClean="0"/>
              <a:t>McQUEEN</a:t>
            </a:r>
            <a:r>
              <a:rPr lang="cs-CZ" sz="1050" dirty="0"/>
              <a:t/>
            </a:r>
            <a:br>
              <a:rPr lang="cs-CZ" sz="1050" dirty="0"/>
            </a:br>
            <a:r>
              <a:rPr lang="cs-CZ" sz="1050" dirty="0" smtClean="0"/>
              <a:t>Od </a:t>
            </a:r>
            <a:r>
              <a:rPr lang="cs-CZ" sz="1050" dirty="0" err="1"/>
              <a:t>Wesley</a:t>
            </a:r>
            <a:r>
              <a:rPr lang="cs-CZ" sz="1050" dirty="0"/>
              <a:t> </a:t>
            </a:r>
            <a:r>
              <a:rPr lang="cs-CZ" sz="1050" dirty="0" err="1"/>
              <a:t>Chau</a:t>
            </a:r>
            <a:r>
              <a:rPr lang="cs-CZ" sz="1050" dirty="0"/>
              <a:t> [CC-BY-2.0 (http://creativecommons.org/</a:t>
            </a:r>
            <a:r>
              <a:rPr lang="cs-CZ" sz="1050" dirty="0" err="1"/>
              <a:t>licenses</a:t>
            </a:r>
            <a:r>
              <a:rPr lang="cs-CZ" sz="1050" dirty="0"/>
              <a:t>/by/2.0)], prostřednictvím </a:t>
            </a:r>
            <a:r>
              <a:rPr lang="cs-CZ" sz="1050" dirty="0" err="1"/>
              <a:t>Wikimedia</a:t>
            </a:r>
            <a:r>
              <a:rPr lang="cs-CZ" sz="1050" dirty="0"/>
              <a:t> </a:t>
            </a:r>
            <a:r>
              <a:rPr lang="cs-CZ" sz="1050" dirty="0" err="1"/>
              <a:t>Commons</a:t>
            </a:r>
            <a:r>
              <a:rPr lang="cs-CZ" sz="1050" dirty="0"/>
              <a:t/>
            </a:r>
            <a:br>
              <a:rPr lang="cs-CZ" sz="1050" dirty="0"/>
            </a:br>
            <a:r>
              <a:rPr lang="cs-CZ" sz="1050" u="sng" dirty="0">
                <a:hlinkClick r:id="rId2"/>
              </a:rPr>
              <a:t>http://</a:t>
            </a:r>
            <a:r>
              <a:rPr lang="cs-CZ" sz="1050" u="sng" dirty="0" smtClean="0">
                <a:hlinkClick r:id="rId2"/>
              </a:rPr>
              <a:t>commons.wikimedia.org/wiki/File%3ASavage_Beauty_exhibition.jpg</a:t>
            </a:r>
            <a:r>
              <a:rPr lang="cs-CZ" sz="1050" u="sng" dirty="0" smtClean="0"/>
              <a:t/>
            </a:r>
            <a:br>
              <a:rPr lang="cs-CZ" sz="1050" u="sng" dirty="0" smtClean="0"/>
            </a:br>
            <a:r>
              <a:rPr lang="cs-CZ" sz="1050" u="sng" dirty="0"/>
              <a:t/>
            </a:r>
            <a:br>
              <a:rPr lang="cs-CZ" sz="1050" u="sng" dirty="0"/>
            </a:br>
            <a:r>
              <a:rPr lang="cs-CZ" sz="1050" dirty="0"/>
              <a:t>Od TheSmartStylist.com http://www.flickr.com/photos/thesmartstylist/ [CC-BY-2.0 (http://creativecommons.org/</a:t>
            </a:r>
            <a:r>
              <a:rPr lang="cs-CZ" sz="1050" dirty="0" err="1"/>
              <a:t>licenses</a:t>
            </a:r>
            <a:r>
              <a:rPr lang="cs-CZ" sz="1050" dirty="0"/>
              <a:t>/by/2.0)], prostřednictvím </a:t>
            </a:r>
            <a:r>
              <a:rPr lang="cs-CZ" sz="1050" dirty="0" err="1"/>
              <a:t>Wikimedia</a:t>
            </a:r>
            <a:r>
              <a:rPr lang="cs-CZ" sz="1050" dirty="0"/>
              <a:t> </a:t>
            </a:r>
            <a:r>
              <a:rPr lang="cs-CZ" sz="1050" dirty="0" err="1"/>
              <a:t>Commons</a:t>
            </a:r>
            <a:r>
              <a:rPr lang="cs-CZ" sz="1050" dirty="0"/>
              <a:t/>
            </a:r>
            <a:br>
              <a:rPr lang="cs-CZ" sz="1050" dirty="0"/>
            </a:br>
            <a:r>
              <a:rPr lang="cs-CZ" sz="1050" u="sng" dirty="0">
                <a:hlinkClick r:id="rId3"/>
              </a:rPr>
              <a:t>http://commons.wikimedia.org/wiki/File%3AAlexander_McQueen_Fall_2008_Collection.png</a:t>
            </a:r>
            <a:r>
              <a:rPr lang="cs-CZ" sz="1050" dirty="0"/>
              <a:t/>
            </a:r>
            <a:br>
              <a:rPr lang="cs-CZ" sz="1050" dirty="0"/>
            </a:br>
            <a:r>
              <a:rPr lang="cs-CZ" sz="1050" dirty="0"/>
              <a:t> </a:t>
            </a:r>
            <a:br>
              <a:rPr lang="cs-CZ" sz="1050" dirty="0"/>
            </a:br>
            <a:endParaRPr lang="cs-CZ" sz="1050" dirty="0"/>
          </a:p>
        </p:txBody>
      </p:sp>
      <p:pic>
        <p:nvPicPr>
          <p:cNvPr id="3" name="Obrázek 2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620688"/>
            <a:ext cx="3384416" cy="2664296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620688"/>
            <a:ext cx="2427699" cy="4248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16851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5661248"/>
            <a:ext cx="7125113" cy="924475"/>
          </a:xfrm>
        </p:spPr>
        <p:txBody>
          <a:bodyPr/>
          <a:lstStyle/>
          <a:p>
            <a:r>
              <a:rPr lang="cs-CZ" sz="1600" dirty="0" smtClean="0"/>
              <a:t>GUCCI</a:t>
            </a:r>
            <a:r>
              <a:rPr lang="cs-CZ" sz="1050" dirty="0" smtClean="0"/>
              <a:t/>
            </a:r>
            <a:br>
              <a:rPr lang="cs-CZ" sz="1050" dirty="0" smtClean="0"/>
            </a:br>
            <a:r>
              <a:rPr lang="cs-CZ" sz="1050" dirty="0" smtClean="0"/>
              <a:t>Od </a:t>
            </a:r>
            <a:r>
              <a:rPr lang="cs-CZ" sz="1050" dirty="0" err="1"/>
              <a:t>Colin</a:t>
            </a:r>
            <a:r>
              <a:rPr lang="cs-CZ" sz="1050" dirty="0"/>
              <a:t> Rose (</a:t>
            </a:r>
            <a:r>
              <a:rPr lang="cs-CZ" sz="1050" dirty="0" err="1"/>
              <a:t>Flickr</a:t>
            </a:r>
            <a:r>
              <a:rPr lang="cs-CZ" sz="1050" dirty="0"/>
              <a:t>) [CC-BY-2.0 (http://creativecommons.org/</a:t>
            </a:r>
            <a:r>
              <a:rPr lang="cs-CZ" sz="1050" dirty="0" err="1"/>
              <a:t>licenses</a:t>
            </a:r>
            <a:r>
              <a:rPr lang="cs-CZ" sz="1050" dirty="0"/>
              <a:t>/by/2.0)], prostřednictvím </a:t>
            </a:r>
            <a:r>
              <a:rPr lang="cs-CZ" sz="1050" dirty="0" err="1"/>
              <a:t>Wikimedia</a:t>
            </a:r>
            <a:r>
              <a:rPr lang="cs-CZ" sz="1050" dirty="0"/>
              <a:t> </a:t>
            </a:r>
            <a:r>
              <a:rPr lang="cs-CZ" sz="1050" dirty="0" err="1"/>
              <a:t>Commons</a:t>
            </a:r>
            <a:r>
              <a:rPr lang="cs-CZ" sz="1050" dirty="0"/>
              <a:t/>
            </a:r>
            <a:br>
              <a:rPr lang="cs-CZ" sz="1050" dirty="0"/>
            </a:br>
            <a:r>
              <a:rPr lang="cs-CZ" sz="1050" u="sng" dirty="0">
                <a:hlinkClick r:id="rId2"/>
              </a:rPr>
              <a:t>http://commons.wikimedia.org/wiki/File%3AGucci%2C_Holt_Renfrew.jpg</a:t>
            </a:r>
            <a:endParaRPr lang="cs-CZ" sz="1050" dirty="0"/>
          </a:p>
        </p:txBody>
      </p:sp>
      <p:pic>
        <p:nvPicPr>
          <p:cNvPr id="3" name="Obrázek 2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3530" y="188640"/>
            <a:ext cx="3384376" cy="5328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16004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9443" y="5589240"/>
            <a:ext cx="7125113" cy="924475"/>
          </a:xfrm>
        </p:spPr>
        <p:txBody>
          <a:bodyPr/>
          <a:lstStyle/>
          <a:p>
            <a:r>
              <a:rPr lang="cs-CZ" sz="1600" dirty="0" smtClean="0"/>
              <a:t>YVES ST LAURENT</a:t>
            </a:r>
            <a:r>
              <a:rPr lang="cs-CZ" sz="1050" dirty="0" smtClean="0"/>
              <a:t/>
            </a:r>
            <a:br>
              <a:rPr lang="cs-CZ" sz="1050" dirty="0" smtClean="0"/>
            </a:br>
            <a:r>
              <a:rPr lang="cs-CZ" sz="1050" dirty="0" smtClean="0"/>
              <a:t>Od </a:t>
            </a:r>
            <a:r>
              <a:rPr lang="cs-CZ" sz="1050" dirty="0"/>
              <a:t>David </a:t>
            </a:r>
            <a:r>
              <a:rPr lang="cs-CZ" sz="1050" dirty="0" err="1"/>
              <a:t>Hilowitz</a:t>
            </a:r>
            <a:r>
              <a:rPr lang="cs-CZ" sz="1050" dirty="0"/>
              <a:t> [CC-BY-2.0 (http://creativecommons.org/</a:t>
            </a:r>
            <a:r>
              <a:rPr lang="cs-CZ" sz="1050" dirty="0" err="1"/>
              <a:t>licenses</a:t>
            </a:r>
            <a:r>
              <a:rPr lang="cs-CZ" sz="1050" dirty="0"/>
              <a:t>/by/2.0)], prostřednictvím </a:t>
            </a:r>
            <a:r>
              <a:rPr lang="cs-CZ" sz="1050" dirty="0" err="1"/>
              <a:t>Wikimedia</a:t>
            </a:r>
            <a:r>
              <a:rPr lang="cs-CZ" sz="1050" dirty="0"/>
              <a:t> </a:t>
            </a:r>
            <a:r>
              <a:rPr lang="cs-CZ" sz="1050" dirty="0" err="1"/>
              <a:t>Commons</a:t>
            </a:r>
            <a:r>
              <a:rPr lang="cs-CZ" sz="1050" dirty="0"/>
              <a:t/>
            </a:r>
            <a:br>
              <a:rPr lang="cs-CZ" sz="1050" dirty="0"/>
            </a:br>
            <a:r>
              <a:rPr lang="cs-CZ" sz="1050" u="sng" dirty="0">
                <a:hlinkClick r:id="rId2"/>
              </a:rPr>
              <a:t>http://commons.wikimedia.org/wiki/File%3AYves_St_Laurent_deYoung_Museum_San_Francisco.jpg</a:t>
            </a:r>
            <a:r>
              <a:rPr lang="cs-CZ" sz="1050" dirty="0"/>
              <a:t/>
            </a:r>
            <a:br>
              <a:rPr lang="cs-CZ" sz="1050" dirty="0"/>
            </a:br>
            <a:r>
              <a:rPr lang="cs-CZ" sz="1050" dirty="0"/>
              <a:t> </a:t>
            </a:r>
            <a:br>
              <a:rPr lang="cs-CZ" sz="1050" dirty="0"/>
            </a:br>
            <a:endParaRPr lang="cs-CZ" sz="1050" dirty="0"/>
          </a:p>
        </p:txBody>
      </p:sp>
      <p:pic>
        <p:nvPicPr>
          <p:cNvPr id="3" name="Obrázek 2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476672"/>
            <a:ext cx="3647921" cy="4968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188352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5805264"/>
            <a:ext cx="7125113" cy="924475"/>
          </a:xfrm>
        </p:spPr>
        <p:txBody>
          <a:bodyPr/>
          <a:lstStyle/>
          <a:p>
            <a:r>
              <a:rPr lang="cs-CZ" sz="1600" dirty="0" smtClean="0"/>
              <a:t>JEAN-PAUL GAULTIER</a:t>
            </a:r>
            <a:r>
              <a:rPr lang="cs-CZ" sz="1050" dirty="0" smtClean="0"/>
              <a:t/>
            </a:r>
            <a:br>
              <a:rPr lang="cs-CZ" sz="1050" dirty="0" smtClean="0"/>
            </a:br>
            <a:r>
              <a:rPr lang="cs-CZ" sz="1050" dirty="0" smtClean="0"/>
              <a:t>Od </a:t>
            </a:r>
            <a:r>
              <a:rPr lang="cs-CZ" sz="1050" dirty="0" err="1"/>
              <a:t>HellN</a:t>
            </a:r>
            <a:r>
              <a:rPr lang="cs-CZ" sz="1050" dirty="0"/>
              <a:t> [CC-BY-2.0 (http://creativecommons.org/</a:t>
            </a:r>
            <a:r>
              <a:rPr lang="cs-CZ" sz="1050" dirty="0" err="1"/>
              <a:t>licenses</a:t>
            </a:r>
            <a:r>
              <a:rPr lang="cs-CZ" sz="1050" dirty="0"/>
              <a:t>/by/2.0)], prostřednictvím </a:t>
            </a:r>
            <a:r>
              <a:rPr lang="cs-CZ" sz="1050" dirty="0" err="1"/>
              <a:t>Wikimedia</a:t>
            </a:r>
            <a:r>
              <a:rPr lang="cs-CZ" sz="1050" dirty="0"/>
              <a:t> </a:t>
            </a:r>
            <a:r>
              <a:rPr lang="cs-CZ" sz="1050" dirty="0" err="1"/>
              <a:t>Commons</a:t>
            </a:r>
            <a:r>
              <a:rPr lang="cs-CZ" sz="1050" dirty="0"/>
              <a:t/>
            </a:r>
            <a:br>
              <a:rPr lang="cs-CZ" sz="1050" dirty="0"/>
            </a:br>
            <a:r>
              <a:rPr lang="cs-CZ" sz="1050" u="sng" dirty="0">
                <a:hlinkClick r:id="rId2"/>
              </a:rPr>
              <a:t>http://commons.wikimedia.org/wiki/File%3AJean-Paul_Gaultier_expo_bustier.jpg</a:t>
            </a:r>
            <a:r>
              <a:rPr lang="cs-CZ" sz="1050" dirty="0"/>
              <a:t/>
            </a:r>
            <a:br>
              <a:rPr lang="cs-CZ" sz="1050" dirty="0"/>
            </a:br>
            <a:endParaRPr lang="cs-CZ" sz="1050" dirty="0"/>
          </a:p>
        </p:txBody>
      </p:sp>
      <p:pic>
        <p:nvPicPr>
          <p:cNvPr id="3" name="Obrázek 2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402974"/>
            <a:ext cx="3928396" cy="5256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686538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9443" y="5589240"/>
            <a:ext cx="7125113" cy="924475"/>
          </a:xfrm>
        </p:spPr>
        <p:txBody>
          <a:bodyPr/>
          <a:lstStyle/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 smtClean="0"/>
              <a:t>VIVIENNE WESTWOOD</a:t>
            </a:r>
            <a:r>
              <a:rPr lang="cs-CZ" sz="1050" dirty="0" smtClean="0"/>
              <a:t/>
            </a:r>
            <a:br>
              <a:rPr lang="cs-CZ" sz="1050" dirty="0" smtClean="0"/>
            </a:br>
            <a:r>
              <a:rPr lang="cs-CZ" sz="1050" dirty="0" smtClean="0"/>
              <a:t>Od </a:t>
            </a:r>
            <a:r>
              <a:rPr lang="cs-CZ" sz="1050" dirty="0"/>
              <a:t>Daniel </a:t>
            </a:r>
            <a:r>
              <a:rPr lang="cs-CZ" sz="1050" dirty="0" err="1"/>
              <a:t>Milner</a:t>
            </a:r>
            <a:r>
              <a:rPr lang="cs-CZ" sz="1050" dirty="0"/>
              <a:t> (</a:t>
            </a:r>
            <a:r>
              <a:rPr lang="cs-CZ" sz="1050" dirty="0" err="1"/>
              <a:t>Flickr</a:t>
            </a:r>
            <a:r>
              <a:rPr lang="cs-CZ" sz="1050" dirty="0"/>
              <a:t>: </a:t>
            </a:r>
            <a:r>
              <a:rPr lang="cs-CZ" sz="1050" dirty="0" err="1"/>
              <a:t>Vivienne</a:t>
            </a:r>
            <a:r>
              <a:rPr lang="cs-CZ" sz="1050" dirty="0"/>
              <a:t> </a:t>
            </a:r>
            <a:r>
              <a:rPr lang="cs-CZ" sz="1050" dirty="0" err="1"/>
              <a:t>Westwood</a:t>
            </a:r>
            <a:r>
              <a:rPr lang="cs-CZ" sz="1050" dirty="0"/>
              <a:t> (14)) [CC-BY-2.0 (http://creativecommons.org/</a:t>
            </a:r>
            <a:r>
              <a:rPr lang="cs-CZ" sz="1050" dirty="0" err="1"/>
              <a:t>licenses</a:t>
            </a:r>
            <a:r>
              <a:rPr lang="cs-CZ" sz="1050" dirty="0"/>
              <a:t>/by/2.0)], prostřednictvím </a:t>
            </a:r>
            <a:r>
              <a:rPr lang="cs-CZ" sz="1050" dirty="0" err="1"/>
              <a:t>Wikimedia</a:t>
            </a:r>
            <a:r>
              <a:rPr lang="cs-CZ" sz="1050" dirty="0"/>
              <a:t> </a:t>
            </a:r>
            <a:r>
              <a:rPr lang="cs-CZ" sz="1050" dirty="0" err="1"/>
              <a:t>Commons</a:t>
            </a:r>
            <a:r>
              <a:rPr lang="cs-CZ" sz="1050" dirty="0"/>
              <a:t/>
            </a:r>
            <a:br>
              <a:rPr lang="cs-CZ" sz="1050" dirty="0"/>
            </a:br>
            <a:r>
              <a:rPr lang="cs-CZ" sz="1050" u="sng" dirty="0">
                <a:hlinkClick r:id="rId2"/>
              </a:rPr>
              <a:t>http://commons.wikimedia.org/wiki/File%3AVivienne_Westwood_Naomi_Campbell_shoes.jpg</a:t>
            </a:r>
            <a:r>
              <a:rPr lang="cs-CZ" sz="1050" dirty="0"/>
              <a:t/>
            </a:r>
            <a:br>
              <a:rPr lang="cs-CZ" sz="1050" dirty="0"/>
            </a:br>
            <a:r>
              <a:rPr lang="cs-CZ" sz="1050" dirty="0"/>
              <a:t/>
            </a:r>
            <a:br>
              <a:rPr lang="cs-CZ" sz="1050" dirty="0"/>
            </a:br>
            <a:r>
              <a:rPr lang="cs-CZ" sz="1050" dirty="0"/>
              <a:t> </a:t>
            </a:r>
            <a:br>
              <a:rPr lang="cs-CZ" sz="1050" dirty="0"/>
            </a:br>
            <a:endParaRPr lang="cs-CZ" sz="1050" dirty="0"/>
          </a:p>
        </p:txBody>
      </p:sp>
      <p:pic>
        <p:nvPicPr>
          <p:cNvPr id="3" name="Obrázek 2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40" y="1052736"/>
            <a:ext cx="5760720" cy="4320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187442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1009443" y="1124745"/>
            <a:ext cx="7125112" cy="473405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400" dirty="0"/>
              <a:t>Další známí světoví návrháři a značky:</a:t>
            </a:r>
          </a:p>
          <a:p>
            <a:pPr marL="0" indent="0">
              <a:buNone/>
            </a:pPr>
            <a:r>
              <a:rPr lang="cs-CZ" dirty="0" err="1"/>
              <a:t>Lanvin</a:t>
            </a:r>
            <a:r>
              <a:rPr lang="cs-CZ" dirty="0"/>
              <a:t>, </a:t>
            </a:r>
            <a:r>
              <a:rPr lang="cs-CZ" dirty="0" err="1"/>
              <a:t>Lacoste</a:t>
            </a:r>
            <a:r>
              <a:rPr lang="cs-CZ" dirty="0"/>
              <a:t>, Michael Kors, Hermes, </a:t>
            </a:r>
            <a:r>
              <a:rPr lang="cs-CZ" dirty="0" err="1"/>
              <a:t>Balmain</a:t>
            </a:r>
            <a:r>
              <a:rPr lang="cs-CZ" dirty="0"/>
              <a:t>, </a:t>
            </a:r>
            <a:r>
              <a:rPr lang="cs-CZ" dirty="0" err="1"/>
              <a:t>Fendi</a:t>
            </a:r>
            <a:r>
              <a:rPr lang="cs-CZ" dirty="0"/>
              <a:t>, </a:t>
            </a:r>
            <a:r>
              <a:rPr lang="cs-CZ" dirty="0" err="1"/>
              <a:t>Chloé</a:t>
            </a:r>
            <a:r>
              <a:rPr lang="cs-CZ" dirty="0"/>
              <a:t>, </a:t>
            </a:r>
            <a:r>
              <a:rPr lang="cs-CZ" dirty="0" err="1"/>
              <a:t>Jil</a:t>
            </a:r>
            <a:r>
              <a:rPr lang="cs-CZ" dirty="0"/>
              <a:t> Sander, Stella </a:t>
            </a:r>
            <a:r>
              <a:rPr lang="cs-CZ" dirty="0" err="1"/>
              <a:t>McCartney</a:t>
            </a:r>
            <a:r>
              <a:rPr lang="cs-CZ" dirty="0"/>
              <a:t>, John </a:t>
            </a:r>
            <a:r>
              <a:rPr lang="cs-CZ" dirty="0" err="1"/>
              <a:t>Galliano</a:t>
            </a:r>
            <a:r>
              <a:rPr lang="cs-CZ" dirty="0"/>
              <a:t>, </a:t>
            </a:r>
            <a:r>
              <a:rPr lang="cs-CZ" dirty="0" err="1"/>
              <a:t>Bottega</a:t>
            </a:r>
            <a:r>
              <a:rPr lang="cs-CZ" dirty="0"/>
              <a:t> </a:t>
            </a:r>
            <a:r>
              <a:rPr lang="cs-CZ" dirty="0" err="1"/>
              <a:t>Veneta</a:t>
            </a:r>
            <a:r>
              <a:rPr lang="cs-CZ" dirty="0"/>
              <a:t>, Dolce a </a:t>
            </a:r>
            <a:r>
              <a:rPr lang="cs-CZ" dirty="0" err="1"/>
              <a:t>Gabbana</a:t>
            </a:r>
            <a:r>
              <a:rPr lang="cs-CZ" dirty="0"/>
              <a:t>, </a:t>
            </a:r>
            <a:r>
              <a:rPr lang="cs-CZ" dirty="0" err="1"/>
              <a:t>Givenchy</a:t>
            </a:r>
            <a:r>
              <a:rPr lang="cs-CZ" dirty="0"/>
              <a:t>, </a:t>
            </a:r>
            <a:r>
              <a:rPr lang="cs-CZ" dirty="0" err="1"/>
              <a:t>Marc</a:t>
            </a:r>
            <a:r>
              <a:rPr lang="cs-CZ" dirty="0"/>
              <a:t> </a:t>
            </a:r>
            <a:r>
              <a:rPr lang="cs-CZ" dirty="0" err="1"/>
              <a:t>Jacobs</a:t>
            </a:r>
            <a:r>
              <a:rPr lang="cs-CZ" dirty="0"/>
              <a:t>, Anna </a:t>
            </a:r>
            <a:r>
              <a:rPr lang="cs-CZ" dirty="0" err="1"/>
              <a:t>Sui</a:t>
            </a:r>
            <a:r>
              <a:rPr lang="cs-CZ" dirty="0"/>
              <a:t>, Alesandro </a:t>
            </a:r>
            <a:r>
              <a:rPr lang="cs-CZ" dirty="0" err="1"/>
              <a:t>Dell’Acqua</a:t>
            </a:r>
            <a:r>
              <a:rPr lang="cs-CZ" dirty="0"/>
              <a:t>, </a:t>
            </a:r>
            <a:r>
              <a:rPr lang="cs-CZ" dirty="0" err="1"/>
              <a:t>Missoni</a:t>
            </a:r>
            <a:r>
              <a:rPr lang="cs-CZ" dirty="0"/>
              <a:t>, Marni, Antonio </a:t>
            </a:r>
            <a:r>
              <a:rPr lang="cs-CZ" dirty="0" err="1"/>
              <a:t>Berardi</a:t>
            </a:r>
            <a:r>
              <a:rPr lang="cs-CZ" dirty="0"/>
              <a:t>, </a:t>
            </a:r>
            <a:r>
              <a:rPr lang="cs-CZ" dirty="0" err="1"/>
              <a:t>Calvin</a:t>
            </a:r>
            <a:r>
              <a:rPr lang="cs-CZ" dirty="0"/>
              <a:t> Klein, Nina </a:t>
            </a:r>
            <a:r>
              <a:rPr lang="cs-CZ" dirty="0" err="1"/>
              <a:t>Ricci</a:t>
            </a:r>
            <a:r>
              <a:rPr lang="cs-CZ" dirty="0"/>
              <a:t>, </a:t>
            </a:r>
            <a:r>
              <a:rPr lang="cs-CZ" dirty="0" err="1"/>
              <a:t>Balenciaga</a:t>
            </a:r>
            <a:r>
              <a:rPr lang="cs-CZ" dirty="0"/>
              <a:t>, </a:t>
            </a:r>
            <a:r>
              <a:rPr lang="cs-CZ" dirty="0" err="1"/>
              <a:t>Miu</a:t>
            </a:r>
            <a:r>
              <a:rPr lang="cs-CZ" dirty="0"/>
              <a:t> </a:t>
            </a:r>
            <a:r>
              <a:rPr lang="cs-CZ" dirty="0" err="1"/>
              <a:t>Miu</a:t>
            </a:r>
            <a:r>
              <a:rPr lang="cs-CZ" dirty="0"/>
              <a:t>, Christian </a:t>
            </a:r>
            <a:r>
              <a:rPr lang="cs-CZ" dirty="0" err="1"/>
              <a:t>Lacroix</a:t>
            </a:r>
            <a:r>
              <a:rPr lang="cs-CZ" dirty="0"/>
              <a:t>, </a:t>
            </a:r>
            <a:r>
              <a:rPr lang="cs-CZ" dirty="0" err="1"/>
              <a:t>Moschino</a:t>
            </a:r>
            <a:r>
              <a:rPr lang="cs-CZ" dirty="0"/>
              <a:t>, </a:t>
            </a:r>
            <a:r>
              <a:rPr lang="cs-CZ" dirty="0" err="1"/>
              <a:t>Dries</a:t>
            </a:r>
            <a:r>
              <a:rPr lang="cs-CZ" dirty="0"/>
              <a:t> Van </a:t>
            </a:r>
            <a:r>
              <a:rPr lang="cs-CZ" dirty="0" err="1"/>
              <a:t>Noten</a:t>
            </a:r>
            <a:r>
              <a:rPr lang="cs-CZ" dirty="0"/>
              <a:t>, Julien MacDonald, Hussein </a:t>
            </a:r>
            <a:r>
              <a:rPr lang="cs-CZ" dirty="0" err="1"/>
              <a:t>Chalayan</a:t>
            </a:r>
            <a:r>
              <a:rPr lang="cs-CZ" dirty="0"/>
              <a:t>, Roberto </a:t>
            </a:r>
            <a:r>
              <a:rPr lang="cs-CZ" dirty="0" err="1"/>
              <a:t>Cavalli</a:t>
            </a:r>
            <a:r>
              <a:rPr lang="cs-CZ" dirty="0"/>
              <a:t>, Emanuel </a:t>
            </a:r>
            <a:r>
              <a:rPr lang="cs-CZ" dirty="0" err="1"/>
              <a:t>Ungaro</a:t>
            </a:r>
            <a:r>
              <a:rPr lang="cs-CZ" dirty="0"/>
              <a:t>, Alberta </a:t>
            </a:r>
            <a:r>
              <a:rPr lang="cs-CZ" dirty="0" err="1"/>
              <a:t>Ferretti</a:t>
            </a:r>
            <a:r>
              <a:rPr lang="cs-CZ" dirty="0"/>
              <a:t>, John </a:t>
            </a:r>
            <a:r>
              <a:rPr lang="cs-CZ" dirty="0" err="1"/>
              <a:t>Rocha</a:t>
            </a:r>
            <a:r>
              <a:rPr lang="cs-CZ" dirty="0"/>
              <a:t>, DKNY, Oscar de la Renta, Salvatore Ferragamo, Romeo </a:t>
            </a:r>
            <a:r>
              <a:rPr lang="cs-CZ" dirty="0" err="1"/>
              <a:t>Gigli</a:t>
            </a:r>
            <a:r>
              <a:rPr lang="cs-CZ" dirty="0"/>
              <a:t>, </a:t>
            </a:r>
            <a:r>
              <a:rPr lang="cs-CZ" dirty="0" err="1"/>
              <a:t>Blumarine</a:t>
            </a:r>
            <a:r>
              <a:rPr lang="cs-CZ" dirty="0"/>
              <a:t>, </a:t>
            </a:r>
            <a:r>
              <a:rPr lang="cs-CZ" dirty="0" err="1"/>
              <a:t>Gianfranco</a:t>
            </a:r>
            <a:r>
              <a:rPr lang="cs-CZ" dirty="0"/>
              <a:t> </a:t>
            </a:r>
            <a:r>
              <a:rPr lang="cs-CZ" dirty="0" err="1"/>
              <a:t>Ferré</a:t>
            </a:r>
            <a:r>
              <a:rPr lang="cs-CZ" dirty="0"/>
              <a:t>, </a:t>
            </a:r>
            <a:r>
              <a:rPr lang="cs-CZ" dirty="0" err="1"/>
              <a:t>Krizia</a:t>
            </a:r>
            <a:r>
              <a:rPr lang="cs-CZ" dirty="0"/>
              <a:t>, </a:t>
            </a:r>
            <a:r>
              <a:rPr lang="cs-CZ" dirty="0" err="1"/>
              <a:t>Sportmax</a:t>
            </a:r>
            <a:r>
              <a:rPr lang="cs-CZ" dirty="0"/>
              <a:t>…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Zadání úkolu:</a:t>
            </a:r>
          </a:p>
          <a:p>
            <a:pPr marL="0" indent="0">
              <a:buNone/>
            </a:pPr>
            <a:r>
              <a:rPr lang="cs-CZ" dirty="0"/>
              <a:t>Vyberte jednoho českého oděvního tvůrce a zpracujte referát o jeho tvorbě doplněný </a:t>
            </a:r>
            <a:r>
              <a:rPr lang="cs-CZ"/>
              <a:t>fotografiemi </a:t>
            </a:r>
            <a:r>
              <a:rPr lang="cs-CZ" smtClean="0"/>
              <a:t>modelů.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49768732"/>
      </p:ext>
    </p:extLst>
  </p:cSld>
  <p:clrMapOvr>
    <a:masterClrMapping/>
  </p:clrMapOvr>
</p:sld>
</file>

<file path=ppt/theme/theme1.xml><?xml version="1.0" encoding="utf-8"?>
<a:theme xmlns:a="http://schemas.openxmlformats.org/drawingml/2006/main" name="Summer">
  <a:themeElements>
    <a:clrScheme name="Vlastní 3">
      <a:dk1>
        <a:srgbClr val="0C0C0C"/>
      </a:dk1>
      <a:lt1>
        <a:srgbClr val="E2E0D5"/>
      </a:lt1>
      <a:dk2>
        <a:srgbClr val="0C0C0C"/>
      </a:dk2>
      <a:lt2>
        <a:srgbClr val="D0CCB9"/>
      </a:lt2>
      <a:accent1>
        <a:srgbClr val="0C0C0C"/>
      </a:accent1>
      <a:accent2>
        <a:srgbClr val="000000"/>
      </a:accent2>
      <a:accent3>
        <a:srgbClr val="85776D"/>
      </a:accent3>
      <a:accent4>
        <a:srgbClr val="AEAFA9"/>
      </a:accent4>
      <a:accent5>
        <a:srgbClr val="8D878B"/>
      </a:accent5>
      <a:accent6>
        <a:srgbClr val="6B6149"/>
      </a:accent6>
      <a:hlink>
        <a:srgbClr val="B6A272"/>
      </a:hlink>
      <a:folHlink>
        <a:srgbClr val="000000"/>
      </a:folHlink>
    </a:clrScheme>
    <a:fontScheme name="Summ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umm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TC101972873[[fn=Léto]]</Template>
  <TotalTime>50</TotalTime>
  <Words>161</Words>
  <Application>Microsoft Office PowerPoint</Application>
  <PresentationFormat>Předvádění na obrazovce (4:3)</PresentationFormat>
  <Paragraphs>33</Paragraphs>
  <Slides>17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Summer</vt:lpstr>
      <vt:lpstr>Světoví módní tvůrci</vt:lpstr>
      <vt:lpstr>Prezentace aplikace PowerPoint</vt:lpstr>
      <vt:lpstr>SONIA RYKIEL Od nicogenin (Flickr) [CC-BY-SA-2.0 (http://creativecommons.org/licenses/by-sa/2.0)], prostřednictvím Wikimedia Commons http://upload.wikimedia.org/wikipedia/commons/e/e8/Sonia_Rykiel.jpg   </vt:lpstr>
      <vt:lpstr>KARL LAGERFELD Od Thore Siebrands (originally posted to Flickr as Karl Lagerfeld) [CC-BY-2.0 (http://creativecommons.org/licenses/by/2.0)], prostřednictvím Wikimedia Commons http://commons.wikimedia.org/wiki/File%3AKarl_Lagerfeld_-_Berlin_Film_Festival_2007.jpg </vt:lpstr>
      <vt:lpstr>CHRISTIAN DIOR Od http://www.flickr.com/photos/unforth/ [CC-BY-SA-2.0 (http://creativecommons.org/licenses/by-sa/2.0)], prostřednictvím Wikimedia Commons http://commons.wikimedia.org/wiki/File%3AChristian_Dior_Dress_indianapolis.jpg   </vt:lpstr>
      <vt:lpstr>COCO CHANEL Od Marion Golsteijn (Vlastní dílo) [CC-BY-SA-3.0 (http://creativecommons.org/licenses/by-sa/3.0)], prostřednictvím Wikimedia Commons http://commons.wikimedia.org/wiki/File%3ACoco_Chanel_tentoonstelling.JPG   </vt:lpstr>
      <vt:lpstr>VALENTINO Od Loquax (Vlastní dílo) [GFDL (http://www.gnu.org/copyleft/fdl.html) nebo CC-BY-3.0 (http://creativecommons.org/licenses/by/3.0)], prostřednictvím Wikimedia Commons http://commons.wikimedia.org/wiki/File%3AValentino_wedding_dress.jpg </vt:lpstr>
      <vt:lpstr>PRADA By BrokenSphere (Own work) [GFDL (http://www.gnu.org/copyleft/fdl.html) or CC-BY-SA-3.0 (http://creativecommons.org/licenses/by-sa/3.0)], via Wikimedia Commons   http://commons.wikimedia.org/wiki/File%3APrada_SF_1.JPG </vt:lpstr>
      <vt:lpstr>VERSACE Od Shane Adams (Flickr) [CC-BY-2.0 (http://creativecommons.org/licenses/by/2.0)], prostřednictvím Wikimedia Commons http://commons.wikimedia.org/wiki/File%3AVersace_1.jpg   </vt:lpstr>
      <vt:lpstr> LOUIS VUITTON Od 663highland (663highland) [GFDL (http://www.gnu.org/copyleft/fdl.html), CC-BY-SA-3.0 (http://creativecommons.org/licenses/by-sa/3.0/) nebo CC-BY-2.5 (http://creativecommons.org/licenses/by/2.5)], prostřednictvím Wikimedia Commons http://commons.wikimedia.org/wiki/File%3ALvmh_kobe02s3872.jpg   </vt:lpstr>
      <vt:lpstr> EMPORIO ARMANI Od Ciegorctamoa (Vlastní dílo) [CC-BY-SA-3.0 (http://creativecommons.org/licenses/by-sa/3.0)], prostřednictvím Wikimedia Commons http://commons.wikimedia.org/wiki/File%3AHK_Admiralty_%E5%A4%AA%E5%8F%A4%E5%BB%A3%E5%A0%B4_Pacific_Place_shop_clothing_Emporio_Armani_name_sign_Nov-2013.JPG   </vt:lpstr>
      <vt:lpstr> ALEXANDER McQUEEN Od Wesley Chau [CC-BY-2.0 (http://creativecommons.org/licenses/by/2.0)], prostřednictvím Wikimedia Commons http://commons.wikimedia.org/wiki/File%3ASavage_Beauty_exhibition.jpg  Od TheSmartStylist.com http://www.flickr.com/photos/thesmartstylist/ [CC-BY-2.0 (http://creativecommons.org/licenses/by/2.0)], prostřednictvím Wikimedia Commons http://commons.wikimedia.org/wiki/File%3AAlexander_McQueen_Fall_2008_Collection.png   </vt:lpstr>
      <vt:lpstr>GUCCI Od Colin Rose (Flickr) [CC-BY-2.0 (http://creativecommons.org/licenses/by/2.0)], prostřednictvím Wikimedia Commons http://commons.wikimedia.org/wiki/File%3AGucci%2C_Holt_Renfrew.jpg</vt:lpstr>
      <vt:lpstr>YVES ST LAURENT Od David Hilowitz [CC-BY-2.0 (http://creativecommons.org/licenses/by/2.0)], prostřednictvím Wikimedia Commons http://commons.wikimedia.org/wiki/File%3AYves_St_Laurent_deYoung_Museum_San_Francisco.jpg   </vt:lpstr>
      <vt:lpstr>JEAN-PAUL GAULTIER Od HellN [CC-BY-2.0 (http://creativecommons.org/licenses/by/2.0)], prostřednictvím Wikimedia Commons http://commons.wikimedia.org/wiki/File%3AJean-Paul_Gaultier_expo_bustier.jpg </vt:lpstr>
      <vt:lpstr> VIVIENNE WESTWOOD Od Daniel Milner (Flickr: Vivienne Westwood (14)) [CC-BY-2.0 (http://creativecommons.org/licenses/by/2.0)], prostřednictvím Wikimedia Commons http://commons.wikimedia.org/wiki/File%3AVivienne_Westwood_Naomi_Campbell_shoes.jpg    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Světoví módní tvůrci</dc:title>
  <dc:creator>František Filipi</dc:creator>
  <cp:lastModifiedBy>František Filipi</cp:lastModifiedBy>
  <cp:revision>7</cp:revision>
  <dcterms:created xsi:type="dcterms:W3CDTF">2014-03-16T14:38:20Z</dcterms:created>
  <dcterms:modified xsi:type="dcterms:W3CDTF">2014-03-16T15:30:02Z</dcterms:modified>
</cp:coreProperties>
</file>