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p:transition spd="slow" advClick="0">
    <p:push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>
    <p:push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>
    <p:push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>
    <p:push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>
    <p:push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>
    <p:push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>
    <p:push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 advClick="0">
    <p:push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 advClick="0">
    <p:push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>
    <p:push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Click="0">
    <p:push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EC506BC-84CF-461C-A34A-63F714ACE312}" type="datetimeFigureOut">
              <a:rPr lang="cs-CZ" smtClean="0"/>
              <a:pPr/>
              <a:t>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297B2C5-3A8E-4910-B5E1-3A16B474F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 advClick="0">
    <p:push dir="d"/>
  </p:transition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1700809"/>
            <a:ext cx="8159824" cy="2088232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bg1">
                    <a:lumMod val="20000"/>
                    <a:lumOff val="80000"/>
                  </a:schemeClr>
                </a:solidFill>
              </a:rPr>
              <a:t>Způsoby       navrhování</a:t>
            </a:r>
            <a:endParaRPr lang="cs-CZ" sz="6000" dirty="0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21088"/>
            <a:ext cx="4419600" cy="10668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3331879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200" b="1" i="1" dirty="0">
                <a:latin typeface="Arial" pitchFamily="34" charset="0"/>
                <a:cs typeface="Arial" pitchFamily="34" charset="0"/>
              </a:rPr>
              <a:t>Datum: </a:t>
            </a:r>
            <a:r>
              <a:rPr lang="cs-CZ" sz="1200" b="1" i="1" dirty="0" smtClean="0">
                <a:latin typeface="Arial" pitchFamily="34" charset="0"/>
                <a:cs typeface="Arial" pitchFamily="34" charset="0"/>
              </a:rPr>
              <a:t>12. 10. </a:t>
            </a:r>
            <a:r>
              <a:rPr lang="cs-CZ" sz="1200" b="1" i="1" dirty="0">
                <a:latin typeface="Arial" pitchFamily="34" charset="0"/>
                <a:cs typeface="Arial" pitchFamily="34" charset="0"/>
              </a:rPr>
              <a:t>2013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1200" b="1" i="1" dirty="0" smtClean="0">
                <a:latin typeface="Arial" pitchFamily="34" charset="0"/>
                <a:cs typeface="Arial" pitchFamily="34" charset="0"/>
              </a:rPr>
              <a:t>Projekt</a:t>
            </a:r>
            <a:r>
              <a:rPr lang="cs-CZ" sz="1200" b="1" i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1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Kvalitní výuka</a:t>
            </a:r>
          </a:p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1200" b="1" i="1" dirty="0" smtClean="0">
                <a:latin typeface="Arial" pitchFamily="34" charset="0"/>
                <a:cs typeface="Arial" pitchFamily="34" charset="0"/>
              </a:rPr>
              <a:t>Registrační </a:t>
            </a:r>
            <a:r>
              <a:rPr lang="cs-CZ" sz="1200" b="1" i="1" dirty="0">
                <a:latin typeface="Arial" pitchFamily="34" charset="0"/>
                <a:cs typeface="Arial" pitchFamily="34" charset="0"/>
              </a:rPr>
              <a:t>číslo:</a:t>
            </a:r>
            <a:r>
              <a:rPr lang="cs-CZ" sz="1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CZ.1.07/1.5.00/34.0731</a:t>
            </a:r>
          </a:p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1200" b="1" i="1" dirty="0" smtClean="0">
                <a:latin typeface="Arial" pitchFamily="34" charset="0"/>
                <a:cs typeface="Arial" pitchFamily="34" charset="0"/>
              </a:rPr>
              <a:t>Číslo </a:t>
            </a:r>
            <a:r>
              <a:rPr lang="cs-CZ" sz="1200" b="1" i="1" dirty="0">
                <a:latin typeface="Arial" pitchFamily="34" charset="0"/>
                <a:cs typeface="Arial" pitchFamily="34" charset="0"/>
              </a:rPr>
              <a:t>DUM:</a:t>
            </a:r>
            <a:r>
              <a:rPr lang="cs-CZ" sz="1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VY_32_INOVACE_123 </a:t>
            </a:r>
            <a:r>
              <a:rPr lang="cs-CZ" sz="1200" b="1" dirty="0">
                <a:latin typeface="Arial" pitchFamily="34" charset="0"/>
                <a:cs typeface="Arial" pitchFamily="34" charset="0"/>
              </a:rPr>
              <a:t>	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1200" b="1" i="1" dirty="0" smtClean="0">
                <a:latin typeface="Arial" pitchFamily="34" charset="0"/>
                <a:cs typeface="Arial" pitchFamily="34" charset="0"/>
              </a:rPr>
              <a:t>Jméno </a:t>
            </a:r>
            <a:r>
              <a:rPr lang="cs-CZ" sz="1200" b="1" i="1" dirty="0">
                <a:latin typeface="Arial" pitchFamily="34" charset="0"/>
                <a:cs typeface="Arial" pitchFamily="34" charset="0"/>
              </a:rPr>
              <a:t>autora:</a:t>
            </a:r>
            <a:r>
              <a:rPr lang="cs-CZ" sz="1200" b="1" dirty="0">
                <a:latin typeface="Arial" pitchFamily="34" charset="0"/>
                <a:cs typeface="Arial" pitchFamily="34" charset="0"/>
              </a:rPr>
              <a:t> Mgr. A. Miloslava Svobodová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1200" b="1" i="1" dirty="0" smtClean="0">
                <a:latin typeface="Arial" pitchFamily="34" charset="0"/>
                <a:cs typeface="Arial" pitchFamily="34" charset="0"/>
              </a:rPr>
              <a:t>Název </a:t>
            </a:r>
            <a:r>
              <a:rPr lang="cs-CZ" sz="1200" b="1" i="1" dirty="0">
                <a:latin typeface="Arial" pitchFamily="34" charset="0"/>
                <a:cs typeface="Arial" pitchFamily="34" charset="0"/>
              </a:rPr>
              <a:t>práce:</a:t>
            </a:r>
            <a:r>
              <a:rPr lang="cs-CZ" sz="1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ZPŮSOBY NAVRHOVÁNÍ</a:t>
            </a:r>
          </a:p>
          <a:p>
            <a:r>
              <a:rPr lang="cs-CZ" sz="1200" b="1" i="1" dirty="0" smtClean="0">
                <a:latin typeface="Arial" pitchFamily="34" charset="0"/>
                <a:cs typeface="Arial" pitchFamily="34" charset="0"/>
              </a:rPr>
              <a:t>Předmět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Navrhování</a:t>
            </a:r>
          </a:p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1200" b="1" i="1" dirty="0" smtClean="0">
                <a:latin typeface="Arial" pitchFamily="34" charset="0"/>
                <a:cs typeface="Arial" pitchFamily="34" charset="0"/>
              </a:rPr>
              <a:t>Ročník</a:t>
            </a:r>
            <a:r>
              <a:rPr lang="cs-CZ" sz="1200" b="1" i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1200" b="1" dirty="0">
                <a:latin typeface="Arial" pitchFamily="34" charset="0"/>
                <a:cs typeface="Arial" pitchFamily="34" charset="0"/>
              </a:rPr>
              <a:t> 3.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1200" b="1" i="1" dirty="0" smtClean="0">
                <a:latin typeface="Arial" pitchFamily="34" charset="0"/>
                <a:cs typeface="Arial" pitchFamily="34" charset="0"/>
              </a:rPr>
              <a:t>Časová </a:t>
            </a:r>
            <a:r>
              <a:rPr lang="cs-CZ" sz="1200" b="1" i="1" dirty="0">
                <a:latin typeface="Arial" pitchFamily="34" charset="0"/>
                <a:cs typeface="Arial" pitchFamily="34" charset="0"/>
              </a:rPr>
              <a:t>dotace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10 minut</a:t>
            </a:r>
          </a:p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 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1200" b="1" i="1" dirty="0" smtClean="0">
                <a:latin typeface="Arial" pitchFamily="34" charset="0"/>
                <a:cs typeface="Arial" pitchFamily="34" charset="0"/>
              </a:rPr>
              <a:t>Vzdělávací cíl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: ukázka nejčastěji používaných způsobů navrhování – vytváření oděvních kolekcí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dirty="0">
                <a:latin typeface="Arial" pitchFamily="34" charset="0"/>
                <a:cs typeface="Arial" pitchFamily="34" charset="0"/>
              </a:rPr>
              <a:t> 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b="1" i="1" dirty="0">
                <a:latin typeface="Arial" pitchFamily="34" charset="0"/>
                <a:cs typeface="Arial" pitchFamily="34" charset="0"/>
              </a:rPr>
              <a:t>Pomůcky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výtvarné potřeby, krejčovská figurína, špendlíky, nůžky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1200" b="1" i="1" dirty="0">
                <a:latin typeface="Arial" pitchFamily="34" charset="0"/>
                <a:cs typeface="Arial" pitchFamily="34" charset="0"/>
              </a:rPr>
              <a:t>Poznámka: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Tento materiál je součástí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tematického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balíčku realistické studie a základy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navrhování</a:t>
            </a: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1200" b="1" i="1" dirty="0" smtClean="0"/>
              <a:t>Inovace</a:t>
            </a:r>
            <a:r>
              <a:rPr lang="cs-CZ" sz="1200" b="1" i="1" dirty="0"/>
              <a:t>:</a:t>
            </a:r>
            <a:r>
              <a:rPr lang="cs-CZ" sz="1200" b="1" dirty="0"/>
              <a:t> </a:t>
            </a:r>
            <a:r>
              <a:rPr lang="cs-CZ" sz="1200" dirty="0"/>
              <a:t>Mezipředmětové vztahy – Modelování, Konstrukce oděvů a Pracovní vyučování, zapojení audiovizuální techniky do výuky – prezentace vytvořená jako názorná ukázka nejčastěji používaných způsobů navrhování podle zadané inspirace, rozpracovaná do jednotlivých kroků.</a:t>
            </a:r>
          </a:p>
          <a:p>
            <a:r>
              <a:rPr lang="cs-CZ" sz="1200" dirty="0"/>
              <a:t> </a:t>
            </a:r>
          </a:p>
          <a:p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404664"/>
            <a:ext cx="4167463" cy="108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5602550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276872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Studie tvaru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645024"/>
            <a:ext cx="8229600" cy="2481139"/>
          </a:xfrm>
        </p:spPr>
        <p:txBody>
          <a:bodyPr/>
          <a:lstStyle/>
          <a:p>
            <a:r>
              <a:rPr lang="cs-CZ" dirty="0" smtClean="0"/>
              <a:t>Tvar jako inspirace vyžaduje důkladnou studii, převedení do linií, ploch a promítnutí do oděvního materiálu a střihu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7733266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860106"/>
            <a:ext cx="3600400" cy="513739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42921" y="860106"/>
            <a:ext cx="3747727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11338514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16935" y="687068"/>
            <a:ext cx="3710130" cy="5483864"/>
          </a:xfrm>
        </p:spPr>
      </p:pic>
    </p:spTree>
    <p:extLst>
      <p:ext uri="{BB962C8B-B14F-4D97-AF65-F5344CB8AC3E}">
        <p14:creationId xmlns:p14="http://schemas.microsoft.com/office/powerpoint/2010/main" xmlns="" val="964269376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900403"/>
            <a:ext cx="3528392" cy="510184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65586" y="872716"/>
            <a:ext cx="3619416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3245857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693675"/>
            <a:ext cx="3744416" cy="54706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670608"/>
            <a:ext cx="3978934" cy="5516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27319339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656692"/>
            <a:ext cx="3870148" cy="554461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656692"/>
            <a:ext cx="3590696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6524411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Práce s linií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29600" cy="1828800"/>
          </a:xfrm>
        </p:spPr>
        <p:txBody>
          <a:bodyPr/>
          <a:lstStyle/>
          <a:p>
            <a:r>
              <a:rPr lang="cs-CZ" dirty="0" smtClean="0"/>
              <a:t>Jednotná linie spojuje tvarosloví celé kolekce. Opakující se tvar v různých proporcích, umístění a materiálu kolekci sjednocuje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0099403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9692" y="410594"/>
            <a:ext cx="5544616" cy="6036812"/>
          </a:xfrm>
        </p:spPr>
      </p:pic>
    </p:spTree>
    <p:extLst>
      <p:ext uri="{BB962C8B-B14F-4D97-AF65-F5344CB8AC3E}">
        <p14:creationId xmlns:p14="http://schemas.microsoft.com/office/powerpoint/2010/main" xmlns="" val="3580428685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8538" y="512676"/>
            <a:ext cx="7346925" cy="5832648"/>
          </a:xfrm>
        </p:spPr>
      </p:pic>
    </p:spTree>
    <p:extLst>
      <p:ext uri="{BB962C8B-B14F-4D97-AF65-F5344CB8AC3E}">
        <p14:creationId xmlns:p14="http://schemas.microsoft.com/office/powerpoint/2010/main" xmlns="" val="3207374553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353553"/>
            <a:ext cx="8229600" cy="4150894"/>
          </a:xfrm>
        </p:spPr>
      </p:pic>
    </p:spTree>
    <p:extLst>
      <p:ext uri="{BB962C8B-B14F-4D97-AF65-F5344CB8AC3E}">
        <p14:creationId xmlns:p14="http://schemas.microsoft.com/office/powerpoint/2010/main" xmlns="" val="2861123921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Aranžování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429000"/>
            <a:ext cx="8229600" cy="175679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Jedním ze základních způsobů navrhování je aranžování na figuríně. Snáze se tak nachází nové tvary a siluety.</a:t>
            </a:r>
          </a:p>
          <a:p>
            <a:r>
              <a:rPr lang="cs-CZ" dirty="0" smtClean="0"/>
              <a:t>Umožňuje vnímat oděv jako trojrozměrný objekt</a:t>
            </a:r>
          </a:p>
          <a:p>
            <a:r>
              <a:rPr lang="cs-CZ" dirty="0" smtClean="0"/>
              <a:t>Pracuje se s papírem, pomocným materiálem – plátno, </a:t>
            </a:r>
            <a:r>
              <a:rPr lang="cs-CZ" dirty="0" err="1" smtClean="0"/>
              <a:t>vlizelín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5354856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5" y="729934"/>
            <a:ext cx="3816425" cy="539813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80729" y="742392"/>
            <a:ext cx="3089873" cy="53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61454359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518896"/>
            <a:ext cx="2372404" cy="370351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82690" y="2492896"/>
            <a:ext cx="2139703" cy="365240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47864" y="260648"/>
            <a:ext cx="2592252" cy="3704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2607891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252028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Práce s materiálem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0928"/>
            <a:ext cx="8229600" cy="3456384"/>
          </a:xfrm>
        </p:spPr>
        <p:txBody>
          <a:bodyPr/>
          <a:lstStyle/>
          <a:p>
            <a:r>
              <a:rPr lang="cs-CZ" dirty="0" smtClean="0"/>
              <a:t>Dalším ze způsobů hledání nových možností navrhování je inspirace samotným materiálem a jeho zpracování</a:t>
            </a:r>
          </a:p>
          <a:p>
            <a:r>
              <a:rPr lang="cs-CZ" dirty="0" smtClean="0"/>
              <a:t>Vyžaduje znalost technologie, oděvních materiálů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203162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798739"/>
            <a:ext cx="4104456" cy="526052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800708"/>
            <a:ext cx="4162083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80676081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57545"/>
            <a:ext cx="5472608" cy="5942911"/>
          </a:xfrm>
        </p:spPr>
      </p:pic>
    </p:spTree>
    <p:extLst>
      <p:ext uri="{BB962C8B-B14F-4D97-AF65-F5344CB8AC3E}">
        <p14:creationId xmlns:p14="http://schemas.microsoft.com/office/powerpoint/2010/main" xmlns="" val="2498402807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1340769"/>
            <a:ext cx="3751200" cy="417646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36567" y="1124744"/>
            <a:ext cx="3601113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4419156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764704"/>
            <a:ext cx="3649825" cy="532859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764704"/>
            <a:ext cx="3831259" cy="5328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8888281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47764" y="572891"/>
            <a:ext cx="4248472" cy="5712218"/>
          </a:xfrm>
        </p:spPr>
      </p:pic>
    </p:spTree>
    <p:extLst>
      <p:ext uri="{BB962C8B-B14F-4D97-AF65-F5344CB8AC3E}">
        <p14:creationId xmlns:p14="http://schemas.microsoft.com/office/powerpoint/2010/main" xmlns="" val="1610432785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556792"/>
            <a:ext cx="8229600" cy="1719064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Historie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573016"/>
            <a:ext cx="8229600" cy="1728193"/>
          </a:xfrm>
        </p:spPr>
        <p:txBody>
          <a:bodyPr/>
          <a:lstStyle/>
          <a:p>
            <a:r>
              <a:rPr lang="cs-CZ" dirty="0" smtClean="0"/>
              <a:t>Inspirace historickými obdobími pomáhá při vytváření nových prvků a siluet</a:t>
            </a:r>
          </a:p>
          <a:p>
            <a:r>
              <a:rPr lang="cs-CZ" dirty="0" smtClean="0"/>
              <a:t>Staví na znalosti původních materiálů, tvarů a střihů, které se mohou měnit a přetvářet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1609494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714391"/>
            <a:ext cx="8229600" cy="954969"/>
          </a:xfrm>
        </p:spPr>
        <p:txBody>
          <a:bodyPr>
            <a:normAutofit/>
          </a:bodyPr>
          <a:lstStyle/>
          <a:p>
            <a:r>
              <a:rPr lang="cs-CZ" sz="1400" dirty="0" smtClean="0"/>
              <a:t>                      Auror fotografií, koláží a kreseb: </a:t>
            </a:r>
            <a:r>
              <a:rPr lang="cs-CZ" sz="1400" dirty="0" err="1" smtClean="0"/>
              <a:t>Mgr.A</a:t>
            </a:r>
            <a:r>
              <a:rPr lang="cs-CZ" sz="1400" dirty="0" smtClean="0"/>
              <a:t>. Miloslava Svobodová</a:t>
            </a:r>
            <a:endParaRPr lang="cs-CZ" sz="1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5776" y="495340"/>
            <a:ext cx="4032448" cy="5867320"/>
          </a:xfrm>
        </p:spPr>
      </p:pic>
    </p:spTree>
    <p:extLst>
      <p:ext uri="{BB962C8B-B14F-4D97-AF65-F5344CB8AC3E}">
        <p14:creationId xmlns:p14="http://schemas.microsoft.com/office/powerpoint/2010/main" xmlns="" val="25784964"/>
      </p:ext>
    </p:extLst>
  </p:cSld>
  <p:clrMapOvr>
    <a:masterClrMapping/>
  </p:clrMapOvr>
  <p:transition spd="slow" advClick="0">
    <p:push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</TotalTime>
  <Words>151</Words>
  <Application>Microsoft Office PowerPoint</Application>
  <PresentationFormat>Předvádění na obrazovce (4:3)</PresentationFormat>
  <Paragraphs>34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Došky</vt:lpstr>
      <vt:lpstr>Způsoby       navrhování</vt:lpstr>
      <vt:lpstr>Snímek 2</vt:lpstr>
      <vt:lpstr>Studie tvaru</vt:lpstr>
      <vt:lpstr>Snímek 4</vt:lpstr>
      <vt:lpstr>Snímek 5</vt:lpstr>
      <vt:lpstr>Snímek 6</vt:lpstr>
      <vt:lpstr>Snímek 7</vt:lpstr>
      <vt:lpstr>Snímek 8</vt:lpstr>
      <vt:lpstr>Práce s linií</vt:lpstr>
      <vt:lpstr>Snímek 10</vt:lpstr>
      <vt:lpstr>Snímek 11</vt:lpstr>
      <vt:lpstr>Snímek 12</vt:lpstr>
      <vt:lpstr>Aranžování</vt:lpstr>
      <vt:lpstr>Snímek 14</vt:lpstr>
      <vt:lpstr>Snímek 15</vt:lpstr>
      <vt:lpstr>Práce s materiálem</vt:lpstr>
      <vt:lpstr>Snímek 17</vt:lpstr>
      <vt:lpstr>Snímek 18</vt:lpstr>
      <vt:lpstr>Snímek 19</vt:lpstr>
      <vt:lpstr>Snímek 20</vt:lpstr>
      <vt:lpstr>Snímek 21</vt:lpstr>
      <vt:lpstr>Historie</vt:lpstr>
      <vt:lpstr>                      Auror fotografií, koláží a kreseb: Mgr.A. Miloslava Svobodová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Způsoby navrhování</dc:title>
  <dc:creator>František Filipi</dc:creator>
  <cp:lastModifiedBy>Dum</cp:lastModifiedBy>
  <cp:revision>11</cp:revision>
  <dcterms:created xsi:type="dcterms:W3CDTF">2013-09-29T18:11:18Z</dcterms:created>
  <dcterms:modified xsi:type="dcterms:W3CDTF">2014-11-02T20:08:39Z</dcterms:modified>
</cp:coreProperties>
</file>