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14D43FD5-6A76-4D24-9C35-62E3347685D8}" type="datetimeFigureOut">
              <a:rPr lang="cs-CZ" smtClean="0"/>
              <a:pPr/>
              <a:t>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60756874-F74E-44EA-8926-E556DA159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Móda 2. </a:t>
            </a:r>
            <a:r>
              <a:rPr lang="cs-CZ" smtClean="0"/>
              <a:t>poloviny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638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3" y="2060848"/>
            <a:ext cx="7648939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400" b="1" i="1" dirty="0"/>
              <a:t>Datum: </a:t>
            </a:r>
            <a:r>
              <a:rPr lang="cs-CZ" sz="1400" b="1" i="1" dirty="0" smtClean="0"/>
              <a:t>15. </a:t>
            </a:r>
            <a:r>
              <a:rPr lang="cs-CZ" sz="1400" b="1" i="1" dirty="0"/>
              <a:t>2. 2014</a:t>
            </a:r>
            <a:r>
              <a:rPr lang="cs-CZ" sz="1400" dirty="0"/>
              <a:t> </a:t>
            </a:r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Projekt:</a:t>
            </a:r>
            <a:r>
              <a:rPr lang="cs-CZ" sz="1400" b="1" dirty="0"/>
              <a:t> </a:t>
            </a:r>
            <a:r>
              <a:rPr lang="cs-CZ" sz="1400" dirty="0"/>
              <a:t>Kvalitní výuka</a:t>
            </a:r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Registrační číslo:</a:t>
            </a:r>
            <a:r>
              <a:rPr lang="cs-CZ" sz="1400" b="1" dirty="0"/>
              <a:t> </a:t>
            </a:r>
            <a:r>
              <a:rPr lang="cs-CZ" sz="1400" dirty="0"/>
              <a:t>CZ.1.07/1.5.00/34.0731</a:t>
            </a:r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Číslo DUM:</a:t>
            </a:r>
            <a:r>
              <a:rPr lang="cs-CZ" sz="1400" b="1" dirty="0"/>
              <a:t> </a:t>
            </a:r>
            <a:r>
              <a:rPr lang="cs-CZ" sz="1400" dirty="0" smtClean="0"/>
              <a:t>VY_32_INOVACE_139 </a:t>
            </a:r>
            <a:endParaRPr lang="cs-CZ" sz="1400" dirty="0"/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Jméno autora:</a:t>
            </a:r>
            <a:r>
              <a:rPr lang="cs-CZ" sz="1400" b="1" dirty="0"/>
              <a:t> Mgr. A. Miloslava Svobodová</a:t>
            </a:r>
            <a:endParaRPr lang="cs-CZ" sz="1400" dirty="0"/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Název práce:</a:t>
            </a:r>
            <a:r>
              <a:rPr lang="cs-CZ" sz="1400" b="1" dirty="0"/>
              <a:t> Historie odívání – </a:t>
            </a:r>
            <a:r>
              <a:rPr lang="cs-CZ" sz="1400" b="1" dirty="0" smtClean="0"/>
              <a:t>Móda 2. poloviny </a:t>
            </a:r>
            <a:r>
              <a:rPr lang="cs-CZ" sz="1400" b="1" dirty="0"/>
              <a:t>20. století</a:t>
            </a:r>
            <a:endParaRPr lang="cs-CZ" sz="1400" dirty="0"/>
          </a:p>
          <a:p>
            <a:pPr lvl="0"/>
            <a:r>
              <a:rPr lang="cs-CZ" sz="1400" b="1" i="1" dirty="0"/>
              <a:t>Předmět</a:t>
            </a:r>
            <a:r>
              <a:rPr lang="cs-CZ" sz="1400" i="1" dirty="0"/>
              <a:t>:</a:t>
            </a:r>
            <a:r>
              <a:rPr lang="cs-CZ" sz="1400" dirty="0"/>
              <a:t> Navrhování</a:t>
            </a:r>
          </a:p>
          <a:p>
            <a:pPr lvl="0"/>
            <a:r>
              <a:rPr lang="cs-CZ" sz="1400" b="1" i="1" dirty="0"/>
              <a:t>Ročník:</a:t>
            </a:r>
            <a:r>
              <a:rPr lang="cs-CZ" sz="1400" b="1" dirty="0"/>
              <a:t> 3.</a:t>
            </a:r>
            <a:endParaRPr lang="cs-CZ" sz="1400" dirty="0"/>
          </a:p>
          <a:p>
            <a:pPr lvl="0"/>
            <a:r>
              <a:rPr lang="cs-CZ" sz="1400" b="1" i="1" dirty="0"/>
              <a:t>Časová dotace</a:t>
            </a:r>
            <a:r>
              <a:rPr lang="cs-CZ" sz="1400" i="1" dirty="0"/>
              <a:t>:</a:t>
            </a:r>
            <a:r>
              <a:rPr lang="cs-CZ" sz="1400" dirty="0"/>
              <a:t> 45 minut</a:t>
            </a:r>
          </a:p>
          <a:p>
            <a:pPr lvl="0"/>
            <a:r>
              <a:rPr lang="cs-CZ" sz="1400" b="1" i="1" dirty="0"/>
              <a:t>Vzdělávací cíl</a:t>
            </a:r>
            <a:r>
              <a:rPr lang="cs-CZ" sz="1400" i="1" dirty="0"/>
              <a:t>: seznámení s historií </a:t>
            </a:r>
            <a:r>
              <a:rPr lang="cs-CZ" sz="1400" i="1" dirty="0" smtClean="0"/>
              <a:t>odívání </a:t>
            </a:r>
            <a:r>
              <a:rPr lang="cs-CZ" sz="1400" i="1" dirty="0"/>
              <a:t>v období </a:t>
            </a:r>
            <a:r>
              <a:rPr lang="cs-CZ" sz="1400" i="1" dirty="0" smtClean="0"/>
              <a:t>2. </a:t>
            </a:r>
            <a:r>
              <a:rPr lang="cs-CZ" sz="1400" i="1" dirty="0"/>
              <a:t>poloviny 20. století a oděvními prvky a siluetami typickými pro toto období</a:t>
            </a:r>
            <a:endParaRPr lang="cs-CZ" sz="1400" dirty="0"/>
          </a:p>
          <a:p>
            <a:pPr lvl="0"/>
            <a:r>
              <a:rPr lang="cs-CZ" sz="1400" b="1" i="1" dirty="0"/>
              <a:t>Pomůcky</a:t>
            </a:r>
            <a:r>
              <a:rPr lang="cs-CZ" sz="1400" i="1" dirty="0"/>
              <a:t>: PC</a:t>
            </a:r>
            <a:endParaRPr lang="cs-CZ" sz="1400" dirty="0"/>
          </a:p>
          <a:p>
            <a:pPr lvl="0"/>
            <a:r>
              <a:rPr lang="cs-CZ" sz="1400" b="1" i="1" dirty="0"/>
              <a:t>Poznámka:</a:t>
            </a:r>
            <a:r>
              <a:rPr lang="cs-CZ" sz="1400" dirty="0"/>
              <a:t> Tento materiál je součástí tematického balíčku realistické studie a základy navrhování</a:t>
            </a:r>
          </a:p>
          <a:p>
            <a:pPr lvl="0"/>
            <a:r>
              <a:rPr lang="cs-CZ" sz="1400" b="1" i="1" dirty="0"/>
              <a:t>Inovace:</a:t>
            </a:r>
            <a:r>
              <a:rPr lang="cs-CZ" sz="1400" b="1" dirty="0"/>
              <a:t> </a:t>
            </a:r>
            <a:r>
              <a:rPr lang="cs-CZ" sz="1400" dirty="0"/>
              <a:t>Mezipředmětové vztahy – Modelování, PCV, Konstrukce střihů - zapojení audiovizuální techniky do výuky – popis daného historického období z hlediska vývoje oděvu, materiálu, oděvních prvků a siluet. Téma obsahuje zadání úkolu, kde si žáci vyzkouší přenést inspiraci historickým oděvem do nové podoby.</a:t>
            </a:r>
          </a:p>
        </p:txBody>
      </p:sp>
      <p:pic>
        <p:nvPicPr>
          <p:cNvPr id="3" name="Picture 2" descr="E:\Šablony\DUM_128_využití aranžovaných prvků v praxi\logoli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598622" cy="14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Šablony\DUM_128_využití aranžovaných prvků v praxi\logoli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4080" y="557064"/>
            <a:ext cx="5598622" cy="14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0308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805264"/>
            <a:ext cx="8041440" cy="722594"/>
          </a:xfrm>
        </p:spPr>
        <p:txBody>
          <a:bodyPr/>
          <a:lstStyle/>
          <a:p>
            <a:r>
              <a:rPr lang="cs-CZ" sz="1400" dirty="0" smtClean="0"/>
              <a:t>Autor kresby: </a:t>
            </a:r>
            <a:r>
              <a:rPr lang="cs-CZ" sz="1400" dirty="0" err="1" smtClean="0"/>
              <a:t>Mgr.A</a:t>
            </a:r>
            <a:r>
              <a:rPr lang="cs-CZ" sz="1400" dirty="0" smtClean="0"/>
              <a:t>. Miloslava Svobodová</a:t>
            </a:r>
            <a:endParaRPr lang="cs-CZ" sz="1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442615"/>
            <a:ext cx="3243417" cy="5547023"/>
          </a:xfrm>
        </p:spPr>
      </p:pic>
    </p:spTree>
    <p:extLst>
      <p:ext uri="{BB962C8B-B14F-4D97-AF65-F5344CB8AC3E}">
        <p14:creationId xmlns:p14="http://schemas.microsoft.com/office/powerpoint/2010/main" xmlns="" val="1857593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041440" cy="1442674"/>
          </a:xfrm>
        </p:spPr>
        <p:txBody>
          <a:bodyPr/>
          <a:lstStyle/>
          <a:p>
            <a:r>
              <a:rPr lang="cs-CZ" b="1" dirty="0"/>
              <a:t>MÓDA 60.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628800"/>
            <a:ext cx="7467600" cy="3951337"/>
          </a:xfrm>
        </p:spPr>
        <p:txBody>
          <a:bodyPr>
            <a:normAutofit/>
          </a:bodyPr>
          <a:lstStyle/>
          <a:p>
            <a:r>
              <a:rPr lang="cs-CZ" sz="2000" dirty="0" smtClean="0"/>
              <a:t>Móda </a:t>
            </a:r>
            <a:r>
              <a:rPr lang="cs-CZ" sz="2000" dirty="0"/>
              <a:t>šedesátých let byla ovlivněna také sociální situací, kdy společnost žila popem, hlavním tématem byl let člověka na Měsíc a mladí si s radostí užívali sexuální revoluce. Určitou roli hrála i politika, především kontroverzní válka ve Vietnamu nebo boj za lidská práva.</a:t>
            </a:r>
          </a:p>
          <a:p>
            <a:r>
              <a:rPr lang="cs-CZ" sz="2000" dirty="0" smtClean="0"/>
              <a:t>Hlavním </a:t>
            </a:r>
            <a:r>
              <a:rPr lang="cs-CZ" sz="2000" dirty="0"/>
              <a:t>cílem tohoto desetiletí bylo šokovat. A kde </a:t>
            </a:r>
            <a:r>
              <a:rPr lang="cs-CZ" sz="2000" dirty="0" smtClean="0"/>
              <a:t>jinde jít </a:t>
            </a:r>
            <a:r>
              <a:rPr lang="cs-CZ" sz="2000" dirty="0"/>
              <a:t>tvrdě proti proudu než v multikulturním Londýně. Oproti tomu taková Francie si zachovala svou vznešenost a honosnou módu, tím ale u mladých módních "revolucionářů" samozřejmě nemohla uspět, a tak zaznamenala úpadek.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086508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467600" cy="558506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Snad největším idolem doby je vychrtlá a rozpustilá modelka </a:t>
            </a:r>
            <a:r>
              <a:rPr lang="cs-CZ" dirty="0" err="1"/>
              <a:t>Twiggy</a:t>
            </a:r>
            <a:r>
              <a:rPr lang="cs-CZ" dirty="0"/>
              <a:t> s obzvlášť dívčím vzhledem. Své dlouhé štíhlé nohy zdůrazňovala díky nové revoluční délce sukní -mini. Kdo byl však jejím prvním návrhářem není jasné. Ženy by své oblíbené mini určitě raději připsaly Mary </a:t>
            </a:r>
            <a:r>
              <a:rPr lang="cs-CZ" dirty="0" err="1"/>
              <a:t>Quantové</a:t>
            </a:r>
            <a:r>
              <a:rPr lang="cs-CZ" dirty="0"/>
              <a:t>, je ale stejně tak možné, že tento skvělý "vynález" vypustil do světa Pařížan </a:t>
            </a:r>
            <a:r>
              <a:rPr lang="cs-CZ" dirty="0" err="1"/>
              <a:t>Courréges</a:t>
            </a:r>
            <a:r>
              <a:rPr lang="cs-CZ" dirty="0"/>
              <a:t>.</a:t>
            </a:r>
          </a:p>
          <a:p>
            <a:r>
              <a:rPr lang="cs-CZ" dirty="0"/>
              <a:t>● Díky své toleranci a uvolněné atmosféře přebírá hlavní roli Londýn, kde se mísí všemožné styly a kultury. Obrovský vliv mají muzikanti a to především legendární Beatles nebo </a:t>
            </a:r>
            <a:r>
              <a:rPr lang="cs-CZ" dirty="0" err="1"/>
              <a:t>Rolling</a:t>
            </a:r>
            <a:r>
              <a:rPr lang="cs-CZ" dirty="0"/>
              <a:t> </a:t>
            </a:r>
            <a:r>
              <a:rPr lang="cs-CZ" dirty="0" err="1"/>
              <a:t>Stones</a:t>
            </a:r>
            <a:r>
              <a:rPr lang="cs-CZ" dirty="0"/>
              <a:t> v čele s charizmatickým Mickem </a:t>
            </a:r>
            <a:r>
              <a:rPr lang="cs-CZ" dirty="0" err="1"/>
              <a:t>Jaggerem</a:t>
            </a:r>
            <a:r>
              <a:rPr lang="cs-CZ" dirty="0"/>
              <a:t>. Díky těmto skupinám nastal velký boom v pánské módě. Ten byl ovšem největší </a:t>
            </a:r>
            <a:r>
              <a:rPr lang="cs-CZ" dirty="0" err="1"/>
              <a:t>aţ</a:t>
            </a:r>
            <a:r>
              <a:rPr lang="cs-CZ" dirty="0"/>
              <a:t> v 70. letech díky hnutí </a:t>
            </a:r>
            <a:r>
              <a:rPr lang="cs-CZ" dirty="0" err="1"/>
              <a:t>glam</a:t>
            </a:r>
            <a:r>
              <a:rPr lang="cs-CZ" dirty="0"/>
              <a:t>, kterému dal vzniknout David </a:t>
            </a:r>
            <a:r>
              <a:rPr lang="cs-CZ" dirty="0" err="1"/>
              <a:t>Bowie</a:t>
            </a:r>
            <a:r>
              <a:rPr lang="cs-CZ" dirty="0"/>
              <a:t> se svými odbarvenými vlasy, nalíčením, třpytkami a botami na podpatcích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● Je rok 1967 a v </a:t>
            </a:r>
            <a:r>
              <a:rPr lang="cs-CZ" b="1" dirty="0"/>
              <a:t>Británii</a:t>
            </a:r>
            <a:r>
              <a:rPr lang="cs-CZ" dirty="0"/>
              <a:t> je konečně povolena homosexualita a ovzduší tak připomíná období pohodových 20. let. Na ulicích vídáme odvážné a výstřední oblečení s pop-</a:t>
            </a:r>
            <a:r>
              <a:rPr lang="cs-CZ" dirty="0" err="1"/>
              <a:t>artovými</a:t>
            </a:r>
            <a:r>
              <a:rPr lang="cs-CZ" dirty="0"/>
              <a:t> potisky Vzniká tzv. unisex, což znamená stejné prvky v oblečení pro muže a ženy, a je pravda, že v  60. letech mnohdy ani nepoznáte, zda se jedná o muže či ženu.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5259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836712"/>
            <a:ext cx="7467600" cy="450494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● Nejsilnějším stylem ulice, který se však zrodil nejdříve v salónech, bylo hnutí </a:t>
            </a:r>
            <a:r>
              <a:rPr lang="cs-CZ" dirty="0" err="1"/>
              <a:t>hippies</a:t>
            </a:r>
            <a:r>
              <a:rPr lang="cs-CZ" dirty="0"/>
              <a:t>.</a:t>
            </a:r>
          </a:p>
          <a:p>
            <a:r>
              <a:rPr lang="cs-CZ" dirty="0"/>
              <a:t>● Typickými prvky jsou čelenky, džíny do zvonu, květinové výšivky, indiánské peleríny, šperky i pro muže, </a:t>
            </a:r>
            <a:r>
              <a:rPr lang="cs-CZ" dirty="0" err="1"/>
              <a:t>etno</a:t>
            </a:r>
            <a:r>
              <a:rPr lang="cs-CZ" dirty="0"/>
              <a:t> prvky, odhalené části těla a průsvitné materiály. Členové hnutí vyznávali magické kulty a mimosmyslové vnímání. Jejich slogan "Make </a:t>
            </a:r>
            <a:r>
              <a:rPr lang="cs-CZ" dirty="0" err="1"/>
              <a:t>peace</a:t>
            </a:r>
            <a:r>
              <a:rPr lang="cs-CZ" dirty="0"/>
              <a:t>, not </a:t>
            </a:r>
            <a:r>
              <a:rPr lang="cs-CZ" dirty="0" err="1"/>
              <a:t>war</a:t>
            </a:r>
            <a:r>
              <a:rPr lang="cs-CZ" dirty="0"/>
              <a:t>" poukazoval na délku války ve Vietnamu. Věřili, že "láskou lze spasit svět".</a:t>
            </a:r>
          </a:p>
          <a:p>
            <a:r>
              <a:rPr lang="cs-CZ" dirty="0"/>
              <a:t>● A ještě pár slov o (nejen) tehdejších módních tvůrcích: Mary </a:t>
            </a:r>
            <a:r>
              <a:rPr lang="cs-CZ" dirty="0" err="1"/>
              <a:t>Quantová</a:t>
            </a:r>
            <a:r>
              <a:rPr lang="cs-CZ" dirty="0"/>
              <a:t> vynalezla kromě možné minisukně i kalhotový kostým a byla oblíbená i revolučním užívání materiálu. Na scénu nastupuje Yves Saint </a:t>
            </a:r>
            <a:r>
              <a:rPr lang="cs-CZ" dirty="0" err="1"/>
              <a:t>Laurent</a:t>
            </a:r>
            <a:r>
              <a:rPr lang="cs-CZ" dirty="0"/>
              <a:t>, který se ujímá vedení salónu po smrti </a:t>
            </a:r>
            <a:r>
              <a:rPr lang="cs-CZ" dirty="0" err="1"/>
              <a:t>Diora</a:t>
            </a:r>
            <a:r>
              <a:rPr lang="cs-CZ" dirty="0"/>
              <a:t>. V Paříži byl ale nepochopený, a tak ji opustil. Po svém návratu bylo jeho místo nezákonně zabráno Marcem </a:t>
            </a:r>
            <a:r>
              <a:rPr lang="cs-CZ" dirty="0" err="1"/>
              <a:t>Bohanem</a:t>
            </a:r>
            <a:r>
              <a:rPr lang="cs-CZ" dirty="0"/>
              <a:t> a Y. S. </a:t>
            </a:r>
            <a:r>
              <a:rPr lang="cs-CZ" dirty="0" err="1"/>
              <a:t>Laurent</a:t>
            </a:r>
            <a:r>
              <a:rPr lang="cs-CZ" dirty="0"/>
              <a:t> se rozhodl otevřít vlastní modelový dům. Už jako mladý byl velmi talentovaný a měl před sebou vskutku zářivou budoucnost.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2172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88640"/>
            <a:ext cx="7467600" cy="6408712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/>
              <a:t>Pierre</a:t>
            </a:r>
            <a:r>
              <a:rPr lang="cs-CZ" dirty="0"/>
              <a:t> </a:t>
            </a:r>
            <a:r>
              <a:rPr lang="cs-CZ" dirty="0" err="1"/>
              <a:t>Cardin</a:t>
            </a:r>
            <a:r>
              <a:rPr lang="cs-CZ" dirty="0"/>
              <a:t> jako jeden z prvních rád experimentuje s materiálem. Originální </a:t>
            </a:r>
            <a:r>
              <a:rPr lang="cs-CZ" dirty="0" err="1"/>
              <a:t>Paco</a:t>
            </a:r>
            <a:r>
              <a:rPr lang="cs-CZ" dirty="0"/>
              <a:t> </a:t>
            </a:r>
            <a:r>
              <a:rPr lang="cs-CZ" dirty="0" err="1"/>
              <a:t>Rabanne</a:t>
            </a:r>
            <a:r>
              <a:rPr lang="cs-CZ" dirty="0"/>
              <a:t> zhotovuje své šaty zase z materiálů přímo neoděvních. Legendární jsou jeho modely z kovových plíšků, plastů, plexiskla a podobně. Itálie je nadobro uznávaná a chce tvořit i svůj vlastní rukopis. Typický je důraz na materiál. Centrem je Řím, Florencie a Milán. </a:t>
            </a:r>
          </a:p>
          <a:p>
            <a:r>
              <a:rPr lang="cs-CZ" dirty="0"/>
              <a:t>● Právě tohle desetiletí zaznamenalo na módním poli vcelku slušné vlnobití. Styl rockerů byl v přímém protikladu s hnutím </a:t>
            </a:r>
            <a:r>
              <a:rPr lang="cs-CZ" dirty="0" err="1"/>
              <a:t>hippies</a:t>
            </a:r>
            <a:r>
              <a:rPr lang="cs-CZ" dirty="0"/>
              <a:t> a do takových vln se jen tak mimochodem přimotalo výstřední oblečení s pop-</a:t>
            </a:r>
            <a:r>
              <a:rPr lang="cs-CZ" dirty="0" err="1"/>
              <a:t>artovými</a:t>
            </a:r>
            <a:r>
              <a:rPr lang="cs-CZ" dirty="0"/>
              <a:t> potisky či tzv. unisex móda. </a:t>
            </a:r>
          </a:p>
          <a:p>
            <a:r>
              <a:rPr lang="cs-CZ" dirty="0"/>
              <a:t>● Počátkem revolučního období vzniká ve Velké Británii výrazná nekonformní subkultura </a:t>
            </a:r>
            <a:r>
              <a:rPr lang="cs-CZ" dirty="0" err="1"/>
              <a:t>Rockers</a:t>
            </a:r>
            <a:r>
              <a:rPr lang="cs-CZ" dirty="0"/>
              <a:t>. Nejvíc fanoušků posbírala v průmyslových oblastech, například okolí Liverpoolu, ale i v malých městech a na venkově. Inspiraci </a:t>
            </a:r>
            <a:r>
              <a:rPr lang="cs-CZ" dirty="0" smtClean="0"/>
              <a:t>hledali </a:t>
            </a:r>
            <a:r>
              <a:rPr lang="cs-CZ" dirty="0"/>
              <a:t>v rock’</a:t>
            </a:r>
            <a:r>
              <a:rPr lang="cs-CZ" dirty="0" err="1"/>
              <a:t>n’rollu</a:t>
            </a:r>
            <a:r>
              <a:rPr lang="cs-CZ" dirty="0"/>
              <a:t> a populárních amerických filmech. A z takového spojení nemohl vzejít žádný nudný, nenápadný styl. Kožená motorkářská bunda s cvočky a popsaná nápisy, džíny a nezbytné motorkářské boty, to byli </a:t>
            </a:r>
            <a:r>
              <a:rPr lang="cs-CZ" dirty="0" err="1"/>
              <a:t>rockers</a:t>
            </a:r>
            <a:r>
              <a:rPr lang="cs-CZ" dirty="0"/>
              <a:t>.</a:t>
            </a:r>
          </a:p>
          <a:p>
            <a:r>
              <a:rPr lang="cs-CZ" dirty="0"/>
              <a:t>Tzv. </a:t>
            </a:r>
            <a:r>
              <a:rPr lang="cs-CZ" dirty="0" err="1"/>
              <a:t>Mods</a:t>
            </a:r>
            <a:r>
              <a:rPr lang="cs-CZ" dirty="0"/>
              <a:t> nebo-</a:t>
            </a:r>
            <a:r>
              <a:rPr lang="cs-CZ" dirty="0" err="1"/>
              <a:t>li</a:t>
            </a:r>
            <a:r>
              <a:rPr lang="cs-CZ" dirty="0"/>
              <a:t>  Modernisté se slabostí pro soulovou hudbu se stali jejich úhlavními nepřáteli. Styl </a:t>
            </a:r>
            <a:r>
              <a:rPr lang="cs-CZ" dirty="0" err="1"/>
              <a:t>mods</a:t>
            </a:r>
            <a:r>
              <a:rPr lang="cs-CZ" dirty="0"/>
              <a:t> považovali za příliš zženštělí vyznačující se hlavně krátkými vlasy a drahými obleky. Násilné střety mezi těmito dvěma subkulturami byly hlavně počátkem 60. let. V následujících letech většina </a:t>
            </a:r>
            <a:r>
              <a:rPr lang="cs-CZ" dirty="0" err="1"/>
              <a:t>mods</a:t>
            </a:r>
            <a:r>
              <a:rPr lang="cs-CZ" dirty="0"/>
              <a:t> odešla k </a:t>
            </a:r>
            <a:r>
              <a:rPr lang="cs-CZ" dirty="0" err="1"/>
              <a:t>hippies</a:t>
            </a:r>
            <a:r>
              <a:rPr lang="cs-CZ" dirty="0"/>
              <a:t>. Ti zbylí vytvořili tzv. Hard </a:t>
            </a:r>
            <a:r>
              <a:rPr lang="cs-CZ" dirty="0" err="1"/>
              <a:t>Mods</a:t>
            </a:r>
            <a:r>
              <a:rPr lang="cs-CZ" dirty="0"/>
              <a:t>, kde uhlazený vzhled vyměnili za džíny, kostkované košile a těžké pracovní boty.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64365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64704"/>
            <a:ext cx="7467600" cy="522502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Hnutí </a:t>
            </a:r>
            <a:r>
              <a:rPr lang="cs-CZ" dirty="0" err="1"/>
              <a:t>hippies</a:t>
            </a:r>
            <a:r>
              <a:rPr lang="cs-CZ" dirty="0"/>
              <a:t>. Nepřehlédnutelní byli svým stylem oblékání, čelenky (látkové, šátkové, plastové nebo ručně vyšívané), džíny do zvonu, květinové výšivky, indiánské peleríny, průsvitné materiály a hlavně výrazné doplňky. Šperky nosili i muži a pro obě pohlaví platily tři základní pravidla velikost, barevnost a výstřednost. Členové hnutí vyznávali</a:t>
            </a:r>
            <a:r>
              <a:rPr lang="cs-CZ" i="1" dirty="0"/>
              <a:t> </a:t>
            </a:r>
            <a:r>
              <a:rPr lang="cs-CZ" dirty="0"/>
              <a:t>magické kulty, mimosmyslové vnímání, volnou lásku a psychedelické drogy v čele s LSD. A když se tahle jedna velká překombinovaná výzdoba kolem odzdobí, zůstanou nezaměnitelné módní prvky, které se neustále s menšími či většími obměnami vracejí na přehlídková mola.</a:t>
            </a:r>
          </a:p>
          <a:p>
            <a:r>
              <a:rPr lang="cs-CZ" dirty="0"/>
              <a:t>● Skinheads - stavějící se proti měšťáctví, konformismu a samozřejmě </a:t>
            </a:r>
            <a:r>
              <a:rPr lang="cs-CZ" dirty="0" err="1"/>
              <a:t>hippies</a:t>
            </a:r>
            <a:r>
              <a:rPr lang="cs-CZ" dirty="0"/>
              <a:t>. Nosili těžké pracovní boty, seprané levisky, košile značky Ben </a:t>
            </a:r>
            <a:r>
              <a:rPr lang="cs-CZ" dirty="0" err="1"/>
              <a:t>Sherman</a:t>
            </a:r>
            <a:r>
              <a:rPr lang="cs-CZ" dirty="0"/>
              <a:t> a nezbytný krátký sestřih.</a:t>
            </a:r>
          </a:p>
          <a:p>
            <a:r>
              <a:rPr lang="cs-CZ" dirty="0"/>
              <a:t>Se sexuální revolucí, bojem za lidská práva a dalšími společenskými změnami se začíná do módních stylů vkrádat nový prvek, čím víc šokuješ, tím víc budeš vidět. Důležité bylo ukázat svou kreativitu. V 60. letech se někteří umělci úspěšně pokusili o provázání umění se světem módy. Vzešel z toho styl op-art (optické umění), tedy odvětví geometrické abstrakce.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7454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268760"/>
            <a:ext cx="7467600" cy="3951337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Ikonou 60. let se stala průsvitná, rozpustilá a okatá </a:t>
            </a:r>
            <a:r>
              <a:rPr lang="cs-CZ" dirty="0" err="1"/>
              <a:t>Twiggy</a:t>
            </a:r>
            <a:r>
              <a:rPr lang="cs-CZ" dirty="0"/>
              <a:t>, která spustila lavinu vyhublých modelek. Její dlouhé štíhlé nohy proslavily minisukni od Mary </a:t>
            </a:r>
            <a:r>
              <a:rPr lang="cs-CZ" dirty="0" err="1"/>
              <a:t>Quantové</a:t>
            </a:r>
            <a:r>
              <a:rPr lang="cs-CZ" dirty="0"/>
              <a:t>.</a:t>
            </a:r>
          </a:p>
          <a:p>
            <a:r>
              <a:rPr lang="cs-CZ" dirty="0"/>
              <a:t>● Ovšem nejzajímavějším a nejvýraznějším módním návrhářem té doby byl bezesporu </a:t>
            </a:r>
            <a:r>
              <a:rPr lang="cs-CZ" dirty="0" err="1"/>
              <a:t>Paco</a:t>
            </a:r>
            <a:r>
              <a:rPr lang="cs-CZ" dirty="0"/>
              <a:t> </a:t>
            </a:r>
            <a:r>
              <a:rPr lang="cs-CZ" dirty="0" err="1"/>
              <a:t>Rabonne</a:t>
            </a:r>
            <a:r>
              <a:rPr lang="cs-CZ" dirty="0"/>
              <a:t>, původním povoláním architekt. Získal pověst muže, který dokáže vytvořit fascinující model ze všeho, co mu přijde pod ruku a to z plastů, kovů, papíru, zrcátek, kovových kroužků, ale i sladké smyslné čokolády.</a:t>
            </a:r>
          </a:p>
          <a:p>
            <a:r>
              <a:rPr lang="cs-CZ" dirty="0"/>
              <a:t>Velký dík mu také patří za to, že v 70. letech prolomil jedno z tabu a to, když se na jeho přehlídkách začaly objevovat modelky tmavé pleti. Tempo neudávali jen návrháři a modelky, ale i populární herečky, herci a zpěváci. Ani srdcem módy už netepe jen jedno místo a to Paříž, ale i Londýn a Řím, na který se pozvolna tlačí Florencie a </a:t>
            </a:r>
            <a:r>
              <a:rPr lang="cs-CZ" dirty="0" err="1"/>
              <a:t>Miláno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6985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MÓDA 70.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84784"/>
            <a:ext cx="7467600" cy="395133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Haute </a:t>
            </a:r>
            <a:r>
              <a:rPr lang="cs-CZ" dirty="0"/>
              <a:t>couture se nachází v totálním úpadku, kdežto na povrch se nyní derou výrobci konfekcí a </a:t>
            </a:r>
            <a:r>
              <a:rPr lang="cs-CZ" dirty="0" err="1"/>
              <a:t>pret</a:t>
            </a:r>
            <a:r>
              <a:rPr lang="cs-CZ" dirty="0"/>
              <a:t>-á-porter a najímají si své vlastní stylisty. Sedmdesátá léta jsou jakýmsi "obdobím bez vkusu", což se jim dlouho vyčítalo. Na ulici to opět vře a rodí se nové styly -"</a:t>
            </a:r>
            <a:r>
              <a:rPr lang="cs-CZ" dirty="0" err="1"/>
              <a:t>glamrock</a:t>
            </a:r>
            <a:r>
              <a:rPr lang="cs-CZ" dirty="0"/>
              <a:t>" , hýřící těmi nejbizarnějšími výstřednostmi; černošská výsada "funky" plná výrazného a eroticky laděného odívání zdůrazňující osobní úspěch; anarchistický "punk", jehož znamením je potrhané oblečení plné cvočků, barevné </a:t>
            </a:r>
            <a:r>
              <a:rPr lang="cs-CZ" dirty="0" err="1"/>
              <a:t>číro</a:t>
            </a:r>
            <a:r>
              <a:rPr lang="cs-CZ" dirty="0"/>
              <a:t> na hlavě a především heslo No </a:t>
            </a:r>
            <a:r>
              <a:rPr lang="cs-CZ" dirty="0" err="1"/>
              <a:t>future</a:t>
            </a:r>
            <a:r>
              <a:rPr lang="cs-CZ" dirty="0"/>
              <a:t> (Není budoucnost) nebo "b-</a:t>
            </a:r>
            <a:r>
              <a:rPr lang="cs-CZ" dirty="0" err="1"/>
              <a:t>boys</a:t>
            </a:r>
            <a:r>
              <a:rPr lang="cs-CZ" dirty="0"/>
              <a:t>" typické pro hip hop, graffiti a tanečníky </a:t>
            </a:r>
            <a:r>
              <a:rPr lang="cs-CZ" dirty="0" err="1"/>
              <a:t>break-dance</a:t>
            </a:r>
            <a:r>
              <a:rPr lang="cs-CZ" dirty="0"/>
              <a:t>…</a:t>
            </a:r>
          </a:p>
          <a:p>
            <a:r>
              <a:rPr lang="cs-CZ" dirty="0" smtClean="0"/>
              <a:t>Móda </a:t>
            </a:r>
            <a:r>
              <a:rPr lang="cs-CZ" dirty="0"/>
              <a:t>je zachvácena stylem "</a:t>
            </a:r>
            <a:r>
              <a:rPr lang="cs-CZ" dirty="0" err="1"/>
              <a:t>disco</a:t>
            </a:r>
            <a:r>
              <a:rPr lang="cs-CZ" dirty="0"/>
              <a:t>" - užívá fluorescenční barvy, bláznivé módní doplňky, dresy, body, upnuté legíny a na světě se zjevuje tzv. </a:t>
            </a:r>
            <a:r>
              <a:rPr lang="cs-CZ" dirty="0" err="1"/>
              <a:t>antimóda</a:t>
            </a:r>
            <a:r>
              <a:rPr lang="cs-CZ" dirty="0"/>
              <a:t>. Velký vliv má </a:t>
            </a:r>
            <a:r>
              <a:rPr lang="cs-CZ" dirty="0" err="1"/>
              <a:t>etno</a:t>
            </a:r>
            <a:r>
              <a:rPr lang="cs-CZ" dirty="0"/>
              <a:t> a afro účesy.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461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80728"/>
            <a:ext cx="7467600" cy="5008997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Jedním z japonských návrhářů byl </a:t>
            </a:r>
            <a:r>
              <a:rPr lang="cs-CZ" dirty="0" err="1"/>
              <a:t>Issey</a:t>
            </a:r>
            <a:r>
              <a:rPr lang="cs-CZ" dirty="0"/>
              <a:t> </a:t>
            </a:r>
            <a:r>
              <a:rPr lang="cs-CZ" dirty="0" err="1"/>
              <a:t>Miyake</a:t>
            </a:r>
            <a:r>
              <a:rPr lang="cs-CZ" dirty="0"/>
              <a:t>, jehož vzorem byl psychedelický Londýn. V tvorbě se vracel k Japonsku -textiliemi, vzory… Používal četné vizuální efekty, např. zmačkal a skládal látky a všemožně s nimi experimentoval. Dalším talentovaným a oblíbeným Japoncem byl </a:t>
            </a:r>
            <a:r>
              <a:rPr lang="cs-CZ" dirty="0" err="1"/>
              <a:t>Kansai</a:t>
            </a:r>
            <a:r>
              <a:rPr lang="cs-CZ" dirty="0"/>
              <a:t> </a:t>
            </a:r>
            <a:r>
              <a:rPr lang="cs-CZ" dirty="0" err="1"/>
              <a:t>Yamamoto</a:t>
            </a:r>
            <a:r>
              <a:rPr lang="cs-CZ" dirty="0"/>
              <a:t> se svými výšivkami a tisky. Jedním z nejznámějších tvůrců z této země byl a je </a:t>
            </a:r>
            <a:r>
              <a:rPr lang="cs-CZ" dirty="0" err="1"/>
              <a:t>Kenzo</a:t>
            </a:r>
            <a:r>
              <a:rPr lang="cs-CZ" dirty="0"/>
              <a:t> </a:t>
            </a:r>
            <a:r>
              <a:rPr lang="cs-CZ" dirty="0" err="1"/>
              <a:t>Takada</a:t>
            </a:r>
            <a:r>
              <a:rPr lang="cs-CZ" dirty="0"/>
              <a:t>. Do šedých a smutných ulic přinesl pestrobarevnost a výstřednost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●V ostatním světě vládla svými elegantními a funkčními úplety v tlumených barvách (jako šedá a béžová) </a:t>
            </a:r>
            <a:r>
              <a:rPr lang="cs-CZ" dirty="0" err="1"/>
              <a:t>Sonia</a:t>
            </a:r>
            <a:r>
              <a:rPr lang="cs-CZ" dirty="0"/>
              <a:t> </a:t>
            </a:r>
            <a:r>
              <a:rPr lang="cs-CZ" dirty="0" err="1"/>
              <a:t>Rykiel</a:t>
            </a:r>
            <a:r>
              <a:rPr lang="cs-CZ" dirty="0"/>
              <a:t>. Rebelkou mezi módními tvůrci byla </a:t>
            </a:r>
            <a:r>
              <a:rPr lang="cs-CZ" dirty="0" err="1"/>
              <a:t>Vivienne</a:t>
            </a:r>
            <a:r>
              <a:rPr lang="cs-CZ" dirty="0"/>
              <a:t> </a:t>
            </a:r>
            <a:r>
              <a:rPr lang="cs-CZ" dirty="0" err="1"/>
              <a:t>Westwood</a:t>
            </a:r>
            <a:r>
              <a:rPr lang="cs-CZ" dirty="0"/>
              <a:t>. Ta se snažila šokovat a provokovat, co to šlo. Známé jsou její trička s potiskem porno obrázků, obojky a kožené obleky ve stylu punku. Giorgio Armani byl pravým opakem ke svému krajanovi Versacemu. Zženštil pánskou módu deformací sak. Američan </a:t>
            </a:r>
            <a:r>
              <a:rPr lang="cs-CZ" dirty="0" err="1"/>
              <a:t>Calvin</a:t>
            </a:r>
            <a:r>
              <a:rPr lang="cs-CZ" dirty="0"/>
              <a:t> Klein šokoval svými kontroverzními reklamami. Navrhoval hlavně sportovní módu a vynalezl nový střih </a:t>
            </a:r>
            <a:r>
              <a:rPr lang="cs-CZ" dirty="0" err="1"/>
              <a:t>džín</a:t>
            </a:r>
            <a:r>
              <a:rPr lang="cs-CZ" dirty="0"/>
              <a:t> těsně obepínajících nohy.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425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52736"/>
            <a:ext cx="7467600" cy="4936989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Je jasné, že móda ulice velice silně zasahuje do tvorby předních světových návrhářů, kteří se jí nechávají často inspirovat. </a:t>
            </a:r>
          </a:p>
          <a:p>
            <a:r>
              <a:rPr lang="cs-CZ" dirty="0"/>
              <a:t>● V doplňcích se stále objevují boty na platformě, korále, náramky, mohutné prsteny, výšivky, květiny, šátky, změna však nastává u slunečních brýlí. Platí heslo čím větší, tím lepší. Silnější obroučky a velká skla brýlí hrají prim. Co se týče oblečení, stále se minisukně těší neklesající popularitě, i když ve druhé polovině sedmdesátých let se začínají sukně opět prodlužovat a hitem se stává </a:t>
            </a:r>
            <a:r>
              <a:rPr lang="cs-CZ" dirty="0" err="1"/>
              <a:t>áčkový</a:t>
            </a:r>
            <a:r>
              <a:rPr lang="cs-CZ" dirty="0"/>
              <a:t> střih s délkou na kolena.</a:t>
            </a:r>
          </a:p>
          <a:p>
            <a:r>
              <a:rPr lang="cs-CZ" dirty="0"/>
              <a:t>● V materiálech nastala nadvláda džínoviny. Největší zisk v polovině 70. let přinesly džíny značce </a:t>
            </a:r>
            <a:r>
              <a:rPr lang="cs-CZ" dirty="0" err="1"/>
              <a:t>Calvin</a:t>
            </a:r>
            <a:r>
              <a:rPr lang="cs-CZ" dirty="0"/>
              <a:t> Klein, ale z drsné bavlny, tedy džínoviny, se šily i košile, vesty, saka, kabáty, pásky, boty, klobouky, …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●</a:t>
            </a:r>
            <a:r>
              <a:rPr lang="cs-CZ" dirty="0" err="1"/>
              <a:t>Hippies</a:t>
            </a:r>
            <a:r>
              <a:rPr lang="cs-CZ" dirty="0"/>
              <a:t> propagovali </a:t>
            </a:r>
            <a:r>
              <a:rPr lang="cs-CZ" dirty="0" err="1"/>
              <a:t>etnomódu</a:t>
            </a:r>
            <a:r>
              <a:rPr lang="cs-CZ" dirty="0"/>
              <a:t> a její některé prvky převzaly i jiné styly, ale i módní návrháři </a:t>
            </a:r>
            <a:r>
              <a:rPr lang="cs-CZ" dirty="0" err="1"/>
              <a:t>heute</a:t>
            </a:r>
            <a:r>
              <a:rPr lang="cs-CZ" dirty="0"/>
              <a:t> couture, například korálkové či vyšívané aplikace na oblečení, velké květinové vzory, batiku, ale i pověstnou papouščí barevnost.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0218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467600" cy="5585061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Současně s </a:t>
            </a:r>
            <a:r>
              <a:rPr lang="cs-CZ" dirty="0" err="1"/>
              <a:t>etno</a:t>
            </a:r>
            <a:r>
              <a:rPr lang="cs-CZ" dirty="0"/>
              <a:t> stylem se začal rozvíjet i romantický retro styl, který čerpal hlavně z třicátých a čtyřicátých let. Proto se na scéně objevují šaty maxi délky, květinových vzorů s řasením či lemováním a s tunýlkem v pase nebo koženým, pleteným či háčkovaným páskem. Západní Evropa prahla po přírodních látkách, jako len, žerzej, šifon, satén, hedvábí, lehké úplety, bavlna, … Zatímco v Československu byla sháňka po lurexu, krimplenu a podobných neodolatelných materiálech. Vlivem tehdejšího režimu se k nám navíc módní trendy dostávaly se zpožděním nebo naši zem minuly.</a:t>
            </a:r>
          </a:p>
          <a:p>
            <a:r>
              <a:rPr lang="cs-CZ" dirty="0"/>
              <a:t>● Rokem 1970 zahájila milovnice punku a výstřednosti provoz svého butiku s názvem Let </a:t>
            </a:r>
            <a:r>
              <a:rPr lang="cs-CZ" dirty="0" err="1"/>
              <a:t>it</a:t>
            </a:r>
            <a:r>
              <a:rPr lang="cs-CZ" dirty="0"/>
              <a:t> Rock v Londýně na </a:t>
            </a:r>
            <a:r>
              <a:rPr lang="cs-CZ" dirty="0" err="1"/>
              <a:t>Kings</a:t>
            </a:r>
            <a:r>
              <a:rPr lang="cs-CZ" dirty="0"/>
              <a:t> </a:t>
            </a:r>
            <a:r>
              <a:rPr lang="cs-CZ" dirty="0" err="1"/>
              <a:t>Road</a:t>
            </a:r>
            <a:r>
              <a:rPr lang="cs-CZ" dirty="0"/>
              <a:t> 430. Inspiraci hledala v nejrůznějších punkových klubech a barech. Tehdy se obchod zaměřoval na rockovou módu, kde bylo k dostání originální kožené oblečení vyzdobené řetězy, zipy, tričky se slogany nebo pornografickými obrázky. O čtyři roky později byl obchod přejmenován na Sex a hlavní tvorbou se stalo oblečení, které dosud bylo uzavřeno ve fetiš a SM scéně. A tak vznikla v podání </a:t>
            </a:r>
            <a:r>
              <a:rPr lang="cs-CZ" dirty="0" err="1"/>
              <a:t>Vivienne</a:t>
            </a:r>
            <a:r>
              <a:rPr lang="cs-CZ" dirty="0"/>
              <a:t> </a:t>
            </a:r>
            <a:r>
              <a:rPr lang="cs-CZ" dirty="0" err="1"/>
              <a:t>Westwood</a:t>
            </a:r>
            <a:r>
              <a:rPr lang="cs-CZ" dirty="0"/>
              <a:t> tzv. </a:t>
            </a:r>
            <a:r>
              <a:rPr lang="cs-CZ" dirty="0" err="1"/>
              <a:t>antimóda</a:t>
            </a:r>
            <a:r>
              <a:rPr lang="cs-CZ" dirty="0"/>
              <a:t>. Čerpala ze všeho, co bylo všeobecně společností považováno za nevkusné a dekadentní, fetišistické oblečení, potrhaná trička a džíny spojené spínacími špendlíky a doplněné o nášivky a placky, které měly za úkol co nejvíce šokovat své okolí.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2060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MÓDA 80.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556792"/>
            <a:ext cx="7467600" cy="395133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Pro </a:t>
            </a:r>
            <a:r>
              <a:rPr lang="cs-CZ" dirty="0"/>
              <a:t>tuto dekádu jsou typické až jevištní balonové sukně a přehnaně velká ramena symbolizující nenasytnost. V podstatě jsou tu neomezené možnosti, nosilo se opravdu vše možné i nemožné. Toto období se leskne slávou a úspěchy a do všeho mluví peníze. Móda je divoká, s erotickým nábojem a minimalistická. </a:t>
            </a:r>
          </a:p>
          <a:p>
            <a:r>
              <a:rPr lang="cs-CZ" dirty="0" smtClean="0"/>
              <a:t>Jedním </a:t>
            </a:r>
            <a:r>
              <a:rPr lang="cs-CZ" dirty="0"/>
              <a:t>z nejvýznamnějších návrhářů Francie (nejen) 80. let je Jean Paul </a:t>
            </a:r>
            <a:r>
              <a:rPr lang="cs-CZ" dirty="0" err="1"/>
              <a:t>Gaultier</a:t>
            </a:r>
            <a:r>
              <a:rPr lang="cs-CZ" dirty="0"/>
              <a:t>. Zavedl do módy např. sukně pro muže. Hraje si s oblečením a ukazuje v něm svůj smysl pro humor. Proslavily ho i kuželové podprsenky a korzety pro výstřední zpěvačku Madonnu.</a:t>
            </a:r>
          </a:p>
          <a:p>
            <a:r>
              <a:rPr lang="cs-CZ" dirty="0" smtClean="0"/>
              <a:t>Christian </a:t>
            </a:r>
            <a:r>
              <a:rPr lang="cs-CZ" dirty="0" err="1"/>
              <a:t>Lacroix</a:t>
            </a:r>
            <a:r>
              <a:rPr lang="cs-CZ" dirty="0"/>
              <a:t> pracoval nejdříve pro </a:t>
            </a:r>
            <a:r>
              <a:rPr lang="cs-CZ" dirty="0" err="1"/>
              <a:t>Patoua</a:t>
            </a:r>
            <a:r>
              <a:rPr lang="cs-CZ" dirty="0"/>
              <a:t>, poté si založil vlastní modelový dům v Paříži v roce 1985. Vyznačoval se barokními vlivy, zvláštní barevností a hrou s materiálem -vyšívání, sešívání…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3859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80728"/>
            <a:ext cx="7467600" cy="3951337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Giorgio Armani byl pánem sak. Ta pánská byla uvolněná, zatímco do dámských přinesl silně maskulinní prvky, ostré tvarování a předimenzovaná ramena.</a:t>
            </a:r>
          </a:p>
          <a:p>
            <a:r>
              <a:rPr lang="cs-CZ" dirty="0" smtClean="0"/>
              <a:t>Japonka </a:t>
            </a:r>
            <a:r>
              <a:rPr lang="cs-CZ" dirty="0"/>
              <a:t>Rei </a:t>
            </a:r>
            <a:r>
              <a:rPr lang="cs-CZ" dirty="0" err="1"/>
              <a:t>Kawakubo</a:t>
            </a:r>
            <a:r>
              <a:rPr lang="cs-CZ" dirty="0"/>
              <a:t> pobuřovala svými roztrhanými modely a rubáši s dírami. Nesnášela dokonalost a milovala černou barvu. Zastávala se stylů ostatních japonských návrhářů.</a:t>
            </a:r>
          </a:p>
          <a:p>
            <a:r>
              <a:rPr lang="cs-CZ" dirty="0" err="1" smtClean="0"/>
              <a:t>Domenico</a:t>
            </a:r>
            <a:r>
              <a:rPr lang="cs-CZ" dirty="0" smtClean="0"/>
              <a:t> </a:t>
            </a:r>
            <a:r>
              <a:rPr lang="cs-CZ" dirty="0"/>
              <a:t>Dolce a Stefan </a:t>
            </a:r>
            <a:r>
              <a:rPr lang="cs-CZ" dirty="0" err="1"/>
              <a:t>Gabbana</a:t>
            </a:r>
            <a:r>
              <a:rPr lang="cs-CZ" dirty="0"/>
              <a:t> úchvatně černobíle zobrazili minulost Itálie, mafiány, sicilské vdovy, gangstery a získali si tím i Madonnu.</a:t>
            </a:r>
          </a:p>
          <a:p>
            <a:r>
              <a:rPr lang="cs-CZ" dirty="0"/>
              <a:t>Jedním z vůbec největších jmen světového návrhářství je </a:t>
            </a:r>
            <a:r>
              <a:rPr lang="cs-CZ" dirty="0" err="1"/>
              <a:t>Gianni</a:t>
            </a:r>
            <a:r>
              <a:rPr lang="cs-CZ" dirty="0"/>
              <a:t> Versace. Kombinoval vkus a naprostý kýč. Co bylo původně skandální, to se stalo jeho rukopisem. Svou inspiraci nacházel v postavě prostitutky -vytáhl ji do prostředí haute couture a obdivoval její ženskost. Versace netvořil pro střední vrstvy, patřil mezi vysokou společnost.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2995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196752"/>
            <a:ext cx="7467600" cy="4824536"/>
          </a:xfrm>
        </p:spPr>
        <p:txBody>
          <a:bodyPr>
            <a:normAutofit fontScale="92500" lnSpcReduction="20000"/>
          </a:bodyPr>
          <a:lstStyle/>
          <a:p>
            <a:r>
              <a:rPr lang="cs-CZ" sz="2200" dirty="0"/>
              <a:t>Móda 80. let přinesla zajímavé prvky vycházející z japonských tradic a s nimi dorazila touha míchat oděvy odlišných kultur a dokonce dostal u módních návrhářů šanci i safari styl. Jenže žádnému stylu tohoto desetiletí se nepodařilo přebít nablýskanost, fosforeskující barvitost a mohutné všudypřítomné vycpávky.</a:t>
            </a:r>
          </a:p>
          <a:p>
            <a:r>
              <a:rPr lang="cs-CZ" sz="2200" dirty="0" smtClean="0"/>
              <a:t>Módní </a:t>
            </a:r>
            <a:r>
              <a:rPr lang="cs-CZ" sz="2200" dirty="0"/>
              <a:t>mola i ulice zaplavil kýč a nevkus a to, že osmdesátá léta právě zaútočila na dámské šatníky v plné síle, je předzvěstí přechodu k umírněné jednoduchosti. Historie módy vždy probíhala podle stejné křivky, přepych střídal střízlivost, přeplácanost zase jednoduchost. Typické balónovité sukně, vycpávky v ramenou, geometrické vzory, </a:t>
            </a:r>
            <a:r>
              <a:rPr lang="cs-CZ" sz="2200" dirty="0" err="1"/>
              <a:t>plísňáky</a:t>
            </a:r>
            <a:r>
              <a:rPr lang="cs-CZ" sz="2200" dirty="0"/>
              <a:t>, </a:t>
            </a:r>
            <a:r>
              <a:rPr lang="cs-CZ" sz="2200" dirty="0" err="1"/>
              <a:t>mrkváče</a:t>
            </a:r>
            <a:r>
              <a:rPr lang="cs-CZ" sz="2200" dirty="0"/>
              <a:t> či </a:t>
            </a:r>
            <a:r>
              <a:rPr lang="cs-CZ" sz="2200" dirty="0" err="1"/>
              <a:t>kanárkovité</a:t>
            </a:r>
            <a:r>
              <a:rPr lang="cs-CZ" sz="2200" dirty="0"/>
              <a:t> legíny v lesklé úpravě</a:t>
            </a:r>
            <a:r>
              <a:rPr lang="cs-CZ" sz="2200" dirty="0" smtClean="0"/>
              <a:t>.</a:t>
            </a:r>
          </a:p>
          <a:p>
            <a:r>
              <a:rPr lang="cs-CZ" sz="2200" dirty="0"/>
              <a:t>● Světové žebříčky hitparád ovládlo </a:t>
            </a:r>
            <a:r>
              <a:rPr lang="cs-CZ" sz="2200" dirty="0" err="1"/>
              <a:t>disco</a:t>
            </a:r>
            <a:r>
              <a:rPr lang="cs-CZ" sz="2200" dirty="0"/>
              <a:t> se třpytivými flitry na minisukních, šatech, trikách, doplněných o nezbytné neonové barvy s výrazným líčením a korunou byla trvalá, které neunikla snad jediná hlava. </a:t>
            </a:r>
          </a:p>
          <a:p>
            <a:endParaRPr lang="cs-CZ" sz="2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04757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MÓDA 90.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268760"/>
            <a:ext cx="7467600" cy="3951337"/>
          </a:xfrm>
        </p:spPr>
        <p:txBody>
          <a:bodyPr>
            <a:noAutofit/>
          </a:bodyPr>
          <a:lstStyle/>
          <a:p>
            <a:r>
              <a:rPr lang="cs-CZ" sz="2000" dirty="0" smtClean="0"/>
              <a:t>Důležitým </a:t>
            </a:r>
            <a:r>
              <a:rPr lang="cs-CZ" sz="2000" dirty="0"/>
              <a:t>vlivem bylo otevření hranic mezi Západem a Východem, což značně přispělo k rozvoji módy na Východě a naopak se vnesly nové inspirace do módy západní. </a:t>
            </a:r>
          </a:p>
          <a:p>
            <a:r>
              <a:rPr lang="cs-CZ" sz="2000" dirty="0" smtClean="0"/>
              <a:t>Naprostým </a:t>
            </a:r>
            <a:r>
              <a:rPr lang="cs-CZ" sz="2000" dirty="0"/>
              <a:t>fenoménem se v tomto období stávají topmodelky, které patří mezi jedny z nejbohatších a nejobdivovanějších lidí světa, např. Cindy </a:t>
            </a:r>
            <a:r>
              <a:rPr lang="cs-CZ" sz="2000" dirty="0" err="1"/>
              <a:t>Crawford</a:t>
            </a:r>
            <a:r>
              <a:rPr lang="cs-CZ" sz="2000" dirty="0"/>
              <a:t>, Claudia </a:t>
            </a:r>
            <a:r>
              <a:rPr lang="cs-CZ" sz="2000" dirty="0" err="1"/>
              <a:t>Schiffer</a:t>
            </a:r>
            <a:r>
              <a:rPr lang="cs-CZ" sz="2000" dirty="0"/>
              <a:t>, Naomi </a:t>
            </a:r>
            <a:r>
              <a:rPr lang="cs-CZ" sz="2000" dirty="0" err="1"/>
              <a:t>Campbell</a:t>
            </a:r>
            <a:r>
              <a:rPr lang="cs-CZ" sz="2000" dirty="0"/>
              <a:t> nebo Linda Evangelista. Přítomnost topmodelek byla žádaná na každé důležitější akci.</a:t>
            </a:r>
          </a:p>
          <a:p>
            <a:r>
              <a:rPr lang="cs-CZ" sz="2000" dirty="0" smtClean="0"/>
              <a:t>Svět </a:t>
            </a:r>
            <a:r>
              <a:rPr lang="cs-CZ" sz="2000" dirty="0"/>
              <a:t>zachvátila reklama a tomu se musejí podřizovat i návrháři. Už nejde jen o jejich šaty; aby se udrželi, museli se ukazovat vždy a všude, kde jen bylo možné -pokud možno ve společnosti krásných žen a mužů.</a:t>
            </a:r>
          </a:p>
          <a:p>
            <a:r>
              <a:rPr lang="cs-CZ" sz="2000" dirty="0" smtClean="0"/>
              <a:t>Móda </a:t>
            </a:r>
            <a:r>
              <a:rPr lang="cs-CZ" sz="2000" dirty="0"/>
              <a:t>začíná být inspirována pouličním stylem grunge -po vzoru legendárních kapel jako </a:t>
            </a:r>
            <a:r>
              <a:rPr lang="cs-CZ" sz="2000" dirty="0" err="1"/>
              <a:t>Nirvana</a:t>
            </a:r>
            <a:r>
              <a:rPr lang="cs-CZ" sz="2000" dirty="0"/>
              <a:t>, Alice in </a:t>
            </a:r>
            <a:r>
              <a:rPr lang="cs-CZ" sz="2000" dirty="0" err="1"/>
              <a:t>Chains</a:t>
            </a:r>
            <a:r>
              <a:rPr lang="cs-CZ" sz="2000" dirty="0"/>
              <a:t>, </a:t>
            </a:r>
            <a:r>
              <a:rPr lang="cs-CZ" sz="2000" dirty="0" err="1"/>
              <a:t>Pearl</a:t>
            </a:r>
            <a:r>
              <a:rPr lang="cs-CZ" sz="2000" dirty="0"/>
              <a:t> Jam nebo </a:t>
            </a:r>
            <a:r>
              <a:rPr lang="cs-CZ" sz="2000" dirty="0" err="1"/>
              <a:t>Soundgarden</a:t>
            </a:r>
            <a:r>
              <a:rPr lang="cs-CZ" sz="2000" dirty="0"/>
              <a:t> se mladí oblékají do poničeného, vytahaného a vybledlého oblečení.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342974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80728"/>
            <a:ext cx="7467600" cy="4648957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Idolem se stávají vychrtlé modelky (Kate </a:t>
            </a:r>
            <a:r>
              <a:rPr lang="cs-CZ" dirty="0" err="1"/>
              <a:t>Moss</a:t>
            </a:r>
            <a:r>
              <a:rPr lang="cs-CZ" dirty="0"/>
              <a:t>) a to je jedna z hlavních příčin stále aktuálních problémů s rozšiřující se anorexií. </a:t>
            </a:r>
          </a:p>
          <a:p>
            <a:r>
              <a:rPr lang="cs-CZ" dirty="0"/>
              <a:t>● Belgičan Martin </a:t>
            </a:r>
            <a:r>
              <a:rPr lang="cs-CZ" dirty="0" err="1"/>
              <a:t>Margiela</a:t>
            </a:r>
            <a:r>
              <a:rPr lang="cs-CZ" dirty="0"/>
              <a:t> užíval výhradně recyklované textilie a tvořil "nedokonalou" módu. Jako první se na jeho molu objevily bledé modelky, které vypadaly jako výrostci z příměstských slumů. Díky </a:t>
            </a:r>
            <a:r>
              <a:rPr lang="cs-CZ" dirty="0" err="1"/>
              <a:t>Calvinu</a:t>
            </a:r>
            <a:r>
              <a:rPr lang="cs-CZ" dirty="0"/>
              <a:t> Kleinovi a Donně </a:t>
            </a:r>
            <a:r>
              <a:rPr lang="cs-CZ" dirty="0" err="1"/>
              <a:t>Karan</a:t>
            </a:r>
            <a:r>
              <a:rPr lang="cs-CZ" dirty="0"/>
              <a:t> se stalo tetování a piercing hitem a neodmyslitelným módním doplňkem. Zanedlouho však móda bledých a "nehezkých" modelek odezněla a na mola se vracely krásné ženy a vyzývavá móda. Opět se setkáváme s retro styly, návraty k dávné minulosti až k usedlým 50. létům -to ale moderní ženy odmítaly nosit. "Nová žena" se dělila do tří skupin: moderní, exotická a sportovní. Každý si vybral podle svého, jednotný styl zkrátka neexistuje.</a:t>
            </a:r>
          </a:p>
          <a:p>
            <a:r>
              <a:rPr lang="cs-CZ" dirty="0"/>
              <a:t>● Do popředí se dostávají tři velmi talentovaní Britové: John </a:t>
            </a:r>
            <a:r>
              <a:rPr lang="cs-CZ" dirty="0" err="1"/>
              <a:t>Galliano</a:t>
            </a:r>
            <a:r>
              <a:rPr lang="cs-CZ" dirty="0"/>
              <a:t>, Stella </a:t>
            </a:r>
            <a:r>
              <a:rPr lang="cs-CZ" dirty="0" err="1"/>
              <a:t>McCartney</a:t>
            </a:r>
            <a:r>
              <a:rPr lang="cs-CZ" dirty="0"/>
              <a:t> a Alexandr </a:t>
            </a:r>
            <a:r>
              <a:rPr lang="cs-CZ" dirty="0" err="1"/>
              <a:t>McQueen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0053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52736"/>
            <a:ext cx="7467600" cy="4936989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Na první pohled se může zdát, že 90. léta už nemají v módě co nabídnout. Žádný styl nebyl dominantní. V nedohlednu byl i jasný charakteristický prvek. 90. léta přinesla mnohoznačnost a nejednotnost. Vlivů a podnětů přicházelo do módy tolik, že se zvýšil zájem o módní návrháře, co ohromí, oslní a šokují.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●V polovině 80. let se ve Washingtonu zrodil grunge, pohybující se na pomezí hardrocku a alternativního rocku. Po smrti Kurta </a:t>
            </a:r>
            <a:r>
              <a:rPr lang="cs-CZ" dirty="0" err="1"/>
              <a:t>Cobaina</a:t>
            </a:r>
            <a:r>
              <a:rPr lang="cs-CZ" dirty="0"/>
              <a:t> v roce 1994 začíná žánr pohasínat a s ním mizí i typický styl oblékání, mezi jehož hlavní znaky patřila obliba starého oblečení, flanelových kostkovaných košil, roztrhaných džínů a tenisek </a:t>
            </a:r>
            <a:r>
              <a:rPr lang="cs-CZ" dirty="0" err="1"/>
              <a:t>Converse</a:t>
            </a:r>
            <a:r>
              <a:rPr lang="cs-CZ" dirty="0"/>
              <a:t>.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● Ekologie začíná pomalu nabývat na síle a ekologické materiály pozvolna prosakují i do módy</a:t>
            </a:r>
          </a:p>
          <a:p>
            <a:r>
              <a:rPr lang="cs-CZ" dirty="0"/>
              <a:t>● 90. léta jsou plná slavných jmen návrhářů, kteří dávají možnost vybrat si svůj jedinečný styl.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79276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Zadání úkolu:</a:t>
            </a:r>
          </a:p>
          <a:p>
            <a:pPr marL="0" indent="0">
              <a:buNone/>
            </a:pPr>
            <a:r>
              <a:rPr lang="cs-CZ" dirty="0" smtClean="0"/>
              <a:t>Vyberte si jedno desetiletí jako hlavní inspiraci oděvní kolekce a vytvořte návrhy na </a:t>
            </a:r>
            <a:r>
              <a:rPr lang="cs-CZ" smtClean="0"/>
              <a:t>toto téma.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Použitá literatura: </a:t>
            </a:r>
          </a:p>
          <a:p>
            <a:pPr marL="0" indent="0">
              <a:buNone/>
            </a:pPr>
            <a:r>
              <a:rPr lang="cs-CZ" dirty="0"/>
              <a:t>Století módy, Charlotte </a:t>
            </a:r>
            <a:r>
              <a:rPr lang="cs-CZ" dirty="0" err="1"/>
              <a:t>Seelingová</a:t>
            </a:r>
            <a:r>
              <a:rPr lang="cs-CZ" dirty="0"/>
              <a:t>, ISBN80-7209-247-2 </a:t>
            </a:r>
          </a:p>
          <a:p>
            <a:pPr marL="0" indent="0">
              <a:buNone/>
            </a:pPr>
            <a:r>
              <a:rPr lang="cs-CZ" dirty="0" err="1"/>
              <a:t>Slovart</a:t>
            </a:r>
            <a:r>
              <a:rPr lang="cs-CZ" dirty="0"/>
              <a:t> s.r.o. 2000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91782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 zápisník</Template>
  <TotalTime>36</TotalTime>
  <Words>2675</Words>
  <Application>Microsoft Office PowerPoint</Application>
  <PresentationFormat>Předvádění na obrazovce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Sketchbook</vt:lpstr>
      <vt:lpstr>Móda 2. poloviny  20. století</vt:lpstr>
      <vt:lpstr>Snímek 2</vt:lpstr>
      <vt:lpstr>Autor kresby: Mgr.A. Miloslava Svobodová</vt:lpstr>
      <vt:lpstr>MÓDA 60. LET </vt:lpstr>
      <vt:lpstr>Snímek 5</vt:lpstr>
      <vt:lpstr>Snímek 6</vt:lpstr>
      <vt:lpstr>Snímek 7</vt:lpstr>
      <vt:lpstr>Snímek 8</vt:lpstr>
      <vt:lpstr>Snímek 9</vt:lpstr>
      <vt:lpstr>MÓDA 70. LET </vt:lpstr>
      <vt:lpstr>Snímek 11</vt:lpstr>
      <vt:lpstr>Snímek 12</vt:lpstr>
      <vt:lpstr>Snímek 13</vt:lpstr>
      <vt:lpstr>MÓDA 80. LET </vt:lpstr>
      <vt:lpstr>Snímek 15</vt:lpstr>
      <vt:lpstr>Snímek 16</vt:lpstr>
      <vt:lpstr>MÓDA 90. LET 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Polovina 20. století</dc:title>
  <dc:creator>František Filipi</dc:creator>
  <cp:lastModifiedBy>Dum</cp:lastModifiedBy>
  <cp:revision>9</cp:revision>
  <dcterms:created xsi:type="dcterms:W3CDTF">2014-03-16T13:37:17Z</dcterms:created>
  <dcterms:modified xsi:type="dcterms:W3CDTF">2014-11-02T20:16:03Z</dcterms:modified>
</cp:coreProperties>
</file>