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sldIdLst>
    <p:sldId id="267" r:id="rId2"/>
    <p:sldId id="257" r:id="rId3"/>
    <p:sldId id="258" r:id="rId4"/>
    <p:sldId id="259" r:id="rId5"/>
    <p:sldId id="260" r:id="rId6"/>
    <p:sldId id="265" r:id="rId7"/>
    <p:sldId id="266" r:id="rId8"/>
    <p:sldId id="261" r:id="rId9"/>
    <p:sldId id="262" r:id="rId10"/>
    <p:sldId id="263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55" autoAdjust="0"/>
    <p:restoredTop sz="94660"/>
  </p:normalViewPr>
  <p:slideViewPr>
    <p:cSldViewPr>
      <p:cViewPr>
        <p:scale>
          <a:sx n="58" d="100"/>
          <a:sy n="58" d="100"/>
        </p:scale>
        <p:origin x="-840" y="23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2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>
            <a:noAutofit/>
          </a:bodyPr>
          <a:lstStyle>
            <a:lvl1pPr algn="ctr">
              <a:defRPr sz="5500"/>
            </a:lvl1pPr>
          </a:lstStyle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5" name="Rectangle 3"/>
          <p:cNvSpPr>
            <a:spLocks noGrp="1"/>
          </p:cNvSpPr>
          <p:nvPr>
            <p:ph type="subTitle" idx="1"/>
          </p:nvPr>
        </p:nvSpPr>
        <p:spPr>
          <a:xfrm>
            <a:off x="1371600" y="3753728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ko-KR"/>
          </a:p>
        </p:txBody>
      </p:sp>
      <p:sp>
        <p:nvSpPr>
          <p:cNvPr id="10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21.4.2012</a:t>
            </a:fld>
            <a:endParaRPr lang="cs-CZ"/>
          </a:p>
        </p:txBody>
      </p:sp>
      <p:sp>
        <p:nvSpPr>
          <p:cNvPr id="30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21.4.2012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905125"/>
            <a:ext cx="7772400" cy="1362075"/>
          </a:xfrm>
        </p:spPr>
        <p:txBody>
          <a:bodyPr anchor="t"/>
          <a:lstStyle>
            <a:lvl1pPr algn="l">
              <a:defRPr sz="4300" b="1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376362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21.4.2012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21.4.2012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lIns="45720" rIns="4572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20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7799"/>
            <a:ext cx="5111750" cy="469087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47608"/>
            <a:ext cx="3008313" cy="4691063"/>
          </a:xfrm>
        </p:spPr>
        <p:txBody>
          <a:bodyPr lIns="45720" rIns="45720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 rot="21172883" flipH="1">
            <a:off x="4068648" y="1312793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 rot="21435926" flipH="1">
            <a:off x="4045012" y="1267664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4065563" y="1252028"/>
            <a:ext cx="3840480" cy="384048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76200" dist="6350" dir="5400000" algn="t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 rot="293056">
            <a:off x="4124179" y="1181685"/>
            <a:ext cx="3977640" cy="397764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50000" dist="50800" dir="12900000" sy="99500" kx="90000" ky="150000" algn="tl" rotWithShape="0">
              <a:srgbClr val="000000">
                <a:alpha val="3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5605" y="1041009"/>
            <a:ext cx="2743200" cy="1715088"/>
          </a:xfrm>
        </p:spPr>
        <p:txBody>
          <a:bodyPr lIns="45720" rIns="45720" bIns="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19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93056">
            <a:off x="4284199" y="1341705"/>
            <a:ext cx="3657600" cy="3657600"/>
          </a:xfrm>
          <a:prstGeom prst="rect">
            <a:avLst/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5605" y="2792436"/>
            <a:ext cx="2743200" cy="2194561"/>
          </a:xfrm>
        </p:spPr>
        <p:txBody>
          <a:bodyPr lIns="54864" tIns="45720" rIns="45720" bIns="0"/>
          <a:lstStyle>
            <a:lvl1pPr marL="9144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21.4.2012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21.4.2012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/>
          <a:p>
            <a:r>
              <a:rPr lang="cs-CZ" altLang="ko-KR" smtClean="0"/>
              <a:t>Kliknutím lze upravit styl.</a:t>
            </a:r>
            <a:endParaRPr lang="ko-KR" altLang="ko-KR" dirty="0"/>
          </a:p>
        </p:txBody>
      </p:sp>
      <p:sp>
        <p:nvSpPr>
          <p:cNvPr id="28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 dirty="0"/>
          </a:p>
        </p:txBody>
      </p:sp>
      <p:sp>
        <p:nvSpPr>
          <p:cNvPr id="18" name="Rectangle 4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>
              <a:defRPr sz="1100"/>
            </a:lvl1pPr>
          </a:lstStyle>
          <a:p>
            <a:fld id="{0D3F59A4-F837-41F0-876E-5CF40EF10FB8}" type="datetimeFigureOut">
              <a:rPr lang="cs-CZ" smtClean="0"/>
              <a:t>21.4.2012</a:t>
            </a:fld>
            <a:endParaRPr lang="cs-CZ"/>
          </a:p>
        </p:txBody>
      </p:sp>
      <p:sp>
        <p:nvSpPr>
          <p:cNvPr id="9" name="Rectangle 5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vert="horz"/>
          <a:lstStyle>
            <a:lvl1pPr algn="ctr">
              <a:defRPr sz="1100"/>
            </a:lvl1pPr>
          </a:lstStyle>
          <a:p>
            <a:endParaRPr lang="cs-CZ"/>
          </a:p>
        </p:txBody>
      </p:sp>
      <p:sp>
        <p:nvSpPr>
          <p:cNvPr id="5" name="Rectangle 6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 algn="r">
              <a:defRPr sz="1100"/>
            </a:lvl1pPr>
          </a:lstStyle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l" rtl="0" eaLnBrk="1" latinLnBrk="1" hangingPunct="1">
        <a:spcBef>
          <a:spcPct val="0"/>
        </a:spcBef>
        <a:buNone/>
        <a:defRPr sz="4500" b="1">
          <a:solidFill>
            <a:schemeClr val="tx2"/>
          </a:solidFill>
          <a:effectLst>
            <a:outerShdw blurRad="55000" dist="22000" dir="5400000" algn="t" rotWithShape="0">
              <a:prstClr val="black">
                <a:alpha val="80000"/>
              </a:prstClr>
            </a:outerShdw>
          </a:effectLst>
          <a:latin typeface="+mj-ea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84048" indent="-274320" algn="l" rtl="0" eaLnBrk="1" latinLnBrk="1" hangingPunct="1">
        <a:spcBef>
          <a:spcPct val="20000"/>
        </a:spcBef>
        <a:buClr>
          <a:schemeClr val="tx2"/>
        </a:buClr>
        <a:buSzPct val="75000"/>
        <a:buFont typeface="Wingdings 2" pitchFamily="18" charset="2"/>
        <a:buChar char=""/>
        <a:defRPr sz="2700">
          <a:solidFill>
            <a:schemeClr val="tx1"/>
          </a:solidFill>
          <a:latin typeface="+mn-ea"/>
          <a:ea typeface="+mn-ea"/>
          <a:cs typeface="+mn-cs"/>
        </a:defRPr>
      </a:lvl1pPr>
      <a:lvl2pPr marL="676656" indent="-228600" algn="l" rtl="0" eaLnBrk="1" latinLnBrk="1" hangingPunct="1">
        <a:spcBef>
          <a:spcPct val="20000"/>
        </a:spcBef>
        <a:buClr>
          <a:schemeClr val="tx2"/>
        </a:buClr>
        <a:buFont typeface="Wingdings 3" pitchFamily="18" charset="2"/>
        <a:buChar char="­"/>
        <a:defRPr sz="2100">
          <a:solidFill>
            <a:schemeClr val="tx1"/>
          </a:solidFill>
          <a:latin typeface="+mn-ea"/>
          <a:ea typeface="+mn-ea"/>
          <a:cs typeface="+mn-cs"/>
        </a:defRPr>
      </a:lvl2pPr>
      <a:lvl3pPr marL="93268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2000">
          <a:solidFill>
            <a:schemeClr val="tx1"/>
          </a:solidFill>
          <a:latin typeface="+mn-ea"/>
          <a:ea typeface="+mn-ea"/>
          <a:cs typeface="+mn-cs"/>
        </a:defRPr>
      </a:lvl3pPr>
      <a:lvl4pPr marL="119786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4pPr>
      <a:lvl5pPr marL="1463040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5pPr>
      <a:lvl6pPr marL="1719072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6pPr>
      <a:lvl7pPr marL="198424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7pPr>
      <a:lvl8pPr marL="224942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8pPr>
      <a:lvl9pPr marL="2505456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9pPr>
    </p:bodyStyle>
    <p:otherStyle>
      <a:lvl1pPr marL="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1pPr>
      <a:lvl2pPr marL="457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2pPr>
      <a:lvl3pPr marL="914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3pPr>
      <a:lvl4pPr marL="1371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4pPr>
      <a:lvl5pPr marL="18288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5pPr>
      <a:lvl6pPr marL="22860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6pPr>
      <a:lvl7pPr marL="2743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7pPr>
      <a:lvl8pPr marL="3200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8pPr>
      <a:lvl9pPr marL="3657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37808" y="332657"/>
            <a:ext cx="7772400" cy="648072"/>
          </a:xfrm>
        </p:spPr>
        <p:txBody>
          <a:bodyPr>
            <a:normAutofit/>
          </a:bodyPr>
          <a:lstStyle/>
          <a:p>
            <a:r>
              <a:rPr lang="cs-CZ" sz="2800" dirty="0" smtClean="0"/>
              <a:t>Německý </a:t>
            </a:r>
            <a:r>
              <a:rPr lang="cs-CZ" sz="2800" smtClean="0"/>
              <a:t>jazyk – Gramatické jevy</a:t>
            </a:r>
            <a:endParaRPr lang="cs-CZ" sz="2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1052736"/>
            <a:ext cx="6400800" cy="864096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tx1"/>
                </a:solidFill>
              </a:rPr>
              <a:t>Sloveso </a:t>
            </a:r>
            <a:r>
              <a:rPr lang="cs-CZ" sz="3200" b="1" dirty="0" err="1" smtClean="0">
                <a:solidFill>
                  <a:schemeClr val="tx1"/>
                </a:solidFill>
              </a:rPr>
              <a:t>werden</a:t>
            </a:r>
            <a:endParaRPr lang="cs-CZ" sz="3200" b="1" dirty="0">
              <a:solidFill>
                <a:schemeClr val="tx1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475656" y="1700808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>
                <a:solidFill>
                  <a:schemeClr val="tx1"/>
                </a:solidFill>
              </a:rPr>
              <a:t>VY_32_INOVACE_02-12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5994593"/>
              </p:ext>
            </p:extLst>
          </p:nvPr>
        </p:nvGraphicFramePr>
        <p:xfrm>
          <a:off x="1691680" y="2348880"/>
          <a:ext cx="6208395" cy="284835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288032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9.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Jazyk a jazyková komunikace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Německý jazyk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 </a:t>
                      </a:r>
                      <a:r>
                        <a:rPr lang="cs-CZ" sz="1400" kern="50" smtClean="0">
                          <a:effectLst/>
                        </a:rPr>
                        <a:t>Gramatické jevy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Sloveso </a:t>
                      </a:r>
                      <a:r>
                        <a:rPr lang="cs-CZ" sz="1400" kern="50" dirty="0" err="1" smtClean="0">
                          <a:effectLst/>
                        </a:rPr>
                        <a:t>werden</a:t>
                      </a:r>
                      <a:r>
                        <a:rPr lang="cs-CZ" sz="1400" kern="50" baseline="0" dirty="0" smtClean="0">
                          <a:effectLst/>
                        </a:rPr>
                        <a:t> – změna stavu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Mgr. Petr Kozlovský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4. 4. 2011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Definice slovesa </a:t>
                      </a:r>
                      <a:r>
                        <a:rPr lang="cs-CZ" sz="1400" kern="5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werden</a:t>
                      </a:r>
                      <a:r>
                        <a:rPr lang="cs-CZ" sz="1400" kern="5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jako pomocného a významového slovesa, tvoření budoucího času a vyjádření změny stavu, </a:t>
                      </a: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procvičení na příkladech.</a:t>
                      </a:r>
                      <a:endParaRPr lang="cs-CZ" sz="1400" kern="5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626180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Sloveso „</a:t>
            </a:r>
            <a:r>
              <a:rPr lang="cs-CZ" dirty="0" err="1" smtClean="0"/>
              <a:t>werden</a:t>
            </a:r>
            <a:r>
              <a:rPr lang="cs-CZ" dirty="0" smtClean="0"/>
              <a:t>“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472608"/>
          </a:xfrm>
        </p:spPr>
        <p:txBody>
          <a:bodyPr>
            <a:normAutofit lnSpcReduction="10000"/>
          </a:bodyPr>
          <a:lstStyle/>
          <a:p>
            <a:r>
              <a:rPr lang="cs-CZ" sz="2800" dirty="0" smtClean="0"/>
              <a:t>Sloveso </a:t>
            </a:r>
            <a:r>
              <a:rPr lang="cs-CZ" sz="2800" dirty="0" err="1" smtClean="0"/>
              <a:t>werden</a:t>
            </a:r>
            <a:r>
              <a:rPr lang="cs-CZ" sz="2800" dirty="0" smtClean="0"/>
              <a:t> se řadí mezi </a:t>
            </a:r>
            <a:r>
              <a:rPr lang="cs-CZ" sz="2800" b="1" dirty="0" smtClean="0"/>
              <a:t>pomocná</a:t>
            </a:r>
          </a:p>
          <a:p>
            <a:pPr marL="109728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slovesa (stejně jako </a:t>
            </a:r>
            <a:r>
              <a:rPr lang="cs-CZ" sz="2800" dirty="0" err="1" smtClean="0"/>
              <a:t>haben</a:t>
            </a:r>
            <a:r>
              <a:rPr lang="cs-CZ" sz="2800" dirty="0" smtClean="0"/>
              <a:t> a </a:t>
            </a:r>
            <a:r>
              <a:rPr lang="cs-CZ" sz="2800" err="1" smtClean="0"/>
              <a:t>sein</a:t>
            </a:r>
            <a:r>
              <a:rPr lang="cs-CZ" sz="2800" smtClean="0"/>
              <a:t>).</a:t>
            </a:r>
            <a:endParaRPr lang="cs-CZ" sz="2800" dirty="0" smtClean="0"/>
          </a:p>
          <a:p>
            <a:pPr marL="109728" indent="0">
              <a:buNone/>
            </a:pPr>
            <a:endParaRPr lang="cs-CZ" sz="2800" dirty="0" smtClean="0"/>
          </a:p>
          <a:p>
            <a:r>
              <a:rPr lang="cs-CZ" sz="2800" dirty="0" smtClean="0"/>
              <a:t>Lze ho ale také zařadit mezi slovesa </a:t>
            </a:r>
          </a:p>
          <a:p>
            <a:pPr marL="109728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</a:t>
            </a:r>
            <a:r>
              <a:rPr lang="cs-CZ" sz="2800" b="1" dirty="0" smtClean="0"/>
              <a:t>významová</a:t>
            </a:r>
            <a:r>
              <a:rPr lang="cs-CZ" sz="2800" dirty="0" smtClean="0"/>
              <a:t>. </a:t>
            </a:r>
          </a:p>
          <a:p>
            <a:pPr marL="109728" indent="0">
              <a:buNone/>
            </a:pPr>
            <a:endParaRPr lang="cs-CZ" sz="2800" dirty="0"/>
          </a:p>
          <a:p>
            <a:r>
              <a:rPr lang="cs-CZ" sz="2800" dirty="0" smtClean="0"/>
              <a:t>Jako pomocné sloveso se používá pro</a:t>
            </a:r>
          </a:p>
          <a:p>
            <a:pPr marL="109728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vyjádření </a:t>
            </a:r>
            <a:r>
              <a:rPr lang="cs-CZ" sz="2800" u="sng" dirty="0" smtClean="0"/>
              <a:t>budoucího času.</a:t>
            </a:r>
          </a:p>
          <a:p>
            <a:pPr marL="109728" indent="0">
              <a:buNone/>
            </a:pPr>
            <a:endParaRPr lang="cs-CZ" sz="2800" u="sng" dirty="0"/>
          </a:p>
          <a:p>
            <a:r>
              <a:rPr lang="cs-CZ" sz="2800" dirty="0" smtClean="0"/>
              <a:t>Jako významové sloveso se používá pro  </a:t>
            </a:r>
          </a:p>
          <a:p>
            <a:pPr marL="109728" indent="0">
              <a:buNone/>
            </a:pPr>
            <a:r>
              <a:rPr lang="cs-CZ" sz="2800" dirty="0" smtClean="0"/>
              <a:t>   </a:t>
            </a:r>
            <a:r>
              <a:rPr lang="cs-CZ" sz="2800" u="sng" dirty="0" smtClean="0"/>
              <a:t>vyjádření změny stavu</a:t>
            </a:r>
            <a:r>
              <a:rPr lang="cs-CZ" sz="2800" dirty="0" smtClean="0"/>
              <a:t>.</a:t>
            </a:r>
          </a:p>
          <a:p>
            <a:pPr marL="109728" indent="0">
              <a:buNone/>
            </a:pPr>
            <a:endParaRPr lang="cs-CZ" sz="3200" dirty="0" smtClean="0"/>
          </a:p>
          <a:p>
            <a:pPr marL="109728" indent="0">
              <a:buNone/>
            </a:pP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2909265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Časování slovesa </a:t>
            </a:r>
            <a:r>
              <a:rPr lang="cs-CZ" dirty="0" err="1" smtClean="0"/>
              <a:t>werden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</p:spPr>
        <p:txBody>
          <a:bodyPr>
            <a:normAutofit lnSpcReduction="10000"/>
          </a:bodyPr>
          <a:lstStyle/>
          <a:p>
            <a:r>
              <a:rPr lang="cs-CZ" sz="3200" dirty="0" smtClean="0"/>
              <a:t>Časuje se nepravidelně.</a:t>
            </a:r>
          </a:p>
          <a:p>
            <a:pPr marL="109728" indent="0">
              <a:buNone/>
            </a:pPr>
            <a:endParaRPr lang="cs-CZ" sz="3200" dirty="0"/>
          </a:p>
          <a:p>
            <a:pPr marL="109728" indent="0">
              <a:buNone/>
            </a:pPr>
            <a:r>
              <a:rPr lang="cs-CZ" sz="3200" dirty="0" smtClean="0"/>
              <a:t>1. </a:t>
            </a:r>
            <a:r>
              <a:rPr lang="cs-CZ" sz="3200" dirty="0" err="1" smtClean="0"/>
              <a:t>Ich</a:t>
            </a:r>
            <a:r>
              <a:rPr lang="cs-CZ" sz="3200" dirty="0" smtClean="0"/>
              <a:t> 	</a:t>
            </a:r>
            <a:r>
              <a:rPr lang="cs-CZ" sz="3200" b="1" dirty="0" err="1" smtClean="0">
                <a:solidFill>
                  <a:srgbClr val="FF0000"/>
                </a:solidFill>
              </a:rPr>
              <a:t>werde</a:t>
            </a:r>
            <a:endParaRPr lang="cs-CZ" sz="3200" b="1" dirty="0" smtClean="0">
              <a:solidFill>
                <a:srgbClr val="FF0000"/>
              </a:solidFill>
            </a:endParaRPr>
          </a:p>
          <a:p>
            <a:pPr marL="109728" indent="0">
              <a:buNone/>
            </a:pPr>
            <a:r>
              <a:rPr lang="cs-CZ" sz="3200" dirty="0" smtClean="0"/>
              <a:t>2. </a:t>
            </a:r>
            <a:r>
              <a:rPr lang="cs-CZ" sz="3200" dirty="0" err="1" smtClean="0"/>
              <a:t>Du</a:t>
            </a:r>
            <a:r>
              <a:rPr lang="cs-CZ" sz="3200" dirty="0" smtClean="0"/>
              <a:t> 	</a:t>
            </a:r>
            <a:r>
              <a:rPr lang="cs-CZ" sz="3200" b="1" dirty="0" err="1" smtClean="0">
                <a:solidFill>
                  <a:srgbClr val="FF0000"/>
                </a:solidFill>
              </a:rPr>
              <a:t>wirst</a:t>
            </a:r>
            <a:endParaRPr lang="cs-CZ" sz="3200" b="1" dirty="0" smtClean="0">
              <a:solidFill>
                <a:srgbClr val="FF0000"/>
              </a:solidFill>
            </a:endParaRPr>
          </a:p>
          <a:p>
            <a:pPr marL="109728" indent="0">
              <a:buNone/>
            </a:pPr>
            <a:r>
              <a:rPr lang="cs-CZ" sz="3200" dirty="0" smtClean="0"/>
              <a:t>3. Er 	</a:t>
            </a:r>
            <a:r>
              <a:rPr lang="cs-CZ" sz="3200" b="1" dirty="0" err="1" smtClean="0">
                <a:solidFill>
                  <a:srgbClr val="FF0000"/>
                </a:solidFill>
              </a:rPr>
              <a:t>wird</a:t>
            </a:r>
            <a:endParaRPr lang="cs-CZ" sz="3200" b="1" dirty="0" smtClean="0">
              <a:solidFill>
                <a:srgbClr val="FF0000"/>
              </a:solidFill>
            </a:endParaRPr>
          </a:p>
          <a:p>
            <a:pPr marL="109728" indent="0">
              <a:buNone/>
            </a:pPr>
            <a:endParaRPr lang="cs-CZ" sz="3200" dirty="0"/>
          </a:p>
          <a:p>
            <a:pPr marL="109728" indent="0">
              <a:buNone/>
            </a:pPr>
            <a:r>
              <a:rPr lang="cs-CZ" sz="3200" dirty="0" smtClean="0"/>
              <a:t>1. </a:t>
            </a:r>
            <a:r>
              <a:rPr lang="cs-CZ" sz="3200" dirty="0" err="1" smtClean="0"/>
              <a:t>Wir</a:t>
            </a:r>
            <a:r>
              <a:rPr lang="cs-CZ" sz="3200" dirty="0" smtClean="0"/>
              <a:t> 	</a:t>
            </a:r>
            <a:r>
              <a:rPr lang="cs-CZ" sz="3200" b="1" dirty="0" err="1" smtClean="0">
                <a:solidFill>
                  <a:srgbClr val="FF0000"/>
                </a:solidFill>
              </a:rPr>
              <a:t>werden</a:t>
            </a:r>
            <a:endParaRPr lang="cs-CZ" sz="3200" b="1" dirty="0" smtClean="0">
              <a:solidFill>
                <a:srgbClr val="FF0000"/>
              </a:solidFill>
            </a:endParaRPr>
          </a:p>
          <a:p>
            <a:pPr marL="109728" indent="0">
              <a:buNone/>
            </a:pPr>
            <a:r>
              <a:rPr lang="cs-CZ" sz="3200" dirty="0" smtClean="0"/>
              <a:t>2. </a:t>
            </a:r>
            <a:r>
              <a:rPr lang="cs-CZ" sz="3200" dirty="0" err="1" smtClean="0"/>
              <a:t>Ihr</a:t>
            </a:r>
            <a:r>
              <a:rPr lang="cs-CZ" sz="3200" dirty="0" smtClean="0"/>
              <a:t>	</a:t>
            </a:r>
            <a:r>
              <a:rPr lang="cs-CZ" sz="3200" b="1" dirty="0" err="1" smtClean="0">
                <a:solidFill>
                  <a:srgbClr val="FF0000"/>
                </a:solidFill>
              </a:rPr>
              <a:t>werdet</a:t>
            </a:r>
            <a:endParaRPr lang="cs-CZ" sz="3200" b="1" dirty="0" smtClean="0">
              <a:solidFill>
                <a:srgbClr val="FF0000"/>
              </a:solidFill>
            </a:endParaRPr>
          </a:p>
          <a:p>
            <a:pPr marL="109728" indent="0">
              <a:buNone/>
            </a:pPr>
            <a:r>
              <a:rPr lang="cs-CZ" sz="3200" dirty="0" smtClean="0"/>
              <a:t>3. </a:t>
            </a:r>
            <a:r>
              <a:rPr lang="cs-CZ" sz="3200" dirty="0" err="1" smtClean="0"/>
              <a:t>Sie</a:t>
            </a:r>
            <a:r>
              <a:rPr lang="cs-CZ" sz="3200" dirty="0" smtClean="0"/>
              <a:t> 	</a:t>
            </a:r>
            <a:r>
              <a:rPr lang="cs-CZ" sz="3200" b="1" dirty="0" err="1" smtClean="0">
                <a:solidFill>
                  <a:srgbClr val="FF0000"/>
                </a:solidFill>
              </a:rPr>
              <a:t>werden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9729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Změna stavu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200" dirty="0" smtClean="0"/>
              <a:t>Sloveso </a:t>
            </a:r>
            <a:r>
              <a:rPr lang="cs-CZ" sz="3200" b="1" dirty="0" smtClean="0">
                <a:solidFill>
                  <a:srgbClr val="FF0000"/>
                </a:solidFill>
              </a:rPr>
              <a:t>„</a:t>
            </a:r>
            <a:r>
              <a:rPr lang="cs-CZ" sz="3200" b="1" dirty="0" err="1" smtClean="0">
                <a:solidFill>
                  <a:srgbClr val="FF0000"/>
                </a:solidFill>
              </a:rPr>
              <a:t>werden</a:t>
            </a:r>
            <a:r>
              <a:rPr lang="cs-CZ" sz="3200" b="1" dirty="0" smtClean="0">
                <a:solidFill>
                  <a:srgbClr val="FF0000"/>
                </a:solidFill>
              </a:rPr>
              <a:t>“ </a:t>
            </a:r>
            <a:r>
              <a:rPr lang="cs-CZ" sz="3200" dirty="0" smtClean="0"/>
              <a:t>vyjadřuje ve spojení </a:t>
            </a:r>
          </a:p>
          <a:p>
            <a:pPr marL="109728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 s přídavným jménem </a:t>
            </a:r>
            <a:r>
              <a:rPr lang="cs-CZ" sz="3200" b="1" dirty="0" smtClean="0"/>
              <a:t>změnu stavu</a:t>
            </a:r>
            <a:r>
              <a:rPr lang="cs-CZ" sz="3200" dirty="0" smtClean="0"/>
              <a:t>.</a:t>
            </a:r>
          </a:p>
          <a:p>
            <a:pPr marL="109728" indent="0">
              <a:buNone/>
            </a:pPr>
            <a:endParaRPr lang="cs-CZ" sz="3200" dirty="0"/>
          </a:p>
          <a:p>
            <a:pPr marL="109728" indent="0">
              <a:buNone/>
            </a:pPr>
            <a:r>
              <a:rPr lang="cs-CZ" sz="3200" dirty="0" err="1" smtClean="0"/>
              <a:t>Wir</a:t>
            </a:r>
            <a:r>
              <a:rPr lang="cs-CZ" sz="3200" dirty="0" smtClean="0"/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werden</a:t>
            </a:r>
            <a:r>
              <a:rPr lang="cs-CZ" sz="3200" dirty="0" smtClean="0"/>
              <a:t> </a:t>
            </a:r>
            <a:r>
              <a:rPr lang="cs-CZ" sz="3200" dirty="0" smtClean="0">
                <a:solidFill>
                  <a:srgbClr val="00B050"/>
                </a:solidFill>
              </a:rPr>
              <a:t>alt</a:t>
            </a:r>
            <a:r>
              <a:rPr lang="cs-CZ" sz="3200" dirty="0" smtClean="0"/>
              <a:t>.</a:t>
            </a:r>
          </a:p>
          <a:p>
            <a:pPr marL="109728" indent="0">
              <a:buNone/>
            </a:pPr>
            <a:r>
              <a:rPr lang="cs-CZ" sz="3200" dirty="0" smtClean="0"/>
              <a:t>Stárneme. (Stáváme se starými).</a:t>
            </a:r>
          </a:p>
          <a:p>
            <a:pPr marL="109728" indent="0">
              <a:buNone/>
            </a:pPr>
            <a:endParaRPr lang="cs-CZ" sz="3200" dirty="0"/>
          </a:p>
          <a:p>
            <a:pPr marL="109728" indent="0">
              <a:buNone/>
            </a:pPr>
            <a:r>
              <a:rPr lang="cs-CZ" sz="3200" dirty="0" err="1" smtClean="0"/>
              <a:t>Du</a:t>
            </a:r>
            <a:r>
              <a:rPr lang="cs-CZ" sz="3200" dirty="0" smtClean="0"/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wirst</a:t>
            </a:r>
            <a:r>
              <a:rPr lang="cs-CZ" sz="3200" dirty="0" smtClean="0"/>
              <a:t> </a:t>
            </a:r>
            <a:r>
              <a:rPr lang="cs-CZ" sz="3200" dirty="0" err="1" smtClean="0">
                <a:solidFill>
                  <a:srgbClr val="00B050"/>
                </a:solidFill>
              </a:rPr>
              <a:t>dick</a:t>
            </a:r>
            <a:r>
              <a:rPr lang="cs-CZ" sz="3200" dirty="0" smtClean="0"/>
              <a:t>.</a:t>
            </a:r>
          </a:p>
          <a:p>
            <a:pPr marL="109728" indent="0">
              <a:buNone/>
            </a:pPr>
            <a:r>
              <a:rPr lang="cs-CZ" sz="3200" dirty="0" smtClean="0"/>
              <a:t>Tloustneš (Stáváš se tlustým).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3957153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r>
              <a:rPr lang="cs-CZ" sz="3200" dirty="0" smtClean="0"/>
              <a:t>Es </a:t>
            </a:r>
            <a:r>
              <a:rPr lang="cs-CZ" sz="3200" b="1" dirty="0" err="1" smtClean="0">
                <a:solidFill>
                  <a:srgbClr val="FF0000"/>
                </a:solidFill>
              </a:rPr>
              <a:t>wird</a:t>
            </a:r>
            <a:r>
              <a:rPr lang="cs-CZ" sz="3200" dirty="0" smtClean="0"/>
              <a:t> </a:t>
            </a:r>
            <a:r>
              <a:rPr lang="cs-CZ" sz="3200" dirty="0" err="1" smtClean="0">
                <a:solidFill>
                  <a:srgbClr val="00B050"/>
                </a:solidFill>
              </a:rPr>
              <a:t>hell</a:t>
            </a:r>
            <a:r>
              <a:rPr lang="cs-CZ" sz="3200" dirty="0" smtClean="0"/>
              <a:t>.</a:t>
            </a:r>
          </a:p>
          <a:p>
            <a:pPr marL="109728" indent="0">
              <a:buNone/>
            </a:pPr>
            <a:r>
              <a:rPr lang="cs-CZ" sz="3200" dirty="0" smtClean="0"/>
              <a:t>Rozednívá </a:t>
            </a:r>
            <a:r>
              <a:rPr lang="cs-CZ" sz="3200" dirty="0" smtClean="0"/>
              <a:t>se.</a:t>
            </a:r>
          </a:p>
          <a:p>
            <a:pPr marL="109728" indent="0">
              <a:buNone/>
            </a:pPr>
            <a:endParaRPr lang="cs-CZ" sz="3200" dirty="0"/>
          </a:p>
          <a:p>
            <a:pPr marL="109728" indent="0">
              <a:buNone/>
            </a:pPr>
            <a:r>
              <a:rPr lang="cs-CZ" sz="3200" dirty="0" smtClean="0"/>
              <a:t>Es </a:t>
            </a:r>
            <a:r>
              <a:rPr lang="cs-CZ" sz="3200" b="1" dirty="0" err="1" smtClean="0">
                <a:solidFill>
                  <a:srgbClr val="FF0000"/>
                </a:solidFill>
              </a:rPr>
              <a:t>wird</a:t>
            </a:r>
            <a:r>
              <a:rPr lang="cs-CZ" sz="3200" dirty="0" smtClean="0"/>
              <a:t> </a:t>
            </a:r>
            <a:r>
              <a:rPr lang="cs-CZ" sz="3200" dirty="0" err="1" smtClean="0">
                <a:solidFill>
                  <a:srgbClr val="00B050"/>
                </a:solidFill>
              </a:rPr>
              <a:t>dunkel</a:t>
            </a:r>
            <a:r>
              <a:rPr lang="cs-CZ" sz="3200" dirty="0" smtClean="0"/>
              <a:t>.</a:t>
            </a:r>
          </a:p>
          <a:p>
            <a:pPr marL="109728" indent="0">
              <a:buNone/>
            </a:pPr>
            <a:r>
              <a:rPr lang="cs-CZ" sz="3200" dirty="0" smtClean="0"/>
              <a:t>Stmívá se.</a:t>
            </a:r>
          </a:p>
          <a:p>
            <a:pPr marL="109728" indent="0">
              <a:buNone/>
            </a:pPr>
            <a:endParaRPr lang="cs-CZ" sz="3200" dirty="0"/>
          </a:p>
          <a:p>
            <a:pPr marL="109728" indent="0">
              <a:buNone/>
            </a:pPr>
            <a:r>
              <a:rPr lang="cs-CZ" sz="3200" dirty="0" err="1" smtClean="0"/>
              <a:t>Ich</a:t>
            </a:r>
            <a:r>
              <a:rPr lang="cs-CZ" sz="3200" dirty="0" smtClean="0"/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werde</a:t>
            </a:r>
            <a:r>
              <a:rPr lang="cs-CZ" sz="3200" dirty="0" smtClean="0"/>
              <a:t> </a:t>
            </a:r>
            <a:r>
              <a:rPr lang="cs-CZ" sz="3200" dirty="0" err="1" smtClean="0"/>
              <a:t>Lehrer</a:t>
            </a:r>
            <a:r>
              <a:rPr lang="cs-CZ" sz="3200" dirty="0" smtClean="0"/>
              <a:t>.</a:t>
            </a:r>
          </a:p>
          <a:p>
            <a:pPr marL="109728" indent="0">
              <a:buNone/>
            </a:pPr>
            <a:r>
              <a:rPr lang="cs-CZ" sz="3200" dirty="0" smtClean="0"/>
              <a:t>Stanu se </a:t>
            </a:r>
            <a:r>
              <a:rPr lang="cs-CZ" sz="3200" dirty="0" smtClean="0"/>
              <a:t>učitelem.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6160490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Přeložte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728" indent="0">
              <a:buNone/>
            </a:pPr>
            <a:r>
              <a:rPr lang="cs-CZ" dirty="0" smtClean="0"/>
              <a:t>Mein </a:t>
            </a:r>
            <a:r>
              <a:rPr lang="cs-CZ" dirty="0" err="1" smtClean="0"/>
              <a:t>Onkel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wird</a:t>
            </a:r>
            <a:r>
              <a:rPr lang="cs-CZ" dirty="0" smtClean="0"/>
              <a:t> in </a:t>
            </a:r>
            <a:r>
              <a:rPr lang="cs-CZ" dirty="0" err="1" smtClean="0"/>
              <a:t>letzter</a:t>
            </a:r>
            <a:r>
              <a:rPr lang="cs-CZ" dirty="0" smtClean="0"/>
              <a:t> </a:t>
            </a:r>
            <a:r>
              <a:rPr lang="cs-CZ" dirty="0" err="1" smtClean="0"/>
              <a:t>Zeit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sehr</a:t>
            </a:r>
            <a:r>
              <a:rPr lang="cs-CZ" b="1" dirty="0" smtClean="0">
                <a:solidFill>
                  <a:srgbClr val="00B050"/>
                </a:solidFill>
              </a:rPr>
              <a:t> alt</a:t>
            </a:r>
            <a:r>
              <a:rPr lang="cs-CZ" dirty="0" smtClean="0"/>
              <a:t>.</a:t>
            </a:r>
          </a:p>
          <a:p>
            <a:pPr marL="109728" indent="0">
              <a:buNone/>
            </a:pPr>
            <a:r>
              <a:rPr lang="cs-CZ" dirty="0" smtClean="0"/>
              <a:t>Můj strýc v poslední době hodně stárne.</a:t>
            </a:r>
          </a:p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r>
              <a:rPr lang="cs-CZ" dirty="0" smtClean="0"/>
              <a:t>Der Vater </a:t>
            </a:r>
            <a:r>
              <a:rPr lang="cs-CZ" b="1" dirty="0" err="1" smtClean="0">
                <a:solidFill>
                  <a:srgbClr val="FF0000"/>
                </a:solidFill>
              </a:rPr>
              <a:t>wird</a:t>
            </a:r>
            <a:r>
              <a:rPr lang="cs-CZ" dirty="0" smtClean="0"/>
              <a:t> </a:t>
            </a:r>
            <a:r>
              <a:rPr lang="cs-CZ" dirty="0" err="1" smtClean="0"/>
              <a:t>immer</a:t>
            </a:r>
            <a:r>
              <a:rPr lang="cs-CZ" dirty="0" smtClean="0"/>
              <a:t> </a:t>
            </a:r>
            <a:r>
              <a:rPr lang="cs-CZ" dirty="0" err="1" smtClean="0"/>
              <a:t>schnell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nervös</a:t>
            </a:r>
            <a:r>
              <a:rPr lang="cs-CZ" dirty="0" smtClean="0"/>
              <a:t>.</a:t>
            </a:r>
          </a:p>
          <a:p>
            <a:pPr marL="109728" indent="0">
              <a:buNone/>
            </a:pPr>
            <a:r>
              <a:rPr lang="cs-CZ" dirty="0" smtClean="0"/>
              <a:t>Otec vždycky rychle znervózní.</a:t>
            </a:r>
          </a:p>
          <a:p>
            <a:pPr marL="109728" indent="0">
              <a:buNone/>
            </a:pPr>
            <a:endParaRPr lang="cs-CZ" dirty="0" smtClean="0"/>
          </a:p>
          <a:p>
            <a:pPr marL="109728" indent="0">
              <a:buNone/>
            </a:pP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werde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/>
              <a:t>schnell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müde</a:t>
            </a:r>
            <a:r>
              <a:rPr lang="cs-CZ" dirty="0" smtClean="0"/>
              <a:t>.</a:t>
            </a:r>
          </a:p>
          <a:p>
            <a:pPr marL="109728" indent="0">
              <a:buNone/>
            </a:pPr>
            <a:r>
              <a:rPr lang="cs-CZ" dirty="0" smtClean="0"/>
              <a:t>Rychle se unavím.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408906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r>
              <a:rPr lang="cs-CZ" sz="3200" dirty="0" err="1" smtClean="0"/>
              <a:t>Ich</a:t>
            </a:r>
            <a:r>
              <a:rPr lang="cs-CZ" sz="3200" dirty="0" smtClean="0"/>
              <a:t> </a:t>
            </a:r>
            <a:r>
              <a:rPr lang="cs-CZ" sz="3200" dirty="0" err="1" smtClean="0"/>
              <a:t>will</a:t>
            </a:r>
            <a:r>
              <a:rPr lang="cs-CZ" sz="3200" dirty="0" smtClean="0"/>
              <a:t> </a:t>
            </a:r>
            <a:r>
              <a:rPr lang="cs-CZ" sz="3200" dirty="0" err="1" smtClean="0"/>
              <a:t>nicht</a:t>
            </a:r>
            <a:r>
              <a:rPr lang="cs-CZ" sz="3200" dirty="0" smtClean="0"/>
              <a:t> </a:t>
            </a:r>
            <a:r>
              <a:rPr lang="cs-CZ" sz="3200" b="1" dirty="0" err="1" smtClean="0">
                <a:solidFill>
                  <a:srgbClr val="00B050"/>
                </a:solidFill>
              </a:rPr>
              <a:t>dick</a:t>
            </a:r>
            <a:r>
              <a:rPr lang="cs-CZ" sz="3200" dirty="0" smtClean="0"/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werden</a:t>
            </a:r>
            <a:r>
              <a:rPr lang="cs-CZ" sz="3200" dirty="0" smtClean="0"/>
              <a:t>.</a:t>
            </a:r>
          </a:p>
          <a:p>
            <a:pPr marL="109728" indent="0">
              <a:buNone/>
            </a:pPr>
            <a:r>
              <a:rPr lang="cs-CZ" sz="3200" dirty="0" smtClean="0"/>
              <a:t>Nechci </a:t>
            </a:r>
            <a:r>
              <a:rPr lang="cs-CZ" sz="3200" dirty="0"/>
              <a:t>z</a:t>
            </a:r>
            <a:r>
              <a:rPr lang="cs-CZ" sz="3200" dirty="0" smtClean="0"/>
              <a:t>tloustnout</a:t>
            </a:r>
            <a:r>
              <a:rPr lang="cs-CZ" sz="3200" dirty="0" smtClean="0"/>
              <a:t>.</a:t>
            </a:r>
          </a:p>
          <a:p>
            <a:pPr marL="109728" indent="0">
              <a:buNone/>
            </a:pPr>
            <a:endParaRPr lang="cs-CZ" sz="3200" dirty="0"/>
          </a:p>
          <a:p>
            <a:pPr marL="109728" indent="0">
              <a:buNone/>
            </a:pPr>
            <a:r>
              <a:rPr lang="cs-CZ" sz="3200" dirty="0" smtClean="0"/>
              <a:t>Der </a:t>
            </a:r>
            <a:r>
              <a:rPr lang="cs-CZ" sz="3200" dirty="0" err="1" smtClean="0"/>
              <a:t>Platzt</a:t>
            </a:r>
            <a:r>
              <a:rPr lang="cs-CZ" sz="3200" dirty="0" smtClean="0"/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wird</a:t>
            </a:r>
            <a:r>
              <a:rPr lang="cs-CZ" sz="3200" dirty="0" smtClean="0"/>
              <a:t> </a:t>
            </a:r>
            <a:r>
              <a:rPr lang="cs-CZ" sz="3200" dirty="0" err="1" smtClean="0"/>
              <a:t>bald</a:t>
            </a:r>
            <a:r>
              <a:rPr lang="cs-CZ" sz="3200" dirty="0" smtClean="0"/>
              <a:t> </a:t>
            </a:r>
            <a:r>
              <a:rPr lang="cs-CZ" sz="3200" b="1" dirty="0" err="1" smtClean="0">
                <a:solidFill>
                  <a:srgbClr val="00B050"/>
                </a:solidFill>
              </a:rPr>
              <a:t>frei</a:t>
            </a:r>
            <a:r>
              <a:rPr lang="cs-CZ" sz="3200" dirty="0" smtClean="0"/>
              <a:t>.</a:t>
            </a:r>
          </a:p>
          <a:p>
            <a:pPr marL="109728" indent="0">
              <a:buNone/>
            </a:pPr>
            <a:r>
              <a:rPr lang="cs-CZ" sz="3200" dirty="0" smtClean="0"/>
              <a:t>To místo bude brzy volné / uvolní se.</a:t>
            </a:r>
          </a:p>
          <a:p>
            <a:pPr marL="109728" indent="0">
              <a:buNone/>
            </a:pPr>
            <a:endParaRPr lang="cs-CZ" sz="3200" dirty="0"/>
          </a:p>
          <a:p>
            <a:pPr marL="109728" indent="0">
              <a:buNone/>
            </a:pPr>
            <a:r>
              <a:rPr lang="cs-CZ" sz="3200" dirty="0" err="1" smtClean="0"/>
              <a:t>Das</a:t>
            </a:r>
            <a:r>
              <a:rPr lang="cs-CZ" sz="3200" dirty="0" smtClean="0"/>
              <a:t> </a:t>
            </a:r>
            <a:r>
              <a:rPr lang="cs-CZ" sz="3200" dirty="0" err="1" smtClean="0"/>
              <a:t>Mädchen</a:t>
            </a:r>
            <a:r>
              <a:rPr lang="cs-CZ" sz="3200" dirty="0" smtClean="0"/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wird</a:t>
            </a:r>
            <a:r>
              <a:rPr lang="cs-CZ" sz="3200" dirty="0" smtClean="0"/>
              <a:t> </a:t>
            </a:r>
            <a:r>
              <a:rPr lang="cs-CZ" sz="3200" dirty="0" err="1" smtClean="0"/>
              <a:t>immer</a:t>
            </a:r>
            <a:r>
              <a:rPr lang="cs-CZ" sz="3200" dirty="0" smtClean="0"/>
              <a:t> </a:t>
            </a:r>
            <a:r>
              <a:rPr lang="cs-CZ" sz="3200" dirty="0" err="1" smtClean="0"/>
              <a:t>schnell</a:t>
            </a:r>
            <a:r>
              <a:rPr lang="cs-CZ" sz="3200" dirty="0" smtClean="0"/>
              <a:t> </a:t>
            </a:r>
            <a:r>
              <a:rPr lang="cs-CZ" sz="3200" b="1" dirty="0" smtClean="0">
                <a:solidFill>
                  <a:srgbClr val="00B050"/>
                </a:solidFill>
              </a:rPr>
              <a:t>rot</a:t>
            </a:r>
            <a:r>
              <a:rPr lang="cs-CZ" sz="3200" dirty="0" smtClean="0"/>
              <a:t>.</a:t>
            </a:r>
          </a:p>
          <a:p>
            <a:pPr marL="109728" indent="0">
              <a:buNone/>
            </a:pPr>
            <a:r>
              <a:rPr lang="cs-CZ" sz="3200" dirty="0" smtClean="0"/>
              <a:t>To děvče vždycky rychle zčervená.</a:t>
            </a:r>
          </a:p>
          <a:p>
            <a:pPr marL="109728" indent="0">
              <a:buNone/>
            </a:pP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035915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Budoucí čas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200" dirty="0" smtClean="0"/>
              <a:t>Tvoří se pomocí určitého tvaru slovesa</a:t>
            </a:r>
          </a:p>
          <a:p>
            <a:pPr marL="109728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 </a:t>
            </a:r>
            <a:r>
              <a:rPr lang="cs-CZ" sz="3200" u="sng" dirty="0" err="1" smtClean="0"/>
              <a:t>werden</a:t>
            </a:r>
            <a:r>
              <a:rPr lang="cs-CZ" sz="3200" dirty="0" smtClean="0"/>
              <a:t> a </a:t>
            </a:r>
            <a:r>
              <a:rPr lang="cs-CZ" sz="3200" u="sng" dirty="0" smtClean="0"/>
              <a:t>infinitivu</a:t>
            </a:r>
            <a:r>
              <a:rPr lang="cs-CZ" sz="3200" dirty="0" smtClean="0"/>
              <a:t> významového slovesa.</a:t>
            </a:r>
          </a:p>
          <a:p>
            <a:pPr marL="109728" indent="0">
              <a:buNone/>
            </a:pPr>
            <a:endParaRPr lang="cs-CZ" sz="3200" dirty="0"/>
          </a:p>
          <a:p>
            <a:r>
              <a:rPr lang="cs-CZ" sz="3200" dirty="0" smtClean="0"/>
              <a:t>Infinitiv stojí podobně jako u způsobových</a:t>
            </a:r>
          </a:p>
          <a:p>
            <a:pPr marL="109728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sloves vždy až na konci hlavní věty.</a:t>
            </a:r>
          </a:p>
          <a:p>
            <a:pPr marL="109728" indent="0">
              <a:buNone/>
            </a:pPr>
            <a:endParaRPr lang="cs-CZ" sz="3200" dirty="0"/>
          </a:p>
          <a:p>
            <a:r>
              <a:rPr lang="cs-CZ" sz="3200" dirty="0" smtClean="0"/>
              <a:t>Budoucí čas lze často nahradit časem</a:t>
            </a:r>
          </a:p>
          <a:p>
            <a:pPr marL="109728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přítomným. 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8920378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Tvoření budoucího času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556792"/>
            <a:ext cx="8661648" cy="5112568"/>
          </a:xfrm>
        </p:spPr>
        <p:txBody>
          <a:bodyPr/>
          <a:lstStyle/>
          <a:p>
            <a:pPr marL="109728" indent="0">
              <a:buNone/>
            </a:pPr>
            <a:endParaRPr lang="cs-CZ" dirty="0" smtClean="0"/>
          </a:p>
          <a:p>
            <a:pPr marL="109728" indent="0" algn="ctr">
              <a:buNone/>
            </a:pPr>
            <a:r>
              <a:rPr lang="cs-CZ" sz="4800" dirty="0" err="1" smtClean="0">
                <a:solidFill>
                  <a:srgbClr val="FF0000"/>
                </a:solidFill>
              </a:rPr>
              <a:t>werden</a:t>
            </a:r>
            <a:r>
              <a:rPr lang="cs-CZ" sz="4800" dirty="0" smtClean="0">
                <a:solidFill>
                  <a:schemeClr val="bg1"/>
                </a:solidFill>
              </a:rPr>
              <a:t> + </a:t>
            </a:r>
            <a:r>
              <a:rPr lang="cs-CZ" sz="4800" dirty="0" smtClean="0">
                <a:solidFill>
                  <a:srgbClr val="FFC000"/>
                </a:solidFill>
              </a:rPr>
              <a:t>infinitiv</a:t>
            </a:r>
          </a:p>
          <a:p>
            <a:pPr marL="109728" indent="0">
              <a:buNone/>
            </a:pPr>
            <a:r>
              <a:rPr lang="cs-CZ" sz="4800" dirty="0" smtClean="0">
                <a:solidFill>
                  <a:schemeClr val="bg1"/>
                </a:solidFill>
              </a:rPr>
              <a:t>					</a:t>
            </a:r>
          </a:p>
          <a:p>
            <a:pPr marL="109728" indent="0">
              <a:buNone/>
            </a:pPr>
            <a:endParaRPr lang="cs-CZ" sz="2800" dirty="0" smtClean="0">
              <a:solidFill>
                <a:schemeClr val="bg1"/>
              </a:solidFill>
            </a:endParaRPr>
          </a:p>
          <a:p>
            <a:pPr marL="109728" indent="0"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	určitý tvar			významového slovesa</a:t>
            </a:r>
          </a:p>
          <a:p>
            <a:pPr marL="109728" indent="0">
              <a:buNone/>
            </a:pPr>
            <a:endParaRPr lang="cs-CZ" sz="2800" dirty="0">
              <a:solidFill>
                <a:schemeClr val="bg1"/>
              </a:solidFill>
            </a:endParaRPr>
          </a:p>
          <a:p>
            <a:pPr marL="109728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  </a:t>
            </a:r>
            <a:r>
              <a:rPr lang="cs-CZ" sz="3600" dirty="0" err="1" smtClean="0"/>
              <a:t>Ich</a:t>
            </a:r>
            <a:r>
              <a:rPr lang="cs-CZ" sz="3600" dirty="0" smtClean="0"/>
              <a:t> </a:t>
            </a:r>
            <a:r>
              <a:rPr lang="cs-CZ" sz="3600" dirty="0" err="1" smtClean="0">
                <a:solidFill>
                  <a:srgbClr val="FF0000"/>
                </a:solidFill>
              </a:rPr>
              <a:t>werde</a:t>
            </a:r>
            <a:r>
              <a:rPr lang="cs-CZ" sz="3600" dirty="0" smtClean="0"/>
              <a:t> </a:t>
            </a:r>
            <a:r>
              <a:rPr lang="cs-CZ" sz="3600" dirty="0" err="1" smtClean="0"/>
              <a:t>heute</a:t>
            </a:r>
            <a:r>
              <a:rPr lang="cs-CZ" sz="3600" dirty="0" smtClean="0"/>
              <a:t> nach Liberec  </a:t>
            </a:r>
            <a:r>
              <a:rPr lang="cs-CZ" sz="3600" dirty="0" err="1" smtClean="0">
                <a:solidFill>
                  <a:srgbClr val="FFC000"/>
                </a:solidFill>
              </a:rPr>
              <a:t>fahren</a:t>
            </a:r>
            <a:r>
              <a:rPr lang="cs-CZ" sz="3600" dirty="0" smtClean="0">
                <a:solidFill>
                  <a:srgbClr val="FFC000"/>
                </a:solidFill>
              </a:rPr>
              <a:t>.</a:t>
            </a:r>
          </a:p>
          <a:p>
            <a:pPr marL="109728" indent="0">
              <a:buNone/>
            </a:pPr>
            <a:r>
              <a:rPr lang="cs-CZ" sz="3600" dirty="0">
                <a:solidFill>
                  <a:srgbClr val="FFC000"/>
                </a:solidFill>
              </a:rPr>
              <a:t> </a:t>
            </a:r>
            <a:r>
              <a:rPr lang="cs-CZ" sz="3600" dirty="0" smtClean="0">
                <a:solidFill>
                  <a:srgbClr val="FFC000"/>
                </a:solidFill>
              </a:rPr>
              <a:t>   </a:t>
            </a:r>
            <a:r>
              <a:rPr lang="cs-CZ" sz="3600" dirty="0" err="1" smtClean="0"/>
              <a:t>Du</a:t>
            </a:r>
            <a:r>
              <a:rPr lang="cs-CZ" sz="3600" dirty="0" smtClean="0"/>
              <a:t> </a:t>
            </a:r>
            <a:r>
              <a:rPr lang="cs-CZ" sz="3600" dirty="0" err="1" smtClean="0">
                <a:solidFill>
                  <a:srgbClr val="FF0000"/>
                </a:solidFill>
              </a:rPr>
              <a:t>wirst</a:t>
            </a:r>
            <a:r>
              <a:rPr lang="cs-CZ" sz="3600" dirty="0" smtClean="0"/>
              <a:t>   </a:t>
            </a:r>
            <a:r>
              <a:rPr lang="cs-CZ" sz="3600" dirty="0" err="1" smtClean="0"/>
              <a:t>heute</a:t>
            </a:r>
            <a:r>
              <a:rPr lang="cs-CZ" sz="3600" dirty="0"/>
              <a:t> </a:t>
            </a:r>
            <a:r>
              <a:rPr lang="cs-CZ" sz="3600" dirty="0" smtClean="0"/>
              <a:t>nach  Liberec </a:t>
            </a:r>
            <a:r>
              <a:rPr lang="cs-CZ" sz="3600" dirty="0" err="1" smtClean="0">
                <a:solidFill>
                  <a:srgbClr val="FFC000"/>
                </a:solidFill>
              </a:rPr>
              <a:t>fahren</a:t>
            </a:r>
            <a:r>
              <a:rPr lang="cs-CZ" sz="3600" dirty="0" smtClean="0"/>
              <a:t>.</a:t>
            </a:r>
            <a:endParaRPr lang="cs-CZ" sz="3600" dirty="0">
              <a:solidFill>
                <a:srgbClr val="FFC000"/>
              </a:solidFill>
            </a:endParaRPr>
          </a:p>
        </p:txBody>
      </p:sp>
      <p:cxnSp>
        <p:nvCxnSpPr>
          <p:cNvPr id="7" name="Přímá spojnice se šipkou 6"/>
          <p:cNvCxnSpPr/>
          <p:nvPr/>
        </p:nvCxnSpPr>
        <p:spPr>
          <a:xfrm flipV="1">
            <a:off x="2411760" y="2924944"/>
            <a:ext cx="1080120" cy="1152128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H="1" flipV="1">
            <a:off x="5796136" y="2852936"/>
            <a:ext cx="936104" cy="129614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851504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Převeďte do budoucího času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r>
              <a:rPr lang="cs-CZ" sz="3200" dirty="0" err="1" smtClean="0"/>
              <a:t>Wir</a:t>
            </a:r>
            <a:r>
              <a:rPr lang="cs-CZ" sz="3200" dirty="0" smtClean="0"/>
              <a:t> </a:t>
            </a:r>
            <a:r>
              <a:rPr lang="cs-CZ" sz="3200" dirty="0" err="1" smtClean="0"/>
              <a:t>helfen</a:t>
            </a:r>
            <a:r>
              <a:rPr lang="cs-CZ" sz="3200" dirty="0" smtClean="0"/>
              <a:t> </a:t>
            </a:r>
            <a:r>
              <a:rPr lang="cs-CZ" sz="3200" dirty="0" err="1" smtClean="0"/>
              <a:t>ihnen</a:t>
            </a:r>
            <a:r>
              <a:rPr lang="cs-CZ" sz="3200" dirty="0" smtClean="0"/>
              <a:t>.</a:t>
            </a:r>
          </a:p>
          <a:p>
            <a:pPr marL="109728" indent="0">
              <a:buNone/>
            </a:pPr>
            <a:r>
              <a:rPr lang="cs-CZ" sz="3200" dirty="0" err="1" smtClean="0"/>
              <a:t>Wir</a:t>
            </a:r>
            <a:r>
              <a:rPr lang="cs-CZ" sz="3200" dirty="0" smtClean="0"/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werden</a:t>
            </a:r>
            <a:r>
              <a:rPr lang="cs-CZ" sz="3200" dirty="0" smtClean="0"/>
              <a:t> </a:t>
            </a:r>
            <a:r>
              <a:rPr lang="cs-CZ" sz="3200" dirty="0" err="1" smtClean="0"/>
              <a:t>ihnen</a:t>
            </a:r>
            <a:r>
              <a:rPr lang="cs-CZ" sz="3200" dirty="0" smtClean="0"/>
              <a:t> </a:t>
            </a:r>
            <a:r>
              <a:rPr lang="cs-CZ" sz="3200" dirty="0" err="1" smtClean="0">
                <a:solidFill>
                  <a:srgbClr val="FFC000"/>
                </a:solidFill>
              </a:rPr>
              <a:t>helfen</a:t>
            </a:r>
            <a:r>
              <a:rPr lang="cs-CZ" sz="3200" dirty="0" smtClean="0"/>
              <a:t>.</a:t>
            </a:r>
          </a:p>
          <a:p>
            <a:pPr marL="109728" indent="0">
              <a:buNone/>
            </a:pPr>
            <a:endParaRPr lang="cs-CZ" sz="3200" dirty="0"/>
          </a:p>
          <a:p>
            <a:pPr marL="109728" indent="0">
              <a:buNone/>
            </a:pPr>
            <a:r>
              <a:rPr lang="cs-CZ" sz="3200" dirty="0" err="1" smtClean="0"/>
              <a:t>Ich</a:t>
            </a:r>
            <a:r>
              <a:rPr lang="cs-CZ" sz="3200" dirty="0" smtClean="0"/>
              <a:t> </a:t>
            </a:r>
            <a:r>
              <a:rPr lang="cs-CZ" sz="3200" dirty="0" err="1" smtClean="0"/>
              <a:t>heirate</a:t>
            </a:r>
            <a:r>
              <a:rPr lang="cs-CZ" sz="3200" dirty="0" smtClean="0"/>
              <a:t> </a:t>
            </a:r>
            <a:r>
              <a:rPr lang="cs-CZ" sz="3200" dirty="0" err="1" smtClean="0"/>
              <a:t>nicht</a:t>
            </a:r>
            <a:r>
              <a:rPr lang="cs-CZ" sz="3200" dirty="0" smtClean="0"/>
              <a:t>.</a:t>
            </a:r>
          </a:p>
          <a:p>
            <a:pPr marL="109728" indent="0">
              <a:buNone/>
            </a:pPr>
            <a:r>
              <a:rPr lang="cs-CZ" sz="3200" dirty="0" err="1" smtClean="0"/>
              <a:t>Ich</a:t>
            </a:r>
            <a:r>
              <a:rPr lang="cs-CZ" sz="3200" dirty="0" smtClean="0"/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werde</a:t>
            </a:r>
            <a:r>
              <a:rPr lang="cs-CZ" sz="3200" dirty="0" smtClean="0"/>
              <a:t> </a:t>
            </a:r>
            <a:r>
              <a:rPr lang="cs-CZ" sz="3200" dirty="0" err="1" smtClean="0"/>
              <a:t>nicht</a:t>
            </a:r>
            <a:r>
              <a:rPr lang="cs-CZ" sz="3200" dirty="0" smtClean="0"/>
              <a:t> </a:t>
            </a:r>
            <a:r>
              <a:rPr lang="cs-CZ" sz="3200" dirty="0" err="1" smtClean="0">
                <a:solidFill>
                  <a:srgbClr val="FFC000"/>
                </a:solidFill>
              </a:rPr>
              <a:t>heiraten</a:t>
            </a:r>
            <a:r>
              <a:rPr lang="cs-CZ" sz="3200" dirty="0" smtClean="0"/>
              <a:t>.</a:t>
            </a:r>
          </a:p>
          <a:p>
            <a:pPr marL="109728" indent="0">
              <a:buNone/>
            </a:pPr>
            <a:endParaRPr lang="cs-CZ" sz="3200" dirty="0"/>
          </a:p>
          <a:p>
            <a:pPr marL="109728" indent="0">
              <a:buNone/>
            </a:pPr>
            <a:r>
              <a:rPr lang="cs-CZ" sz="3200" dirty="0" smtClean="0"/>
              <a:t>Martin </a:t>
            </a:r>
            <a:r>
              <a:rPr lang="cs-CZ" sz="3200" dirty="0" err="1" smtClean="0"/>
              <a:t>hat</a:t>
            </a:r>
            <a:r>
              <a:rPr lang="cs-CZ" sz="3200" dirty="0" smtClean="0"/>
              <a:t> </a:t>
            </a:r>
            <a:r>
              <a:rPr lang="cs-CZ" sz="3200" dirty="0" err="1" smtClean="0"/>
              <a:t>keine</a:t>
            </a:r>
            <a:r>
              <a:rPr lang="cs-CZ" sz="3200" dirty="0" smtClean="0"/>
              <a:t> </a:t>
            </a:r>
            <a:r>
              <a:rPr lang="cs-CZ" sz="3200" dirty="0" err="1" smtClean="0"/>
              <a:t>Zeit</a:t>
            </a:r>
            <a:r>
              <a:rPr lang="cs-CZ" sz="3200" dirty="0" smtClean="0"/>
              <a:t>.</a:t>
            </a:r>
          </a:p>
          <a:p>
            <a:pPr marL="109728" indent="0">
              <a:buNone/>
            </a:pPr>
            <a:r>
              <a:rPr lang="cs-CZ" sz="3200" dirty="0" smtClean="0"/>
              <a:t>Martin </a:t>
            </a:r>
            <a:r>
              <a:rPr lang="cs-CZ" sz="3200" dirty="0" err="1" smtClean="0">
                <a:solidFill>
                  <a:srgbClr val="FF0000"/>
                </a:solidFill>
              </a:rPr>
              <a:t>wird</a:t>
            </a:r>
            <a:r>
              <a:rPr lang="cs-CZ" sz="3200" dirty="0" smtClean="0"/>
              <a:t> </a:t>
            </a:r>
            <a:r>
              <a:rPr lang="cs-CZ" sz="3200" dirty="0" err="1" smtClean="0"/>
              <a:t>keine</a:t>
            </a:r>
            <a:r>
              <a:rPr lang="cs-CZ" sz="3200" dirty="0" smtClean="0"/>
              <a:t> </a:t>
            </a:r>
            <a:r>
              <a:rPr lang="cs-CZ" sz="3200" dirty="0" err="1" smtClean="0"/>
              <a:t>Zeit</a:t>
            </a:r>
            <a:r>
              <a:rPr lang="cs-CZ" sz="3200" dirty="0" smtClean="0"/>
              <a:t> </a:t>
            </a:r>
            <a:r>
              <a:rPr lang="cs-CZ" sz="3200" dirty="0" err="1" smtClean="0">
                <a:solidFill>
                  <a:srgbClr val="FFC000"/>
                </a:solidFill>
              </a:rPr>
              <a:t>haben</a:t>
            </a:r>
            <a:r>
              <a:rPr lang="cs-CZ" sz="3200" dirty="0" smtClean="0"/>
              <a:t>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8792631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/>
          <a:lstStyle/>
          <a:p>
            <a:pPr marL="109728" indent="0">
              <a:buNone/>
            </a:pP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fange</a:t>
            </a:r>
            <a:r>
              <a:rPr lang="cs-CZ" dirty="0" smtClean="0"/>
              <a:t> </a:t>
            </a:r>
            <a:r>
              <a:rPr lang="cs-CZ" dirty="0" err="1" smtClean="0"/>
              <a:t>im</a:t>
            </a:r>
            <a:r>
              <a:rPr lang="cs-CZ" dirty="0" smtClean="0"/>
              <a:t> Juni </a:t>
            </a:r>
            <a:r>
              <a:rPr lang="cs-CZ" dirty="0" err="1" smtClean="0"/>
              <a:t>mit</a:t>
            </a:r>
            <a:r>
              <a:rPr lang="cs-CZ" dirty="0" smtClean="0"/>
              <a:t> dem Studium </a:t>
            </a:r>
            <a:r>
              <a:rPr lang="cs-CZ" dirty="0" err="1" smtClean="0"/>
              <a:t>an</a:t>
            </a:r>
            <a:r>
              <a:rPr lang="cs-CZ" dirty="0" smtClean="0"/>
              <a:t>.</a:t>
            </a:r>
          </a:p>
          <a:p>
            <a:pPr marL="109728" indent="0">
              <a:buNone/>
            </a:pP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werde</a:t>
            </a:r>
            <a:r>
              <a:rPr lang="cs-CZ" dirty="0" smtClean="0"/>
              <a:t> </a:t>
            </a:r>
            <a:r>
              <a:rPr lang="cs-CZ" dirty="0" err="1" smtClean="0"/>
              <a:t>im</a:t>
            </a:r>
            <a:r>
              <a:rPr lang="cs-CZ" dirty="0" smtClean="0"/>
              <a:t> Juni </a:t>
            </a:r>
            <a:r>
              <a:rPr lang="cs-CZ" dirty="0" err="1" smtClean="0"/>
              <a:t>mit</a:t>
            </a:r>
            <a:r>
              <a:rPr lang="cs-CZ" dirty="0" smtClean="0"/>
              <a:t> dem Studium </a:t>
            </a:r>
            <a:r>
              <a:rPr lang="cs-CZ" dirty="0" err="1" smtClean="0">
                <a:solidFill>
                  <a:srgbClr val="FFC000"/>
                </a:solidFill>
              </a:rPr>
              <a:t>anfangen</a:t>
            </a:r>
            <a:r>
              <a:rPr lang="cs-CZ" dirty="0" smtClean="0"/>
              <a:t>.</a:t>
            </a:r>
          </a:p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r>
              <a:rPr lang="cs-CZ" dirty="0" err="1" smtClean="0"/>
              <a:t>Ihr</a:t>
            </a:r>
            <a:r>
              <a:rPr lang="cs-CZ" dirty="0" smtClean="0"/>
              <a:t> </a:t>
            </a:r>
            <a:r>
              <a:rPr lang="cs-CZ" dirty="0" err="1" smtClean="0"/>
              <a:t>steht</a:t>
            </a:r>
            <a:r>
              <a:rPr lang="cs-CZ" dirty="0" smtClean="0"/>
              <a:t> um 6 Uhr </a:t>
            </a:r>
            <a:r>
              <a:rPr lang="cs-CZ" dirty="0" err="1" smtClean="0"/>
              <a:t>auf</a:t>
            </a:r>
            <a:r>
              <a:rPr lang="cs-CZ" dirty="0" smtClean="0"/>
              <a:t>.</a:t>
            </a:r>
          </a:p>
          <a:p>
            <a:pPr marL="109728" indent="0">
              <a:buNone/>
            </a:pPr>
            <a:r>
              <a:rPr lang="cs-CZ" dirty="0" err="1" smtClean="0"/>
              <a:t>Ihr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werdet</a:t>
            </a:r>
            <a:r>
              <a:rPr lang="cs-CZ" dirty="0" smtClean="0"/>
              <a:t> um 6 Uhr </a:t>
            </a:r>
            <a:r>
              <a:rPr lang="cs-CZ" dirty="0" err="1" smtClean="0">
                <a:solidFill>
                  <a:srgbClr val="FFC000"/>
                </a:solidFill>
              </a:rPr>
              <a:t>aufstehen</a:t>
            </a:r>
            <a:r>
              <a:rPr lang="cs-CZ" dirty="0" smtClean="0"/>
              <a:t>.</a:t>
            </a:r>
          </a:p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r>
              <a:rPr lang="cs-CZ" dirty="0" err="1" smtClean="0"/>
              <a:t>Kommst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mit</a:t>
            </a:r>
            <a:r>
              <a:rPr lang="cs-CZ" dirty="0" smtClean="0"/>
              <a:t> </a:t>
            </a:r>
            <a:r>
              <a:rPr lang="cs-CZ" dirty="0" err="1" smtClean="0"/>
              <a:t>uns</a:t>
            </a:r>
            <a:r>
              <a:rPr lang="cs-CZ" dirty="0" smtClean="0"/>
              <a:t> </a:t>
            </a:r>
            <a:r>
              <a:rPr lang="cs-CZ" dirty="0" err="1" smtClean="0"/>
              <a:t>mit</a:t>
            </a:r>
            <a:r>
              <a:rPr lang="cs-CZ" dirty="0" smtClean="0"/>
              <a:t>?</a:t>
            </a:r>
          </a:p>
          <a:p>
            <a:pPr marL="109728" indent="0">
              <a:buNone/>
            </a:pPr>
            <a:r>
              <a:rPr lang="cs-CZ" dirty="0" err="1" smtClean="0">
                <a:solidFill>
                  <a:srgbClr val="FF0000"/>
                </a:solidFill>
              </a:rPr>
              <a:t>Wirst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mit</a:t>
            </a:r>
            <a:r>
              <a:rPr lang="cs-CZ" dirty="0" smtClean="0"/>
              <a:t> </a:t>
            </a:r>
            <a:r>
              <a:rPr lang="cs-CZ" dirty="0" err="1" smtClean="0"/>
              <a:t>uns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C000"/>
                </a:solidFill>
              </a:rPr>
              <a:t>mitkommen</a:t>
            </a:r>
            <a:r>
              <a:rPr lang="cs-CZ" dirty="0" smtClean="0"/>
              <a:t>?</a:t>
            </a:r>
          </a:p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r>
              <a:rPr lang="cs-CZ" dirty="0" smtClean="0"/>
              <a:t>Er </a:t>
            </a:r>
            <a:r>
              <a:rPr lang="cs-CZ" dirty="0" err="1" smtClean="0"/>
              <a:t>geht</a:t>
            </a:r>
            <a:r>
              <a:rPr lang="cs-CZ" dirty="0" smtClean="0"/>
              <a:t> </a:t>
            </a:r>
            <a:r>
              <a:rPr lang="cs-CZ" dirty="0" err="1" smtClean="0"/>
              <a:t>bald</a:t>
            </a:r>
            <a:r>
              <a:rPr lang="cs-CZ" dirty="0" smtClean="0"/>
              <a:t> </a:t>
            </a:r>
            <a:r>
              <a:rPr lang="cs-CZ" dirty="0" err="1" smtClean="0"/>
              <a:t>schlafen</a:t>
            </a:r>
            <a:r>
              <a:rPr lang="cs-CZ" dirty="0" smtClean="0"/>
              <a:t>.</a:t>
            </a:r>
          </a:p>
          <a:p>
            <a:pPr marL="109728" indent="0">
              <a:buNone/>
            </a:pPr>
            <a:r>
              <a:rPr lang="cs-CZ" dirty="0" smtClean="0"/>
              <a:t>Er </a:t>
            </a:r>
            <a:r>
              <a:rPr lang="cs-CZ" dirty="0" err="1" smtClean="0">
                <a:solidFill>
                  <a:srgbClr val="FF0000"/>
                </a:solidFill>
              </a:rPr>
              <a:t>wird</a:t>
            </a:r>
            <a:r>
              <a:rPr lang="cs-CZ" dirty="0" smtClean="0"/>
              <a:t> </a:t>
            </a:r>
            <a:r>
              <a:rPr lang="cs-CZ" dirty="0" err="1" smtClean="0"/>
              <a:t>bald</a:t>
            </a:r>
            <a:r>
              <a:rPr lang="cs-CZ" dirty="0" smtClean="0"/>
              <a:t> </a:t>
            </a:r>
            <a:r>
              <a:rPr lang="cs-CZ" dirty="0" err="1" smtClean="0"/>
              <a:t>schlafen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C000"/>
                </a:solidFill>
              </a:rPr>
              <a:t>gehen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24026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ilk">
  <a:themeElements>
    <a:clrScheme name="Silk">
      <a:dk1>
        <a:srgbClr val="000000"/>
      </a:dk1>
      <a:lt1>
        <a:srgbClr val="FFFFFF"/>
      </a:lt1>
      <a:dk2>
        <a:srgbClr val="043988"/>
      </a:dk2>
      <a:lt2>
        <a:srgbClr val="92C2EB"/>
      </a:lt2>
      <a:accent1>
        <a:srgbClr val="836AAE"/>
      </a:accent1>
      <a:accent2>
        <a:srgbClr val="5DA577"/>
      </a:accent2>
      <a:accent3>
        <a:srgbClr val="678EB9"/>
      </a:accent3>
      <a:accent4>
        <a:srgbClr val="F7A611"/>
      </a:accent4>
      <a:accent5>
        <a:srgbClr val="A1AB38"/>
      </a:accent5>
      <a:accent6>
        <a:srgbClr val="C17790"/>
      </a:accent6>
      <a:hlink>
        <a:srgbClr val="DA5723"/>
      </a:hlink>
      <a:folHlink>
        <a:srgbClr val="226CA5"/>
      </a:folHlink>
    </a:clrScheme>
    <a:fontScheme name="Silk">
      <a:majorFont>
        <a:latin typeface="Arial"/>
        <a:ea typeface=""/>
        <a:cs typeface=""/>
        <a:font script="Jpan" typeface="ＭＳ Ｐゴシック"/>
        <a:font script="Hang" typeface="돋음"/>
        <a:font script="Hans" typeface="方正姚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돋음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ilk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20000"/>
                <a:satMod val="250000"/>
              </a:schemeClr>
            </a:gs>
            <a:gs pos="30000">
              <a:schemeClr val="phClr">
                <a:tint val="60000"/>
                <a:satMod val="250000"/>
              </a:schemeClr>
            </a:gs>
            <a:gs pos="50000">
              <a:schemeClr val="phClr">
                <a:tint val="57000"/>
                <a:satMod val="250000"/>
              </a:schemeClr>
            </a:gs>
            <a:gs pos="100000">
              <a:schemeClr val="phClr">
                <a:tint val="28000"/>
                <a:satMod val="250000"/>
              </a:schemeClr>
            </a:gs>
          </a:gsLst>
          <a:lin ang="7000000" scaled="1"/>
        </a:gradFill>
        <a:gradFill rotWithShape="1">
          <a:gsLst>
            <a:gs pos="0">
              <a:schemeClr val="phClr">
                <a:shade val="80000"/>
                <a:satMod val="200000"/>
              </a:schemeClr>
            </a:gs>
            <a:gs pos="30000">
              <a:schemeClr val="phClr">
                <a:shade val="20000"/>
                <a:satMod val="250000"/>
              </a:schemeClr>
            </a:gs>
            <a:gs pos="50000">
              <a:schemeClr val="phClr">
                <a:shade val="23000"/>
                <a:satMod val="250000"/>
              </a:schemeClr>
            </a:gs>
            <a:gs pos="60000">
              <a:schemeClr val="phClr">
                <a:shade val="29000"/>
                <a:satMod val="230000"/>
              </a:schemeClr>
            </a:gs>
            <a:gs pos="100000">
              <a:schemeClr val="phClr">
                <a:shade val="70000"/>
                <a:satMod val="200000"/>
              </a:schemeClr>
            </a:gs>
          </a:gsLst>
          <a:lin ang="7000000" scaled="1"/>
        </a:gradFill>
      </a:fillStyleLst>
      <a:lnStyleLst>
        <a:ln w="12700" cap="sq" cmpd="sng" algn="ctr">
          <a:solidFill>
            <a:schemeClr val="phClr"/>
          </a:solidFill>
          <a:prstDash val="solid"/>
        </a:ln>
        <a:ln w="25400" cap="sq" cmpd="sng" algn="ctr">
          <a:solidFill>
            <a:schemeClr val="phClr"/>
          </a:solidFill>
          <a:prstDash val="solid"/>
        </a:ln>
        <a:ln w="31750" cap="sq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27000" h="127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52400" h="381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50000"/>
                <a:satMod val="150000"/>
              </a:schemeClr>
            </a:gs>
            <a:gs pos="50000">
              <a:schemeClr val="phClr">
                <a:tint val="85000"/>
                <a:satMod val="140000"/>
              </a:schemeClr>
            </a:gs>
            <a:gs pos="100000">
              <a:schemeClr val="phClr">
                <a:shade val="50000"/>
                <a:satMod val="15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chemeClr val="phClr">
                <a:shade val="55000"/>
                <a:satMod val="150000"/>
              </a:schemeClr>
              <a:schemeClr val="phClr">
                <a:tint val="100"/>
                <a:satMod val="15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TC010205606[[fn=Motiv hedvábí]]</Template>
  <TotalTime>1240</TotalTime>
  <Words>383</Words>
  <Application>Microsoft Office PowerPoint</Application>
  <PresentationFormat>On-screen Show (4:3)</PresentationFormat>
  <Paragraphs>115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Silk</vt:lpstr>
      <vt:lpstr>Německý jazyk – Gramatické jevy</vt:lpstr>
      <vt:lpstr>Sloveso „werden“</vt:lpstr>
      <vt:lpstr>Časování slovesa werden</vt:lpstr>
      <vt:lpstr>Změna stavu</vt:lpstr>
      <vt:lpstr>PowerPoint Presentation</vt:lpstr>
      <vt:lpstr>Přeložte</vt:lpstr>
      <vt:lpstr>PowerPoint Presentation</vt:lpstr>
      <vt:lpstr>Budoucí čas</vt:lpstr>
      <vt:lpstr>Tvoření budoucího času</vt:lpstr>
      <vt:lpstr>Převeďte do budoucího času</vt:lpstr>
      <vt:lpstr>PowerPoint Presentation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Valued Acer Customer</cp:lastModifiedBy>
  <cp:revision>128</cp:revision>
  <dcterms:created xsi:type="dcterms:W3CDTF">2011-03-22T17:13:23Z</dcterms:created>
  <dcterms:modified xsi:type="dcterms:W3CDTF">2012-04-21T17:15:41Z</dcterms:modified>
</cp:coreProperties>
</file>