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8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672" y="-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3.11.2014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9790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3.11.2014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6141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FFF39D"/>
                </a:solidFill>
              </a:rPr>
              <a:pPr/>
              <a:t>3.11.2014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5664761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3.11.2014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4009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3.11.2014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0248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3.11.2014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065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3.11.2014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6000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3.11.2014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2195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3.11.2014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05142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3.11.2014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9112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3.11.2014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5790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D2AD524-3B0F-46BF-A4F0-AADFA07F9753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3.11.2014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4C8283C-610D-4FFF-AEC9-99231BBC9933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8994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19608649"/>
              </p:ext>
            </p:extLst>
          </p:nvPr>
        </p:nvGraphicFramePr>
        <p:xfrm>
          <a:off x="899592" y="1640745"/>
          <a:ext cx="7569200" cy="420651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Les 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VY_32_INOVACE_3_09_M_Les 2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27.10.2014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Slovní úlohy  pro 1. stupeň, žáci čtou s porozuměním,  doplňují čísla do zápisu, tvoří a počítají příklady, odpovídají na dané otázky.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267" y="34534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0515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 2</a:t>
            </a:r>
            <a:endParaRPr lang="cs-CZ" dirty="0"/>
          </a:p>
        </p:txBody>
      </p:sp>
      <p:pic>
        <p:nvPicPr>
          <p:cNvPr id="2050" name="Picture 2" descr="C:\Users\Ema\AppData\Local\Microsoft\Windows\Temporary Internet Files\Content.IE5\UGGZ0R6R\MP90040648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2402" y="1554163"/>
            <a:ext cx="6791595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905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Na smrku roste 17 šišek.</a:t>
            </a:r>
          </a:p>
          <a:p>
            <a:pPr marL="0" indent="0">
              <a:buNone/>
            </a:pPr>
            <a:r>
              <a:rPr lang="cs-CZ" sz="5400" dirty="0" smtClean="0"/>
              <a:t>Hnědá veverka si odnesla 5 šišek a černý </a:t>
            </a:r>
            <a:r>
              <a:rPr lang="cs-CZ" sz="5400" dirty="0" err="1" smtClean="0"/>
              <a:t>veverčák</a:t>
            </a:r>
            <a:r>
              <a:rPr lang="cs-CZ" sz="5400" dirty="0" smtClean="0"/>
              <a:t> si jich odnesl 7.</a:t>
            </a:r>
            <a:endParaRPr lang="cs-CZ" sz="5400" dirty="0"/>
          </a:p>
        </p:txBody>
      </p:sp>
      <p:pic>
        <p:nvPicPr>
          <p:cNvPr id="1027" name="Picture 3" descr="C:\Users\Ema\AppData\Local\Microsoft\Windows\Temporary Internet Files\Content.IE5\6OYDRTCC\MC900337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1707" y="4581128"/>
            <a:ext cx="333311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0390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1. </a:t>
            </a:r>
            <a:r>
              <a:rPr lang="cs-CZ" sz="4400" b="1" dirty="0" smtClean="0"/>
              <a:t>Kolik měly veverky dohromady šišek?</a:t>
            </a:r>
          </a:p>
          <a:p>
            <a:r>
              <a:rPr lang="cs-CZ" sz="4400" b="1" dirty="0" smtClean="0"/>
              <a:t>2. Kolik zůstalo na smrku šišek?</a:t>
            </a:r>
          </a:p>
          <a:p>
            <a:r>
              <a:rPr lang="cs-CZ" sz="4400" b="1" dirty="0" smtClean="0"/>
              <a:t>3. Která veverka musí kolik dát druhé, aby měly stejně? </a:t>
            </a:r>
            <a:endParaRPr lang="cs-CZ" sz="4400" b="1" dirty="0"/>
          </a:p>
        </p:txBody>
      </p:sp>
      <p:pic>
        <p:nvPicPr>
          <p:cNvPr id="7170" name="Picture 2" descr="C:\Users\Ema\AppData\Local\Microsoft\Windows\Temporary Internet Files\Content.IE5\6OYDRTCC\MC900326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40"/>
            <a:ext cx="1857146" cy="15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2600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cs-CZ" dirty="0"/>
              <a:t>1. Kolik měly veverky dohromady šišek?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2608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Hnědá veverka ……</a:t>
            </a:r>
          </a:p>
          <a:p>
            <a:pPr marL="0" indent="0">
              <a:buNone/>
            </a:pPr>
            <a:r>
              <a:rPr lang="cs-CZ" sz="4000" b="1" dirty="0" smtClean="0"/>
              <a:t>Černý </a:t>
            </a:r>
            <a:r>
              <a:rPr lang="cs-CZ" sz="4000" b="1" dirty="0" err="1" smtClean="0"/>
              <a:t>veverčák</a:t>
            </a:r>
            <a:r>
              <a:rPr lang="cs-CZ" sz="4000" b="1" dirty="0" smtClean="0"/>
              <a:t> ……</a:t>
            </a:r>
          </a:p>
          <a:p>
            <a:pPr marL="0" indent="0">
              <a:buNone/>
            </a:pPr>
            <a:r>
              <a:rPr lang="cs-CZ" sz="4000" b="1" dirty="0" smtClean="0"/>
              <a:t>Dohromady ……. ?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95736" y="4293096"/>
            <a:ext cx="9361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</a:t>
            </a:r>
            <a:endParaRPr lang="cs-CZ" sz="6000" dirty="0"/>
          </a:p>
        </p:txBody>
      </p:sp>
      <p:sp>
        <p:nvSpPr>
          <p:cNvPr id="5" name="Ovál 4"/>
          <p:cNvSpPr/>
          <p:nvPr/>
        </p:nvSpPr>
        <p:spPr>
          <a:xfrm>
            <a:off x="0" y="4077072"/>
            <a:ext cx="2088232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Výpočet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347864" y="4293096"/>
            <a:ext cx="9361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+</a:t>
            </a:r>
          </a:p>
        </p:txBody>
      </p:sp>
      <p:sp>
        <p:nvSpPr>
          <p:cNvPr id="7" name="Obdélník 6"/>
          <p:cNvSpPr/>
          <p:nvPr/>
        </p:nvSpPr>
        <p:spPr>
          <a:xfrm>
            <a:off x="4427984" y="4293096"/>
            <a:ext cx="9361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</a:t>
            </a: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5508104" y="4293096"/>
            <a:ext cx="86409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=</a:t>
            </a:r>
          </a:p>
        </p:txBody>
      </p:sp>
      <p:sp>
        <p:nvSpPr>
          <p:cNvPr id="9" name="Obdélník 8"/>
          <p:cNvSpPr/>
          <p:nvPr/>
        </p:nvSpPr>
        <p:spPr>
          <a:xfrm>
            <a:off x="6516216" y="4293096"/>
            <a:ext cx="108012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12</a:t>
            </a:r>
            <a:endParaRPr lang="cs-CZ" sz="4800" dirty="0"/>
          </a:p>
        </p:txBody>
      </p:sp>
      <p:pic>
        <p:nvPicPr>
          <p:cNvPr id="3074" name="Picture 2" descr="C:\Users\Ema\AppData\Local\Microsoft\Windows\Temporary Internet Files\Content.IE5\6OYDRTCC\MC900331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7971" y="1738406"/>
            <a:ext cx="2316101" cy="2050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ma\AppData\Local\Microsoft\Windows\Temporary Internet Files\Content.IE5\6OYDRTCC\MC900331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240" y="4957996"/>
            <a:ext cx="1816729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607343" y="1748363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 šišek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4716016" y="2564904"/>
            <a:ext cx="136815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 šišek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67427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 číslo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sz="4400" dirty="0">
                <a:solidFill>
                  <a:prstClr val="black"/>
                </a:solidFill>
              </a:rPr>
              <a:t>1. Kolik měly veverky dohromady šišek?</a:t>
            </a:r>
          </a:p>
          <a:p>
            <a:pPr marL="0" indent="0">
              <a:buNone/>
            </a:pPr>
            <a:r>
              <a:rPr lang="cs-CZ" sz="5400" b="1" dirty="0" smtClean="0"/>
              <a:t>Veverky ________________</a:t>
            </a:r>
          </a:p>
          <a:p>
            <a:pPr marL="0" indent="0">
              <a:buNone/>
            </a:pPr>
            <a:r>
              <a:rPr lang="cs-CZ" sz="5400" b="1" dirty="0" smtClean="0"/>
              <a:t>______________________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294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/>
              <a:t>2. Kolik zůstalo na smrku šišek?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Šišek na </a:t>
            </a:r>
            <a:r>
              <a:rPr lang="cs-CZ" sz="4800" dirty="0" smtClean="0"/>
              <a:t>smrku …</a:t>
            </a:r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Veverky odnesly …</a:t>
            </a:r>
          </a:p>
          <a:p>
            <a:pPr marL="0" indent="0">
              <a:buNone/>
            </a:pPr>
            <a:r>
              <a:rPr lang="cs-CZ" sz="4800" dirty="0" smtClean="0"/>
              <a:t>Zůstalo šišek …  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4932040" y="1700808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17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5328084" y="2636912"/>
            <a:ext cx="126014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5+7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6732240" y="2636912"/>
            <a:ext cx="5760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7452320" y="2636912"/>
            <a:ext cx="7920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4355976" y="3501008"/>
            <a:ext cx="86409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0" name="Ovál 9"/>
          <p:cNvSpPr/>
          <p:nvPr/>
        </p:nvSpPr>
        <p:spPr>
          <a:xfrm>
            <a:off x="467544" y="4725144"/>
            <a:ext cx="237626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Výpočet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3563888" y="4725144"/>
            <a:ext cx="93610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17</a:t>
            </a:r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4644008" y="4725144"/>
            <a:ext cx="86409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-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24128" y="4725144"/>
            <a:ext cx="86409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14" name="Obdélník 13"/>
          <p:cNvSpPr/>
          <p:nvPr/>
        </p:nvSpPr>
        <p:spPr>
          <a:xfrm>
            <a:off x="6732240" y="4725144"/>
            <a:ext cx="86409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15" name="Obdélník 14"/>
          <p:cNvSpPr/>
          <p:nvPr/>
        </p:nvSpPr>
        <p:spPr>
          <a:xfrm>
            <a:off x="7848364" y="4725144"/>
            <a:ext cx="90010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037529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 číslo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4400" dirty="0">
                <a:solidFill>
                  <a:prstClr val="black"/>
                </a:solidFill>
              </a:rPr>
              <a:t>2. Kolik zůstalo na smrku šišek?</a:t>
            </a:r>
          </a:p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4400" b="1" dirty="0" smtClean="0"/>
              <a:t>Na smrku ___________________</a:t>
            </a:r>
          </a:p>
          <a:p>
            <a:pPr marL="0" indent="0">
              <a:buNone/>
            </a:pPr>
            <a:r>
              <a:rPr lang="cs-CZ" sz="4400" b="1" dirty="0" smtClean="0"/>
              <a:t>___________________________ .</a:t>
            </a:r>
            <a:endParaRPr lang="cs-CZ" sz="4400" b="1" dirty="0"/>
          </a:p>
        </p:txBody>
      </p:sp>
      <p:pic>
        <p:nvPicPr>
          <p:cNvPr id="5122" name="Picture 2" descr="C:\Users\Ema\AppData\Local\Microsoft\Windows\Temporary Internet Files\Content.IE5\ZLSGG7ZE\MC900305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69160"/>
            <a:ext cx="1567282" cy="1784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616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 číslo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4400" dirty="0">
                <a:solidFill>
                  <a:prstClr val="black"/>
                </a:solidFill>
              </a:rPr>
              <a:t>3. Která veverka musí kolik dát druhé, aby měly stejně? </a:t>
            </a:r>
          </a:p>
          <a:p>
            <a:pPr marL="0" lvl="0" indent="0">
              <a:buNone/>
            </a:pPr>
            <a:r>
              <a:rPr lang="cs-CZ" sz="4000" b="1" dirty="0">
                <a:solidFill>
                  <a:prstClr val="black"/>
                </a:solidFill>
              </a:rPr>
              <a:t>Hnědá veverka …… 5 šišek</a:t>
            </a:r>
          </a:p>
          <a:p>
            <a:pPr marL="0" lvl="0" indent="0">
              <a:buNone/>
            </a:pPr>
            <a:r>
              <a:rPr lang="cs-CZ" sz="4000" b="1" dirty="0">
                <a:solidFill>
                  <a:prstClr val="black"/>
                </a:solidFill>
              </a:rPr>
              <a:t>Černý </a:t>
            </a:r>
            <a:r>
              <a:rPr lang="cs-CZ" sz="4000" b="1" dirty="0" err="1">
                <a:solidFill>
                  <a:prstClr val="black"/>
                </a:solidFill>
              </a:rPr>
              <a:t>veverčák</a:t>
            </a:r>
            <a:r>
              <a:rPr lang="cs-CZ" sz="4000" b="1" dirty="0">
                <a:solidFill>
                  <a:prstClr val="black"/>
                </a:solidFill>
              </a:rPr>
              <a:t> …… 7 šišek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Černý </a:t>
            </a:r>
            <a:r>
              <a:rPr lang="cs-CZ" dirty="0" err="1" smtClean="0"/>
              <a:t>veverčák</a:t>
            </a:r>
            <a:r>
              <a:rPr lang="cs-CZ" dirty="0" smtClean="0"/>
              <a:t> musí dát 1 šišku hnědé veverce.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401969" y="3849535"/>
            <a:ext cx="208823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má o 2 více než</a:t>
            </a:r>
            <a:endParaRPr lang="cs-CZ" sz="2400" dirty="0"/>
          </a:p>
        </p:txBody>
      </p:sp>
      <p:cxnSp>
        <p:nvCxnSpPr>
          <p:cNvPr id="10" name="Pravoúhlá spojnice 9"/>
          <p:cNvCxnSpPr/>
          <p:nvPr/>
        </p:nvCxnSpPr>
        <p:spPr>
          <a:xfrm flipH="1" flipV="1">
            <a:off x="6948264" y="3488428"/>
            <a:ext cx="1738536" cy="722214"/>
          </a:xfrm>
          <a:prstGeom prst="bentConnector3">
            <a:avLst>
              <a:gd name="adj1" fmla="val -13149"/>
            </a:avLst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1424743" y="5847759"/>
            <a:ext cx="331236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Každý z nich má </a:t>
            </a:r>
            <a:endParaRPr lang="cs-CZ" sz="3600" dirty="0"/>
          </a:p>
        </p:txBody>
      </p:sp>
      <p:sp>
        <p:nvSpPr>
          <p:cNvPr id="13" name="Obdélník 12"/>
          <p:cNvSpPr/>
          <p:nvPr/>
        </p:nvSpPr>
        <p:spPr>
          <a:xfrm>
            <a:off x="5076056" y="5877272"/>
            <a:ext cx="86409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14" name="Ovál 13"/>
          <p:cNvSpPr/>
          <p:nvPr/>
        </p:nvSpPr>
        <p:spPr>
          <a:xfrm>
            <a:off x="6156176" y="5877272"/>
            <a:ext cx="230425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šišek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C:\Users\Ema\AppData\Local\Microsoft\Windows\Temporary Internet Files\Content.IE5\UGGZ0R6R\MC9003314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2940" y="260648"/>
            <a:ext cx="1809184" cy="1409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1701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Výborně</a:t>
            </a:r>
            <a:r>
              <a:rPr lang="cs-CZ" dirty="0" smtClean="0"/>
              <a:t>, veverky jsou kamarádi!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0043" y="5445224"/>
            <a:ext cx="2530624" cy="96470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5400" b="1" dirty="0" smtClean="0"/>
              <a:t>A co ty?</a:t>
            </a:r>
            <a:endParaRPr lang="cs-CZ" sz="5400" b="1" dirty="0"/>
          </a:p>
        </p:txBody>
      </p:sp>
      <p:pic>
        <p:nvPicPr>
          <p:cNvPr id="6146" name="Picture 2" descr="C:\Users\Ema\AppData\Local\Microsoft\Windows\Temporary Internet Files\Content.IE5\YQ9JGPH9\MC900078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32136"/>
            <a:ext cx="3908314" cy="41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3670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spcBef>
                <a:spcPts val="600"/>
              </a:spcBef>
              <a:spcAft>
                <a:spcPts val="300"/>
              </a:spcAft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400" dirty="0">
                <a:solidFill>
                  <a:prstClr val="black"/>
                </a:solidFill>
                <a:latin typeface="Century Schoolbook"/>
              </a:rPr>
              <a:t>Galerie Klipart MS Office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1647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</TotalTime>
  <Words>293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Les 2</vt:lpstr>
      <vt:lpstr>LES 2</vt:lpstr>
      <vt:lpstr>Otázky</vt:lpstr>
      <vt:lpstr>1. Kolik měly veverky dohromady šišek? </vt:lpstr>
      <vt:lpstr>Odpověď číslo 1</vt:lpstr>
      <vt:lpstr>2. Kolik zůstalo na smrku šišek? </vt:lpstr>
      <vt:lpstr>Odpověď číslo 2</vt:lpstr>
      <vt:lpstr>Odpověď číslo 3</vt:lpstr>
      <vt:lpstr>Výborně, veverky jsou kamarádi!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8</cp:revision>
  <dcterms:created xsi:type="dcterms:W3CDTF">2014-10-27T17:32:11Z</dcterms:created>
  <dcterms:modified xsi:type="dcterms:W3CDTF">2014-11-03T12:21:38Z</dcterms:modified>
</cp:coreProperties>
</file>