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0" r:id="rId2"/>
    <p:sldId id="257" r:id="rId3"/>
    <p:sldId id="261" r:id="rId4"/>
    <p:sldId id="258" r:id="rId5"/>
    <p:sldId id="259" r:id="rId6"/>
    <p:sldId id="262" r:id="rId7"/>
    <p:sldId id="263" r:id="rId8"/>
    <p:sldId id="264" r:id="rId9"/>
    <p:sldId id="265" r:id="rId10"/>
    <p:sldId id="260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Trpný rod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VY_32_INOVACE_02-13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88558691"/>
              </p:ext>
            </p:extLst>
          </p:nvPr>
        </p:nvGraphicFramePr>
        <p:xfrm>
          <a:off x="1691680" y="2348880"/>
          <a:ext cx="6208395" cy="29363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1471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Trpný</a:t>
                      </a:r>
                      <a:r>
                        <a:rPr lang="cs-CZ" sz="1400" kern="50" baseline="0" dirty="0" smtClean="0">
                          <a:effectLst/>
                        </a:rPr>
                        <a:t> rod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1.</a:t>
                      </a:r>
                      <a:r>
                        <a:rPr lang="cs-CZ" sz="1400" kern="50" baseline="0" dirty="0" smtClean="0">
                          <a:effectLst/>
                        </a:rPr>
                        <a:t> 5. 2011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Seznámení s tvořením trpného rodu obecně</a:t>
                      </a:r>
                      <a:r>
                        <a:rPr lang="cs-CZ" sz="1400" kern="50" baseline="0" dirty="0" smtClean="0">
                          <a:effectLst/>
                        </a:rPr>
                        <a:t> a s důrazem na trpný rod</a:t>
                      </a:r>
                      <a:r>
                        <a:rPr lang="cs-CZ" sz="1400" kern="50" dirty="0" smtClean="0">
                          <a:effectLst/>
                        </a:rPr>
                        <a:t> v přítomném čase. Procvičení</a:t>
                      </a:r>
                      <a:r>
                        <a:rPr lang="cs-CZ" sz="1400" kern="50" baseline="0" dirty="0" smtClean="0">
                          <a:effectLst/>
                        </a:rPr>
                        <a:t> na příkladech.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1625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Používá se, pokud popisujeme děj bez jeho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nositele. Označuje děj probíhající i ukončený.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Trpný rod lze vytvořit v těchto slovesných časech: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přítomném čase, préteritu, perfektu, </a:t>
            </a:r>
            <a:r>
              <a:rPr lang="cs-CZ" u="sng" dirty="0" err="1" smtClean="0"/>
              <a:t>plusquam</a:t>
            </a:r>
            <a:r>
              <a:rPr lang="cs-CZ" u="sng" dirty="0" smtClean="0"/>
              <a:t>-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perfektu, budoucím čase.</a:t>
            </a:r>
          </a:p>
          <a:p>
            <a:pPr marL="109728" indent="0">
              <a:buNone/>
            </a:pPr>
            <a:endParaRPr lang="cs-CZ" u="sng" dirty="0"/>
          </a:p>
          <a:p>
            <a:r>
              <a:rPr lang="cs-CZ" b="1" dirty="0" smtClean="0"/>
              <a:t>My se budeme věnovat pouze trpnému rodu v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přítomném  čase.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592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/>
              <a:t>Průběhový trpný rod označuje děj nebo činnost,</a:t>
            </a:r>
          </a:p>
          <a:p>
            <a:pPr marL="109728" indent="0">
              <a:buNone/>
            </a:pPr>
            <a:r>
              <a:rPr lang="cs-CZ" dirty="0"/>
              <a:t>   která v daném čase probíhá.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Trpný rod se v němčině používá častěji než </a:t>
            </a:r>
          </a:p>
          <a:p>
            <a:pPr marL="109728" indent="0">
              <a:buNone/>
            </a:pPr>
            <a:r>
              <a:rPr lang="cs-CZ" dirty="0"/>
              <a:t>   v češtině.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Do </a:t>
            </a:r>
            <a:r>
              <a:rPr lang="cs-CZ" dirty="0"/>
              <a:t>češtiny se často překládá zvratným slovesem</a:t>
            </a:r>
          </a:p>
          <a:p>
            <a:pPr marL="109728" indent="0">
              <a:buNone/>
            </a:pPr>
            <a:r>
              <a:rPr lang="cs-CZ" dirty="0"/>
              <a:t>   (např. Dům se staví.), nebo aktivním slovesným</a:t>
            </a:r>
          </a:p>
          <a:p>
            <a:pPr marL="109728" indent="0">
              <a:buNone/>
            </a:pPr>
            <a:r>
              <a:rPr lang="cs-CZ" dirty="0"/>
              <a:t>   tvarem (Dům je stavěn).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038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-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Průběhový trpný rod se tvoří:</a:t>
            </a:r>
            <a:endParaRPr lang="cs-CZ" dirty="0" smtClean="0"/>
          </a:p>
          <a:p>
            <a:pPr marL="109728" indent="0">
              <a:buNone/>
            </a:pPr>
            <a:endParaRPr lang="cs-CZ" sz="4000" dirty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WERDEN 	+	</a:t>
            </a:r>
            <a:r>
              <a:rPr lang="cs-CZ" sz="3600" dirty="0" smtClean="0">
                <a:solidFill>
                  <a:schemeClr val="bg1"/>
                </a:solidFill>
              </a:rPr>
              <a:t>PŘÍČESTÍ MINULÉ</a:t>
            </a:r>
          </a:p>
          <a:p>
            <a:pPr marL="109728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v přísl. čase		významového slovesa</a:t>
            </a:r>
          </a:p>
          <a:p>
            <a:pPr marL="109728" indent="0">
              <a:buNone/>
            </a:pP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990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jetzt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gebaut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Dům se nyní staví. / Dům je nyní stavěn.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 vor 100 </a:t>
            </a:r>
            <a:r>
              <a:rPr lang="cs-CZ" sz="3200" dirty="0" err="1" smtClean="0"/>
              <a:t>Jahren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gebaut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Dům byl postaven před 100 lety.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dirty="0" smtClean="0"/>
              <a:t> vor 100 </a:t>
            </a:r>
            <a:r>
              <a:rPr lang="cs-CZ" sz="3200" dirty="0" err="1" smtClean="0"/>
              <a:t>Jahren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gebaut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worden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Dům byl postaven před 100 lety.</a:t>
            </a:r>
            <a:endParaRPr lang="cs-CZ" sz="3200" dirty="0"/>
          </a:p>
        </p:txBody>
      </p:sp>
      <p:sp>
        <p:nvSpPr>
          <p:cNvPr id="2" name="Popisek se šipkou doleva 1"/>
          <p:cNvSpPr/>
          <p:nvPr/>
        </p:nvSpPr>
        <p:spPr>
          <a:xfrm>
            <a:off x="6262050" y="692696"/>
            <a:ext cx="2592288" cy="936104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přítomný čas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Popisek se šipkou doleva 3"/>
          <p:cNvSpPr/>
          <p:nvPr/>
        </p:nvSpPr>
        <p:spPr>
          <a:xfrm>
            <a:off x="6562386" y="3284984"/>
            <a:ext cx="2268760" cy="936104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Préteritum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6562386" y="5301208"/>
            <a:ext cx="2268760" cy="936104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Perfektum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816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gebaut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>
                <a:solidFill>
                  <a:srgbClr val="FF0000"/>
                </a:solidFill>
              </a:rPr>
              <a:t>. </a:t>
            </a:r>
          </a:p>
          <a:p>
            <a:pPr marL="109728" indent="0">
              <a:buNone/>
            </a:pPr>
            <a:r>
              <a:rPr lang="cs-CZ" sz="3200" dirty="0" smtClean="0"/>
              <a:t>Dům bude postaven / se postaví.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gebaut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worden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sein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/>
              <a:t>Dům bude postaven / se postaví.</a:t>
            </a:r>
          </a:p>
          <a:p>
            <a:pPr marL="109728" indent="0">
              <a:buNone/>
            </a:pPr>
            <a:endParaRPr lang="cs-CZ" sz="3200" dirty="0"/>
          </a:p>
        </p:txBody>
      </p:sp>
      <p:sp>
        <p:nvSpPr>
          <p:cNvPr id="4" name="Popisek se šipkou doleva 3"/>
          <p:cNvSpPr/>
          <p:nvPr/>
        </p:nvSpPr>
        <p:spPr>
          <a:xfrm>
            <a:off x="6603210" y="404664"/>
            <a:ext cx="2268760" cy="936104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Futur 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6596608" y="2636912"/>
            <a:ext cx="2268760" cy="936104"/>
          </a:xfrm>
          <a:prstGeom prst="left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Futur II.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702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/>
          <a:lstStyle/>
          <a:p>
            <a:r>
              <a:rPr lang="cs-CZ" sz="4000" dirty="0" smtClean="0"/>
              <a:t>Tvoření trpného rodu</a:t>
            </a:r>
            <a:br>
              <a:rPr lang="cs-CZ" sz="4000" dirty="0" smtClean="0"/>
            </a:br>
            <a:r>
              <a:rPr lang="cs-CZ" sz="4000" dirty="0" smtClean="0"/>
              <a:t> v přítomném čase – způsob </a:t>
            </a:r>
            <a:r>
              <a:rPr lang="cs-CZ" sz="4000" dirty="0" err="1" smtClean="0"/>
              <a:t>ozn</a:t>
            </a:r>
            <a:r>
              <a:rPr lang="cs-CZ" sz="4000" dirty="0" smtClean="0"/>
              <a:t>.: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b="1" dirty="0" err="1" smtClean="0"/>
              <a:t>Ich</a:t>
            </a:r>
            <a:r>
              <a:rPr lang="cs-CZ" sz="3200" b="1" dirty="0" smtClean="0"/>
              <a:t> 		</a:t>
            </a:r>
            <a:r>
              <a:rPr lang="cs-CZ" sz="3200" b="1" dirty="0" err="1" smtClean="0">
                <a:solidFill>
                  <a:srgbClr val="FF0000"/>
                </a:solidFill>
              </a:rPr>
              <a:t>werde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err="1" smtClean="0"/>
              <a:t>Du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wirst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/>
              <a:t>Er 		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b="1" dirty="0" smtClean="0">
                <a:solidFill>
                  <a:srgbClr val="FF0000"/>
                </a:solidFill>
              </a:rPr>
              <a:t>	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err="1" smtClean="0"/>
              <a:t>Wir</a:t>
            </a:r>
            <a:r>
              <a:rPr lang="cs-CZ" sz="3200" b="1" dirty="0" smtClean="0"/>
              <a:t> 		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err="1" smtClean="0"/>
              <a:t>Ihr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werdet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err="1" smtClean="0"/>
              <a:t>Sie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/>
              <a:t>.</a:t>
            </a:r>
          </a:p>
          <a:p>
            <a:pPr marL="109728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2276872"/>
            <a:ext cx="0" cy="3384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355976" y="2276872"/>
            <a:ext cx="0" cy="3384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56175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/>
          <a:lstStyle/>
          <a:p>
            <a:r>
              <a:rPr lang="cs-CZ" sz="4000" dirty="0"/>
              <a:t>Tvoření trpného rodu</a:t>
            </a:r>
            <a:br>
              <a:rPr lang="cs-CZ" sz="4000" dirty="0"/>
            </a:br>
            <a:r>
              <a:rPr lang="cs-CZ" sz="4000" dirty="0"/>
              <a:t> v přítomném čase – způsob </a:t>
            </a:r>
            <a:r>
              <a:rPr lang="cs-CZ" sz="4000" dirty="0" err="1" smtClean="0"/>
              <a:t>táz</a:t>
            </a:r>
            <a:r>
              <a:rPr lang="cs-CZ" sz="4000" dirty="0" smtClean="0"/>
              <a:t>.: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Werde</a:t>
            </a:r>
            <a:r>
              <a:rPr lang="cs-CZ" sz="3200" b="1" dirty="0" smtClean="0"/>
              <a:t> 		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Wirst</a:t>
            </a:r>
            <a:r>
              <a:rPr lang="cs-CZ" sz="3200" b="1" dirty="0" smtClean="0"/>
              <a:t>		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  <a:endParaRPr lang="cs-CZ" sz="3200" b="1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		</a:t>
            </a:r>
            <a:r>
              <a:rPr lang="cs-CZ" sz="3200" b="1" dirty="0" err="1" smtClean="0"/>
              <a:t>er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/>
              <a:t>		</a:t>
            </a:r>
            <a:r>
              <a:rPr lang="cs-CZ" sz="3200" b="1" dirty="0" err="1" smtClean="0"/>
              <a:t>wir</a:t>
            </a:r>
            <a:r>
              <a:rPr lang="cs-CZ" sz="3200" b="1" dirty="0" smtClean="0"/>
              <a:t> 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Werdet</a:t>
            </a:r>
            <a:r>
              <a:rPr lang="cs-CZ" sz="3200" b="1" dirty="0" smtClean="0"/>
              <a:t>		</a:t>
            </a:r>
            <a:r>
              <a:rPr lang="cs-CZ" sz="3200" b="1" dirty="0" err="1" smtClean="0"/>
              <a:t>ihr</a:t>
            </a:r>
            <a:r>
              <a:rPr lang="cs-CZ" sz="3200" b="1" dirty="0" smtClean="0"/>
              <a:t>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Werden</a:t>
            </a:r>
            <a:r>
              <a:rPr lang="cs-CZ" sz="3200" b="1" dirty="0" smtClean="0"/>
              <a:t>		</a:t>
            </a:r>
            <a:r>
              <a:rPr lang="cs-CZ" sz="3200" b="1" dirty="0" err="1" smtClean="0"/>
              <a:t>Sie</a:t>
            </a:r>
            <a:r>
              <a:rPr lang="cs-CZ" sz="3200" b="1" dirty="0" smtClean="0"/>
              <a:t> 	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	?</a:t>
            </a:r>
            <a:endParaRPr lang="cs-CZ" sz="32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555776" y="2276872"/>
            <a:ext cx="0" cy="3384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499992" y="2276872"/>
            <a:ext cx="0" cy="3384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0411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Tvoření trpného rodu</a:t>
            </a:r>
            <a:br>
              <a:rPr lang="cs-CZ" sz="4000" dirty="0" smtClean="0"/>
            </a:br>
            <a:r>
              <a:rPr lang="cs-CZ" sz="4000" dirty="0" smtClean="0"/>
              <a:t>v přítomném čase v záporu: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b="1" dirty="0" err="1" smtClean="0"/>
              <a:t>Ich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werde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C000"/>
                </a:solidFill>
              </a:rPr>
              <a:t>nicht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</a:p>
          <a:p>
            <a:pPr marL="109728" indent="0">
              <a:buNone/>
            </a:pPr>
            <a:r>
              <a:rPr lang="cs-CZ" sz="3200" b="1" dirty="0" err="1" smtClean="0"/>
              <a:t>Du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wirst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C000"/>
                </a:solidFill>
              </a:rPr>
              <a:t>nicht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/>
              <a:t>Er	</a:t>
            </a:r>
            <a:r>
              <a:rPr lang="cs-CZ" sz="3200" b="1" dirty="0" err="1" smtClean="0">
                <a:solidFill>
                  <a:srgbClr val="FF0000"/>
                </a:solidFill>
              </a:rPr>
              <a:t>wird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C000"/>
                </a:solidFill>
              </a:rPr>
              <a:t>nicht</a:t>
            </a:r>
            <a:r>
              <a:rPr lang="cs-CZ" sz="3200" b="1" dirty="0" smtClean="0"/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gefragt</a:t>
            </a: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/>
              <a:t>.</a:t>
            </a:r>
          </a:p>
          <a:p>
            <a:pPr marL="109728" indent="0">
              <a:buNone/>
            </a:pPr>
            <a:r>
              <a:rPr lang="cs-CZ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6175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do češtiny v přít. č.: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Schule</a:t>
            </a:r>
            <a:r>
              <a:rPr lang="cs-CZ" sz="3200" dirty="0" smtClean="0"/>
              <a:t> </a:t>
            </a:r>
            <a:r>
              <a:rPr lang="cs-CZ" sz="3200" dirty="0" err="1" smtClean="0"/>
              <a:t>gebaut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Kdy se ta škola postaví? </a:t>
            </a: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wird</a:t>
            </a:r>
            <a:r>
              <a:rPr lang="cs-CZ" sz="3200" dirty="0" smtClean="0"/>
              <a:t> Aida </a:t>
            </a:r>
            <a:r>
              <a:rPr lang="cs-CZ" sz="3200" dirty="0" err="1" smtClean="0"/>
              <a:t>gespielt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Dnes se hraje Aida.</a:t>
            </a: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Zimmer</a:t>
            </a:r>
            <a:r>
              <a:rPr lang="cs-CZ" sz="3200" dirty="0" smtClean="0"/>
              <a:t> </a:t>
            </a:r>
            <a:r>
              <a:rPr lang="cs-CZ" sz="3200" dirty="0" err="1" smtClean="0"/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gemalt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Pokoj se maluje.</a:t>
            </a:r>
          </a:p>
          <a:p>
            <a:pPr marL="109728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113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 do trpného rodu: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Martin </a:t>
            </a:r>
            <a:r>
              <a:rPr lang="cs-CZ" sz="3200" dirty="0" err="1" smtClean="0">
                <a:solidFill>
                  <a:srgbClr val="FFC000"/>
                </a:solidFill>
              </a:rPr>
              <a:t>und</a:t>
            </a:r>
            <a:r>
              <a:rPr lang="cs-CZ" sz="3200" dirty="0" smtClean="0">
                <a:solidFill>
                  <a:srgbClr val="FFC000"/>
                </a:solidFill>
              </a:rPr>
              <a:t> Eva </a:t>
            </a:r>
            <a:r>
              <a:rPr lang="cs-CZ" sz="3200" dirty="0" err="1" smtClean="0"/>
              <a:t>malen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Bild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				</a:t>
            </a:r>
            <a:r>
              <a:rPr lang="cs-CZ" sz="3200" dirty="0" smtClean="0">
                <a:solidFill>
                  <a:srgbClr val="00B050"/>
                </a:solidFill>
              </a:rPr>
              <a:t>Původce děje se </a:t>
            </a:r>
          </a:p>
          <a:p>
            <a:pPr marL="109728"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			v trpném rodě již </a:t>
            </a:r>
          </a:p>
          <a:p>
            <a:pPr marL="109728"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			neobjevuje!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Bild</a:t>
            </a:r>
            <a:r>
              <a:rPr lang="cs-CZ" sz="3200" dirty="0" smtClean="0"/>
              <a:t> </a:t>
            </a:r>
            <a:r>
              <a:rPr lang="cs-CZ" sz="3200" dirty="0" err="1" smtClean="0"/>
              <a:t>wird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(von Martin </a:t>
            </a:r>
            <a:r>
              <a:rPr lang="cs-CZ" sz="3200" dirty="0" err="1" smtClean="0">
                <a:solidFill>
                  <a:srgbClr val="FFC000"/>
                </a:solidFill>
              </a:rPr>
              <a:t>und</a:t>
            </a:r>
            <a:r>
              <a:rPr lang="cs-CZ" sz="3200" dirty="0" smtClean="0">
                <a:solidFill>
                  <a:srgbClr val="FFC000"/>
                </a:solidFill>
              </a:rPr>
              <a:t> Eva) </a:t>
            </a:r>
            <a:r>
              <a:rPr lang="cs-CZ" sz="3200" dirty="0" err="1" smtClean="0"/>
              <a:t>gemalt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259632" y="2179235"/>
            <a:ext cx="3096344" cy="5040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3542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do trpného rodu: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cs-CZ" b="1" dirty="0" err="1" smtClean="0"/>
              <a:t>Wann</a:t>
            </a:r>
            <a:r>
              <a:rPr lang="cs-CZ" b="1" dirty="0" smtClean="0"/>
              <a:t> </a:t>
            </a:r>
            <a:r>
              <a:rPr lang="cs-CZ" b="1" dirty="0" err="1" smtClean="0"/>
              <a:t>kauft</a:t>
            </a:r>
            <a:r>
              <a:rPr lang="cs-CZ" b="1" dirty="0" smtClean="0"/>
              <a:t> Jana </a:t>
            </a:r>
            <a:r>
              <a:rPr lang="cs-CZ" b="1" dirty="0" err="1" smtClean="0"/>
              <a:t>das</a:t>
            </a:r>
            <a:r>
              <a:rPr lang="cs-CZ" b="1" dirty="0" smtClean="0"/>
              <a:t> Auto?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err="1" smtClean="0"/>
              <a:t>Wann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wird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</a:t>
            </a:r>
            <a:r>
              <a:rPr lang="cs-CZ" b="1" dirty="0" smtClean="0">
                <a:solidFill>
                  <a:srgbClr val="FFC000"/>
                </a:solidFill>
              </a:rPr>
              <a:t> (von Jana)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gekauft</a:t>
            </a:r>
            <a:r>
              <a:rPr lang="cs-CZ" b="1" dirty="0" smtClean="0"/>
              <a:t>?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Kdy bude to auto </a:t>
            </a:r>
            <a:r>
              <a:rPr lang="cs-CZ" b="1" dirty="0" smtClean="0">
                <a:solidFill>
                  <a:srgbClr val="FFC000"/>
                </a:solidFill>
              </a:rPr>
              <a:t>(</a:t>
            </a:r>
            <a:r>
              <a:rPr lang="cs-CZ" b="1" dirty="0">
                <a:solidFill>
                  <a:srgbClr val="FFC000"/>
                </a:solidFill>
              </a:rPr>
              <a:t>J</a:t>
            </a:r>
            <a:r>
              <a:rPr lang="cs-CZ" b="1" dirty="0" smtClean="0">
                <a:solidFill>
                  <a:srgbClr val="FFC000"/>
                </a:solidFill>
              </a:rPr>
              <a:t>anou) </a:t>
            </a:r>
            <a:r>
              <a:rPr lang="cs-CZ" b="1" dirty="0" smtClean="0"/>
              <a:t>koupeno? </a:t>
            </a:r>
          </a:p>
          <a:p>
            <a:pPr marL="109728" indent="0">
              <a:lnSpc>
                <a:spcPct val="150000"/>
              </a:lnSpc>
              <a:buNone/>
            </a:pPr>
            <a:endParaRPr lang="cs-CZ" b="1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Adolf Born malt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Bild</a:t>
            </a:r>
            <a:r>
              <a:rPr lang="cs-CZ" b="1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Bild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wird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C000"/>
                </a:solidFill>
              </a:rPr>
              <a:t>(von Adolf Born) </a:t>
            </a:r>
            <a:r>
              <a:rPr lang="cs-CZ" b="1" dirty="0" err="1" smtClean="0">
                <a:solidFill>
                  <a:srgbClr val="FF0000"/>
                </a:solidFill>
              </a:rPr>
              <a:t>gemalt</a:t>
            </a:r>
            <a:r>
              <a:rPr lang="cs-CZ" b="1" dirty="0"/>
              <a:t>.</a:t>
            </a:r>
            <a:endParaRPr lang="cs-CZ" b="1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Obraz se maluje. Je malován </a:t>
            </a:r>
            <a:r>
              <a:rPr lang="cs-CZ" b="1" dirty="0" smtClean="0">
                <a:solidFill>
                  <a:srgbClr val="FFC000"/>
                </a:solidFill>
              </a:rPr>
              <a:t>Adolfem Bornem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816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Tvořte trpný rod v přít. čase: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Zahn</a:t>
            </a:r>
            <a:r>
              <a:rPr lang="cs-CZ" sz="3200" dirty="0" smtClean="0"/>
              <a:t> ........................ (</a:t>
            </a:r>
            <a:r>
              <a:rPr lang="cs-CZ" sz="3200" dirty="0" err="1" smtClean="0"/>
              <a:t>plombieren</a:t>
            </a:r>
            <a:r>
              <a:rPr lang="cs-CZ" sz="3200" dirty="0" smtClean="0"/>
              <a:t>).</a:t>
            </a:r>
          </a:p>
          <a:p>
            <a:pPr marL="109728" indent="0">
              <a:buNone/>
            </a:pP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Zahn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plombiert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Suppe</a:t>
            </a:r>
            <a:r>
              <a:rPr lang="cs-CZ" sz="3200" dirty="0" smtClean="0"/>
              <a:t> ...................... (</a:t>
            </a:r>
            <a:r>
              <a:rPr lang="cs-CZ" sz="3200" dirty="0" err="1" smtClean="0"/>
              <a:t>kochen</a:t>
            </a:r>
            <a:r>
              <a:rPr lang="cs-CZ" sz="3200" dirty="0" smtClean="0"/>
              <a:t>).</a:t>
            </a:r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Suppe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gekocht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Autos</a:t>
            </a:r>
            <a:r>
              <a:rPr lang="cs-CZ" sz="3200" dirty="0" smtClean="0"/>
              <a:t> ........................ (</a:t>
            </a:r>
            <a:r>
              <a:rPr lang="cs-CZ" sz="3200" dirty="0" err="1" smtClean="0"/>
              <a:t>reparieren</a:t>
            </a:r>
            <a:r>
              <a:rPr lang="cs-CZ" sz="3200" dirty="0" smtClean="0"/>
              <a:t>).</a:t>
            </a:r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Autos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werden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repariert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231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..........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Schule</a:t>
            </a:r>
            <a:r>
              <a:rPr lang="cs-CZ" sz="3200" dirty="0" smtClean="0"/>
              <a:t> ................(</a:t>
            </a:r>
            <a:r>
              <a:rPr lang="cs-CZ" sz="3200" dirty="0" err="1" smtClean="0"/>
              <a:t>bauen</a:t>
            </a:r>
            <a:r>
              <a:rPr lang="cs-CZ" sz="3200" dirty="0" smtClean="0"/>
              <a:t>)?</a:t>
            </a:r>
          </a:p>
          <a:p>
            <a:pPr marL="109728" indent="0">
              <a:buNone/>
            </a:pP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Schule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gebaut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Essen ........................ </a:t>
            </a:r>
            <a:r>
              <a:rPr lang="cs-CZ" sz="3200" dirty="0" err="1" smtClean="0"/>
              <a:t>nicht</a:t>
            </a:r>
            <a:r>
              <a:rPr lang="cs-CZ" sz="3200" dirty="0" smtClean="0"/>
              <a:t> (</a:t>
            </a:r>
            <a:r>
              <a:rPr lang="cs-CZ" sz="3200" dirty="0" err="1" smtClean="0"/>
              <a:t>bestellen</a:t>
            </a:r>
            <a:r>
              <a:rPr lang="cs-CZ" sz="3200" dirty="0" smtClean="0"/>
              <a:t>)</a:t>
            </a:r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Essen </a:t>
            </a:r>
            <a:r>
              <a:rPr lang="cs-CZ" sz="3200" dirty="0" err="1" smtClean="0">
                <a:solidFill>
                  <a:srgbClr val="FF0000"/>
                </a:solidFill>
              </a:rPr>
              <a:t>wird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nicht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bestellt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Fragen</a:t>
            </a:r>
            <a:r>
              <a:rPr lang="cs-CZ" sz="3200" dirty="0" smtClean="0"/>
              <a:t> ....................... (</a:t>
            </a:r>
            <a:r>
              <a:rPr lang="cs-CZ" sz="3200" dirty="0" err="1" smtClean="0"/>
              <a:t>stellen</a:t>
            </a:r>
            <a:r>
              <a:rPr lang="cs-CZ" sz="3200" dirty="0" smtClean="0"/>
              <a:t>).</a:t>
            </a:r>
          </a:p>
          <a:p>
            <a:pPr marL="109728" indent="0">
              <a:buNone/>
            </a:pPr>
            <a:r>
              <a:rPr lang="cs-CZ" sz="3200" dirty="0" smtClean="0"/>
              <a:t>Die </a:t>
            </a:r>
            <a:r>
              <a:rPr lang="cs-CZ" sz="3200" dirty="0" err="1" smtClean="0"/>
              <a:t>Fragen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werden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gestellt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06628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1055</TotalTime>
  <Words>451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Silk</vt:lpstr>
      <vt:lpstr>Německý jazyk – Gramatické jevy</vt:lpstr>
      <vt:lpstr>Trpný rod</vt:lpstr>
      <vt:lpstr>Snímek 3</vt:lpstr>
      <vt:lpstr>Tvoření - obecně</vt:lpstr>
      <vt:lpstr>Snímek 5</vt:lpstr>
      <vt:lpstr>Snímek 6</vt:lpstr>
      <vt:lpstr>Tvoření trpného rodu  v přítomném čase – způsob ozn.:</vt:lpstr>
      <vt:lpstr>Tvoření trpného rodu  v přítomném čase – způsob táz.:</vt:lpstr>
      <vt:lpstr>Tvoření trpného rodu v přítomném čase v záporu:</vt:lpstr>
      <vt:lpstr>Přeložte do češtiny v přít. č.:</vt:lpstr>
      <vt:lpstr>Převod do trpného rodu:</vt:lpstr>
      <vt:lpstr>Převeďte do trpného rodu:</vt:lpstr>
      <vt:lpstr>Tvořte trpný rod v přít. čase:</vt:lpstr>
      <vt:lpstr>Snímek 14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Pechanovi</cp:lastModifiedBy>
  <cp:revision>114</cp:revision>
  <dcterms:created xsi:type="dcterms:W3CDTF">2011-03-22T17:13:23Z</dcterms:created>
  <dcterms:modified xsi:type="dcterms:W3CDTF">2012-04-19T20:30:15Z</dcterms:modified>
</cp:coreProperties>
</file>