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71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Německý </a:t>
            </a:r>
            <a:r>
              <a:rPr lang="cs-CZ" sz="2800" smtClean="0"/>
              <a:t>jazyk – Gramatické jevy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1052736"/>
            <a:ext cx="7560840" cy="864096"/>
          </a:xfrm>
        </p:spPr>
        <p:txBody>
          <a:bodyPr>
            <a:normAutofit fontScale="92500"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Základní pravidla německé výslovnosti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VY_32_INOVACE_02-14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8089610"/>
              </p:ext>
            </p:extLst>
          </p:nvPr>
        </p:nvGraphicFramePr>
        <p:xfrm>
          <a:off x="1691680" y="2348880"/>
          <a:ext cx="6208395" cy="29416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Německý jazyk – 2. cizí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Gramatické jevy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Základní pravidla německé výslovnosti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0668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6. 10. 2011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+mn-lt"/>
                          <a:ea typeface="+mn-ea"/>
                        </a:rPr>
                        <a:t>Zopakování</a:t>
                      </a:r>
                      <a:r>
                        <a:rPr lang="cs-CZ" sz="1400" kern="50" baseline="0" dirty="0" smtClean="0">
                          <a:effectLst/>
                          <a:latin typeface="+mn-lt"/>
                          <a:ea typeface="+mn-ea"/>
                        </a:rPr>
                        <a:t> pravidel německé výslovnosti, procvičování uvedených jevů na příkladech, jazykolamy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7925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Základní pravidla německé </a:t>
            </a:r>
            <a:br>
              <a:rPr lang="cs-CZ" dirty="0" smtClean="0"/>
            </a:br>
            <a:r>
              <a:rPr lang="cs-CZ" dirty="0" smtClean="0"/>
              <a:t>výslovnosti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 německé výslovnosti najdeme ve srovnání </a:t>
            </a:r>
            <a:endParaRPr lang="cs-CZ" dirty="0" smtClean="0"/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s českou </a:t>
            </a:r>
            <a:r>
              <a:rPr lang="cs-CZ" dirty="0" smtClean="0"/>
              <a:t>výslovností mnoho odlišností.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 smtClean="0"/>
              <a:t>Oba jazyky se liší nejen výslovností, ale také </a:t>
            </a:r>
          </a:p>
          <a:p>
            <a:pPr marL="109728" indent="0">
              <a:buNone/>
            </a:pPr>
            <a:r>
              <a:rPr lang="cs-CZ" dirty="0" smtClean="0"/>
              <a:t>   používanými znaky v psaném projevu, které </a:t>
            </a:r>
            <a:endParaRPr lang="cs-CZ" dirty="0" smtClean="0"/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s výslovností </a:t>
            </a:r>
            <a:r>
              <a:rPr lang="cs-CZ" dirty="0" smtClean="0"/>
              <a:t>bezprostředně souvisejí</a:t>
            </a:r>
            <a:r>
              <a:rPr lang="de-DE" dirty="0" smtClean="0"/>
              <a:t>.</a:t>
            </a:r>
            <a:endParaRPr lang="cs-CZ" dirty="0" smtClean="0"/>
          </a:p>
          <a:p>
            <a:pPr marL="109728" indent="0">
              <a:buNone/>
            </a:pPr>
            <a:r>
              <a:rPr lang="de-DE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např. ä, ü, ö, </a:t>
            </a:r>
            <a:r>
              <a:rPr lang="de-DE" b="1" dirty="0">
                <a:solidFill>
                  <a:srgbClr val="FF0000"/>
                </a:solidFill>
              </a:rPr>
              <a:t>ß</a:t>
            </a:r>
            <a:endParaRPr lang="cs-CZ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430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pravidel výslovnosti: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579296" cy="4785395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600" b="1" u="sng" dirty="0" smtClean="0"/>
              <a:t>A. SAMOHLÁSKY</a:t>
            </a:r>
          </a:p>
          <a:p>
            <a:pPr marL="109728" indent="0">
              <a:buNone/>
            </a:pPr>
            <a:endParaRPr lang="cs-CZ" sz="3600" u="sng" dirty="0" smtClean="0"/>
          </a:p>
          <a:p>
            <a:pPr marL="109728" indent="0">
              <a:buNone/>
            </a:pPr>
            <a:r>
              <a:rPr lang="cs-CZ" sz="3600" dirty="0" smtClean="0"/>
              <a:t>1. </a:t>
            </a:r>
            <a:r>
              <a:rPr lang="cs-CZ" sz="3600" b="1" dirty="0" smtClean="0"/>
              <a:t>ä - dlouhé</a:t>
            </a:r>
            <a:r>
              <a:rPr lang="cs-CZ" sz="3600" dirty="0" smtClean="0"/>
              <a:t>; v ČJ otevřené „e“</a:t>
            </a:r>
          </a:p>
          <a:p>
            <a:pPr marL="109728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	</a:t>
            </a:r>
            <a:r>
              <a:rPr lang="cs-CZ" sz="3600" dirty="0" err="1" smtClean="0">
                <a:solidFill>
                  <a:srgbClr val="FF0000"/>
                </a:solidFill>
              </a:rPr>
              <a:t>Bär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spät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Ära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sägen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36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600" dirty="0" smtClean="0"/>
              <a:t>2. </a:t>
            </a:r>
            <a:r>
              <a:rPr lang="cs-CZ" sz="3600" b="1" dirty="0" smtClean="0"/>
              <a:t>ä – krátké</a:t>
            </a:r>
            <a:r>
              <a:rPr lang="cs-CZ" sz="3600" dirty="0" smtClean="0"/>
              <a:t>; v ČJ jako naše „e“</a:t>
            </a:r>
          </a:p>
          <a:p>
            <a:pPr marL="109728" indent="0">
              <a:buNone/>
            </a:pPr>
            <a:r>
              <a:rPr lang="cs-CZ" sz="3600" dirty="0"/>
              <a:t>	</a:t>
            </a:r>
            <a:r>
              <a:rPr lang="cs-CZ" sz="3600" dirty="0" err="1" smtClean="0">
                <a:solidFill>
                  <a:srgbClr val="FF0000"/>
                </a:solidFill>
              </a:rPr>
              <a:t>Kälte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Hände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Ärger</a:t>
            </a:r>
            <a:endParaRPr lang="cs-CZ" sz="3600" dirty="0" smtClean="0"/>
          </a:p>
          <a:p>
            <a:pPr marL="109728" indent="0">
              <a:buNone/>
            </a:pP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414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264696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600" dirty="0" smtClean="0"/>
              <a:t>3. </a:t>
            </a:r>
            <a:r>
              <a:rPr lang="cs-CZ" sz="3600" b="1" dirty="0" smtClean="0"/>
              <a:t>ü – dlouhé</a:t>
            </a:r>
            <a:r>
              <a:rPr lang="cs-CZ" sz="3600" dirty="0" smtClean="0"/>
              <a:t>; v ČJ temné „Y“</a:t>
            </a:r>
          </a:p>
          <a:p>
            <a:pPr marL="109728" indent="0">
              <a:buNone/>
            </a:pPr>
            <a:r>
              <a:rPr lang="cs-CZ" sz="3600" dirty="0"/>
              <a:t>	</a:t>
            </a:r>
            <a:r>
              <a:rPr lang="cs-CZ" sz="3600" dirty="0" err="1" smtClean="0">
                <a:solidFill>
                  <a:srgbClr val="FF0000"/>
                </a:solidFill>
              </a:rPr>
              <a:t>Tür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grün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Mühe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Müde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</a:p>
          <a:p>
            <a:pPr marL="109728" indent="0">
              <a:buNone/>
            </a:pPr>
            <a:r>
              <a:rPr lang="cs-CZ" sz="3600" dirty="0" smtClean="0"/>
              <a:t>4. </a:t>
            </a:r>
            <a:r>
              <a:rPr lang="cs-CZ" sz="3600" b="1" dirty="0" smtClean="0"/>
              <a:t>ü – krátké</a:t>
            </a:r>
            <a:r>
              <a:rPr lang="cs-CZ" sz="3600" dirty="0" smtClean="0"/>
              <a:t>; v ČJ temné „Y“</a:t>
            </a:r>
          </a:p>
          <a:p>
            <a:pPr marL="109728" indent="0">
              <a:buNone/>
            </a:pPr>
            <a:r>
              <a:rPr lang="cs-CZ" sz="3600" dirty="0"/>
              <a:t>	</a:t>
            </a:r>
            <a:r>
              <a:rPr lang="cs-CZ" sz="3600" dirty="0" smtClean="0">
                <a:solidFill>
                  <a:srgbClr val="FF0000"/>
                </a:solidFill>
              </a:rPr>
              <a:t>Müller, </a:t>
            </a:r>
            <a:r>
              <a:rPr lang="cs-CZ" sz="3600" dirty="0" err="1" smtClean="0">
                <a:solidFill>
                  <a:srgbClr val="FF0000"/>
                </a:solidFill>
              </a:rPr>
              <a:t>müssen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Flüsse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3600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600" dirty="0" smtClean="0"/>
              <a:t>5. </a:t>
            </a:r>
            <a:r>
              <a:rPr lang="cs-CZ" sz="3600" b="1" dirty="0" smtClean="0"/>
              <a:t>ö – dlouhé</a:t>
            </a:r>
            <a:r>
              <a:rPr lang="cs-CZ" sz="3600" dirty="0" smtClean="0"/>
              <a:t>; v ČJ temné „e“</a:t>
            </a:r>
          </a:p>
          <a:p>
            <a:pPr marL="109728" indent="0">
              <a:buNone/>
            </a:pPr>
            <a:r>
              <a:rPr lang="cs-CZ" sz="3600" dirty="0"/>
              <a:t>	</a:t>
            </a:r>
            <a:r>
              <a:rPr lang="cs-CZ" sz="3600" dirty="0" err="1" smtClean="0">
                <a:solidFill>
                  <a:srgbClr val="FF0000"/>
                </a:solidFill>
              </a:rPr>
              <a:t>schön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lösen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Möve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600" dirty="0" smtClean="0"/>
              <a:t>6. </a:t>
            </a:r>
            <a:r>
              <a:rPr lang="cs-CZ" sz="3600" b="1" dirty="0" smtClean="0"/>
              <a:t>ö – krátké</a:t>
            </a:r>
            <a:r>
              <a:rPr lang="cs-CZ" sz="3600" dirty="0" smtClean="0"/>
              <a:t>; v ČJ temné „e“</a:t>
            </a:r>
          </a:p>
          <a:p>
            <a:pPr marL="109728" indent="0">
              <a:buNone/>
            </a:pPr>
            <a:r>
              <a:rPr lang="cs-CZ" sz="3600" dirty="0"/>
              <a:t>	</a:t>
            </a:r>
            <a:r>
              <a:rPr lang="cs-CZ" sz="3600" dirty="0" err="1" smtClean="0">
                <a:solidFill>
                  <a:srgbClr val="FF0000"/>
                </a:solidFill>
              </a:rPr>
              <a:t>können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Ökonom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3600" dirty="0" smtClean="0"/>
          </a:p>
          <a:p>
            <a:pPr marL="109728" indent="0">
              <a:buNone/>
            </a:pPr>
            <a:endParaRPr lang="cs-CZ" sz="3600" dirty="0"/>
          </a:p>
          <a:p>
            <a:pPr marL="109728" indent="0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44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1603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600" dirty="0" smtClean="0"/>
              <a:t>7.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ie</a:t>
            </a:r>
            <a:r>
              <a:rPr lang="cs-CZ" sz="3600" dirty="0" smtClean="0"/>
              <a:t>; v ČJ dlouhé „i“</a:t>
            </a:r>
          </a:p>
          <a:p>
            <a:pPr marL="109728" indent="0">
              <a:buNone/>
            </a:pPr>
            <a:r>
              <a:rPr lang="cs-CZ" sz="3600" dirty="0" smtClean="0"/>
              <a:t>	</a:t>
            </a:r>
            <a:r>
              <a:rPr lang="cs-CZ" sz="3600" dirty="0" err="1" smtClean="0">
                <a:solidFill>
                  <a:srgbClr val="FF0000"/>
                </a:solidFill>
              </a:rPr>
              <a:t>sie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Liebe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wie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hier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36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600" dirty="0" smtClean="0"/>
              <a:t>8. </a:t>
            </a:r>
            <a:r>
              <a:rPr lang="cs-CZ" sz="3600" b="1" dirty="0" err="1" smtClean="0"/>
              <a:t>ei</a:t>
            </a:r>
            <a:r>
              <a:rPr lang="cs-CZ" sz="3600" b="1" dirty="0" smtClean="0"/>
              <a:t>, </a:t>
            </a:r>
            <a:r>
              <a:rPr lang="cs-CZ" sz="3600" b="1" dirty="0" err="1" smtClean="0"/>
              <a:t>ai</a:t>
            </a:r>
            <a:r>
              <a:rPr lang="cs-CZ" sz="3600" b="1" dirty="0" smtClean="0"/>
              <a:t>; </a:t>
            </a:r>
            <a:r>
              <a:rPr lang="cs-CZ" sz="3600" dirty="0" smtClean="0"/>
              <a:t>v ČJ přibližně jako „aj“</a:t>
            </a:r>
          </a:p>
          <a:p>
            <a:pPr marL="109728" indent="0">
              <a:buNone/>
            </a:pPr>
            <a:r>
              <a:rPr lang="cs-CZ" sz="3600" b="1" dirty="0"/>
              <a:t>	</a:t>
            </a:r>
            <a:r>
              <a:rPr lang="cs-CZ" sz="3600" dirty="0" smtClean="0">
                <a:solidFill>
                  <a:srgbClr val="FF0000"/>
                </a:solidFill>
              </a:rPr>
              <a:t>mein, </a:t>
            </a:r>
            <a:r>
              <a:rPr lang="cs-CZ" sz="3600" dirty="0" err="1" smtClean="0">
                <a:solidFill>
                  <a:srgbClr val="FF0000"/>
                </a:solidFill>
              </a:rPr>
              <a:t>dein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Mai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36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600" dirty="0" smtClean="0"/>
              <a:t>9. </a:t>
            </a:r>
            <a:r>
              <a:rPr lang="cs-CZ" sz="3600" b="1" dirty="0" err="1" smtClean="0"/>
              <a:t>eu</a:t>
            </a:r>
            <a:r>
              <a:rPr lang="cs-CZ" sz="3600" b="1" dirty="0" smtClean="0"/>
              <a:t>, </a:t>
            </a:r>
            <a:r>
              <a:rPr lang="cs-CZ" sz="3600" b="1" dirty="0" err="1" smtClean="0"/>
              <a:t>äu</a:t>
            </a:r>
            <a:r>
              <a:rPr lang="cs-CZ" sz="3600" dirty="0" smtClean="0"/>
              <a:t>; v ČJ přibližně jako „oj“</a:t>
            </a:r>
          </a:p>
          <a:p>
            <a:pPr marL="109728" indent="0">
              <a:buNone/>
            </a:pPr>
            <a:r>
              <a:rPr lang="cs-CZ" sz="3600" b="1" dirty="0"/>
              <a:t>	</a:t>
            </a:r>
            <a:r>
              <a:rPr lang="cs-CZ" sz="3600" dirty="0" err="1" smtClean="0">
                <a:solidFill>
                  <a:srgbClr val="FF0000"/>
                </a:solidFill>
              </a:rPr>
              <a:t>neu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heute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Fräulein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019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336704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600" b="1" u="sng" dirty="0" smtClean="0"/>
              <a:t>B. SOUHLÁSKY</a:t>
            </a:r>
          </a:p>
          <a:p>
            <a:pPr marL="109728" indent="0">
              <a:buNone/>
            </a:pPr>
            <a:r>
              <a:rPr lang="cs-CZ" sz="3600" dirty="0" smtClean="0"/>
              <a:t>1. </a:t>
            </a:r>
            <a:r>
              <a:rPr lang="cs-CZ" sz="3600" b="1" dirty="0" smtClean="0"/>
              <a:t>p, t, k</a:t>
            </a:r>
            <a:r>
              <a:rPr lang="cs-CZ" sz="3600" dirty="0" smtClean="0"/>
              <a:t>; v ČJ s přídechem</a:t>
            </a:r>
          </a:p>
          <a:p>
            <a:pPr marL="109728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Park, </a:t>
            </a:r>
            <a:r>
              <a:rPr lang="cs-CZ" sz="3600" dirty="0" err="1" smtClean="0">
                <a:solidFill>
                  <a:srgbClr val="FF0000"/>
                </a:solidFill>
              </a:rPr>
              <a:t>Peter,Tasche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Tee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kaufen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Kind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3600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600" dirty="0" smtClean="0"/>
              <a:t>2. </a:t>
            </a:r>
            <a:r>
              <a:rPr lang="cs-CZ" sz="3600" b="1" dirty="0" err="1" smtClean="0"/>
              <a:t>ck</a:t>
            </a:r>
            <a:r>
              <a:rPr lang="cs-CZ" sz="3600" dirty="0" smtClean="0"/>
              <a:t>; v ČJ jako „k“</a:t>
            </a:r>
          </a:p>
          <a:p>
            <a:pPr marL="109728" indent="0">
              <a:buNone/>
            </a:pPr>
            <a:r>
              <a:rPr lang="cs-CZ" sz="3600" dirty="0" err="1" smtClean="0">
                <a:solidFill>
                  <a:srgbClr val="FF0000"/>
                </a:solidFill>
              </a:rPr>
              <a:t>packen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Sack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gucken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Zucker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3600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600" dirty="0" smtClean="0"/>
              <a:t>3. </a:t>
            </a:r>
            <a:r>
              <a:rPr lang="cs-CZ" sz="3600" b="1" dirty="0" err="1" smtClean="0"/>
              <a:t>sp</a:t>
            </a:r>
            <a:r>
              <a:rPr lang="cs-CZ" sz="3600" b="1" dirty="0" smtClean="0"/>
              <a:t>, st</a:t>
            </a:r>
            <a:r>
              <a:rPr lang="cs-CZ" sz="3600" dirty="0" smtClean="0"/>
              <a:t>; v ČJ jako „</a:t>
            </a:r>
            <a:r>
              <a:rPr lang="cs-CZ" sz="3600" dirty="0" err="1" smtClean="0"/>
              <a:t>šp</a:t>
            </a:r>
            <a:r>
              <a:rPr lang="cs-CZ" sz="3600" dirty="0" smtClean="0"/>
              <a:t>, </a:t>
            </a:r>
            <a:r>
              <a:rPr lang="cs-CZ" sz="3600" dirty="0" err="1" smtClean="0"/>
              <a:t>št</a:t>
            </a:r>
            <a:r>
              <a:rPr lang="cs-CZ" sz="3600" dirty="0" smtClean="0"/>
              <a:t>“</a:t>
            </a:r>
          </a:p>
          <a:p>
            <a:pPr marL="109728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Sport, Start, </a:t>
            </a:r>
            <a:r>
              <a:rPr lang="cs-CZ" sz="3600" dirty="0" err="1" smtClean="0">
                <a:solidFill>
                  <a:srgbClr val="FF0000"/>
                </a:solidFill>
              </a:rPr>
              <a:t>Beispiel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bestimmt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8385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600" dirty="0" smtClean="0"/>
              <a:t>4. </a:t>
            </a:r>
            <a:r>
              <a:rPr lang="cs-CZ" sz="3600" b="1" dirty="0" err="1" smtClean="0"/>
              <a:t>sch</a:t>
            </a:r>
            <a:r>
              <a:rPr lang="cs-CZ" sz="3600" dirty="0" smtClean="0"/>
              <a:t>; v ČJ jako „š“</a:t>
            </a:r>
          </a:p>
          <a:p>
            <a:pPr marL="109728" indent="0">
              <a:buNone/>
            </a:pPr>
            <a:r>
              <a:rPr lang="cs-CZ" sz="3600" dirty="0" err="1" smtClean="0">
                <a:solidFill>
                  <a:srgbClr val="FF0000"/>
                </a:solidFill>
              </a:rPr>
              <a:t>Tisch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schon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schlecht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3600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600" dirty="0" smtClean="0"/>
              <a:t>5. </a:t>
            </a:r>
            <a:r>
              <a:rPr lang="cs-CZ" sz="3600" b="1" dirty="0" err="1" smtClean="0"/>
              <a:t>tsch</a:t>
            </a:r>
            <a:r>
              <a:rPr lang="cs-CZ" sz="3600" dirty="0" smtClean="0"/>
              <a:t>; v ČJ jako „č“</a:t>
            </a:r>
          </a:p>
          <a:p>
            <a:pPr marL="109728" indent="0">
              <a:buNone/>
            </a:pPr>
            <a:r>
              <a:rPr lang="cs-CZ" sz="3600" dirty="0" err="1" smtClean="0">
                <a:solidFill>
                  <a:srgbClr val="FF0000"/>
                </a:solidFill>
              </a:rPr>
              <a:t>tschechisch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deutsch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Tschüss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3600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600" dirty="0" smtClean="0"/>
              <a:t>6. </a:t>
            </a:r>
            <a:r>
              <a:rPr lang="cs-CZ" sz="3600" b="1" dirty="0" err="1" smtClean="0"/>
              <a:t>tz</a:t>
            </a:r>
            <a:r>
              <a:rPr lang="cs-CZ" sz="3600" dirty="0" smtClean="0"/>
              <a:t>; v ČJ jako „c“</a:t>
            </a:r>
          </a:p>
          <a:p>
            <a:pPr marL="109728" indent="0">
              <a:buNone/>
            </a:pPr>
            <a:r>
              <a:rPr lang="cs-CZ" sz="3600" dirty="0" err="1" smtClean="0">
                <a:solidFill>
                  <a:srgbClr val="FF0000"/>
                </a:solidFill>
              </a:rPr>
              <a:t>sitzen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Platz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Hitze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5415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507288" cy="5721499"/>
          </a:xfrm>
        </p:spPr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r>
              <a:rPr lang="cs-CZ" sz="3600" dirty="0" smtClean="0"/>
              <a:t>7. </a:t>
            </a:r>
            <a:r>
              <a:rPr lang="cs-CZ" sz="3600" b="1" dirty="0" err="1" smtClean="0"/>
              <a:t>ng</a:t>
            </a:r>
            <a:r>
              <a:rPr lang="cs-CZ" sz="3600" dirty="0" smtClean="0"/>
              <a:t>; v ČJ zadní n, g se nevysloví</a:t>
            </a:r>
          </a:p>
          <a:p>
            <a:pPr marL="109728" indent="0">
              <a:buNone/>
            </a:pPr>
            <a:r>
              <a:rPr lang="cs-CZ" sz="3600" dirty="0" err="1" smtClean="0">
                <a:solidFill>
                  <a:srgbClr val="FF0000"/>
                </a:solidFill>
              </a:rPr>
              <a:t>jung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Menge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singen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3600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600" b="1" u="sng" dirty="0" smtClean="0"/>
              <a:t>C. OSTATNÍ</a:t>
            </a:r>
          </a:p>
          <a:p>
            <a:pPr marL="109728" indent="0">
              <a:buNone/>
            </a:pPr>
            <a:endParaRPr lang="cs-CZ" sz="3600" b="1" u="sng" dirty="0" smtClean="0"/>
          </a:p>
          <a:p>
            <a:pPr marL="109728" indent="0">
              <a:buNone/>
            </a:pPr>
            <a:r>
              <a:rPr lang="cs-CZ" sz="3600" dirty="0" smtClean="0"/>
              <a:t>1. </a:t>
            </a:r>
            <a:r>
              <a:rPr lang="cs-CZ" sz="3600" b="1" dirty="0" smtClean="0"/>
              <a:t>– </a:t>
            </a:r>
            <a:r>
              <a:rPr lang="cs-CZ" sz="3600" b="1" dirty="0" err="1" smtClean="0"/>
              <a:t>er</a:t>
            </a:r>
            <a:r>
              <a:rPr lang="cs-CZ" sz="3600" dirty="0" smtClean="0"/>
              <a:t>; koncovku vyslovujeme jako „</a:t>
            </a:r>
            <a:r>
              <a:rPr lang="cs-CZ" sz="3600" dirty="0" err="1" smtClean="0"/>
              <a:t>ea</a:t>
            </a:r>
            <a:r>
              <a:rPr lang="cs-CZ" sz="3600" dirty="0" smtClean="0"/>
              <a:t>“</a:t>
            </a:r>
          </a:p>
          <a:p>
            <a:pPr marL="109728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der, </a:t>
            </a:r>
            <a:r>
              <a:rPr lang="cs-CZ" sz="3600" dirty="0" err="1" smtClean="0">
                <a:solidFill>
                  <a:srgbClr val="FF0000"/>
                </a:solidFill>
              </a:rPr>
              <a:t>er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mehr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hier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3600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600" dirty="0" smtClean="0"/>
              <a:t>2. </a:t>
            </a:r>
            <a:r>
              <a:rPr lang="cs-CZ" sz="3600" b="1" dirty="0" smtClean="0"/>
              <a:t>– </a:t>
            </a:r>
            <a:r>
              <a:rPr lang="cs-CZ" sz="3600" b="1" dirty="0" err="1" smtClean="0"/>
              <a:t>ig</a:t>
            </a:r>
            <a:r>
              <a:rPr lang="cs-CZ" sz="3600" dirty="0" smtClean="0"/>
              <a:t>; </a:t>
            </a:r>
            <a:r>
              <a:rPr lang="cs-CZ" sz="3600" dirty="0" err="1" smtClean="0"/>
              <a:t>vysovujeme</a:t>
            </a:r>
            <a:r>
              <a:rPr lang="cs-CZ" sz="3600" dirty="0" smtClean="0"/>
              <a:t> jako „ch“</a:t>
            </a:r>
          </a:p>
          <a:p>
            <a:pPr marL="109728" indent="0">
              <a:buNone/>
            </a:pPr>
            <a:r>
              <a:rPr lang="cs-CZ" sz="3600" dirty="0" err="1" smtClean="0">
                <a:solidFill>
                  <a:srgbClr val="FF0000"/>
                </a:solidFill>
              </a:rPr>
              <a:t>traurig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langweilig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neugierig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78692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sz="3600" b="1" dirty="0" smtClean="0"/>
              <a:t>3. Neodlučitelné předpony </a:t>
            </a:r>
          </a:p>
          <a:p>
            <a:pPr marL="109728" indent="0">
              <a:buNone/>
            </a:pPr>
            <a:r>
              <a:rPr lang="cs-CZ" sz="3600" b="1" i="1" smtClean="0"/>
              <a:t>be-, </a:t>
            </a:r>
            <a:r>
              <a:rPr lang="cs-CZ" sz="3600" b="1" i="1" dirty="0" err="1"/>
              <a:t>ge</a:t>
            </a:r>
            <a:r>
              <a:rPr lang="cs-CZ" sz="3600" b="1" i="1" dirty="0"/>
              <a:t>-, </a:t>
            </a:r>
            <a:r>
              <a:rPr lang="cs-CZ" sz="3600" b="1" i="1" dirty="0" err="1"/>
              <a:t>ent</a:t>
            </a:r>
            <a:r>
              <a:rPr lang="cs-CZ" sz="3600" b="1" i="1" dirty="0"/>
              <a:t>-</a:t>
            </a:r>
            <a:r>
              <a:rPr lang="cs-CZ" sz="3600" b="1" i="1"/>
              <a:t>, </a:t>
            </a:r>
            <a:r>
              <a:rPr lang="cs-CZ" sz="3600" b="1" i="1" smtClean="0"/>
              <a:t>er-, ver-</a:t>
            </a:r>
            <a:r>
              <a:rPr lang="cs-CZ" sz="3600" b="1" i="1" dirty="0"/>
              <a:t>, </a:t>
            </a:r>
            <a:r>
              <a:rPr lang="cs-CZ" sz="3600" b="1" i="1" dirty="0" err="1"/>
              <a:t>zer</a:t>
            </a:r>
            <a:r>
              <a:rPr lang="cs-CZ" sz="3600" b="1" i="1" dirty="0"/>
              <a:t>-</a:t>
            </a:r>
          </a:p>
          <a:p>
            <a:pPr marL="109728" indent="0">
              <a:buNone/>
            </a:pPr>
            <a:r>
              <a:rPr lang="cs-CZ" sz="3600" dirty="0" smtClean="0"/>
              <a:t>- jsou nepřízvučné, přízvuk na další </a:t>
            </a:r>
          </a:p>
          <a:p>
            <a:pPr marL="109728" indent="0">
              <a:buNone/>
            </a:pPr>
            <a:r>
              <a:rPr lang="cs-CZ" sz="3600" dirty="0" smtClean="0"/>
              <a:t>slabice</a:t>
            </a:r>
          </a:p>
          <a:p>
            <a:pPr marL="109728" indent="0">
              <a:buNone/>
            </a:pPr>
            <a:r>
              <a:rPr lang="cs-CZ" sz="3600" dirty="0" err="1" smtClean="0">
                <a:solidFill>
                  <a:srgbClr val="FF0000"/>
                </a:solidFill>
              </a:rPr>
              <a:t>be</a:t>
            </a:r>
            <a:r>
              <a:rPr lang="cs-CZ" sz="3600" u="sng" dirty="0" err="1" smtClean="0">
                <a:solidFill>
                  <a:srgbClr val="FF0000"/>
                </a:solidFill>
              </a:rPr>
              <a:t>za</a:t>
            </a:r>
            <a:r>
              <a:rPr lang="cs-CZ" sz="3600" dirty="0" err="1" smtClean="0">
                <a:solidFill>
                  <a:srgbClr val="FF0000"/>
                </a:solidFill>
              </a:rPr>
              <a:t>hlen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ge</a:t>
            </a:r>
            <a:r>
              <a:rPr lang="cs-CZ" sz="3600" u="sng" dirty="0" err="1" smtClean="0">
                <a:solidFill>
                  <a:srgbClr val="FF0000"/>
                </a:solidFill>
              </a:rPr>
              <a:t>fall</a:t>
            </a:r>
            <a:r>
              <a:rPr lang="cs-CZ" sz="3600" dirty="0" err="1" smtClean="0">
                <a:solidFill>
                  <a:srgbClr val="FF0000"/>
                </a:solidFill>
              </a:rPr>
              <a:t>en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ent</a:t>
            </a:r>
            <a:r>
              <a:rPr lang="cs-CZ" sz="3600" u="sng" dirty="0" err="1" smtClean="0">
                <a:solidFill>
                  <a:srgbClr val="FF0000"/>
                </a:solidFill>
              </a:rPr>
              <a:t>schul</a:t>
            </a:r>
            <a:r>
              <a:rPr lang="cs-CZ" sz="3600" dirty="0" err="1" smtClean="0">
                <a:solidFill>
                  <a:srgbClr val="FF0000"/>
                </a:solidFill>
              </a:rPr>
              <a:t>dingen</a:t>
            </a:r>
            <a:r>
              <a:rPr lang="cs-CZ" sz="3600" dirty="0" smtClean="0">
                <a:solidFill>
                  <a:srgbClr val="FF0000"/>
                </a:solidFill>
              </a:rPr>
              <a:t>...</a:t>
            </a:r>
          </a:p>
          <a:p>
            <a:pPr marL="109728" indent="0">
              <a:buNone/>
            </a:pPr>
            <a:endParaRPr lang="cs-CZ" sz="3600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600" b="1" dirty="0" smtClean="0"/>
              <a:t>4. Odlučitelné předpony </a:t>
            </a:r>
          </a:p>
          <a:p>
            <a:pPr marL="109728" indent="0">
              <a:buNone/>
            </a:pPr>
            <a:r>
              <a:rPr lang="cs-CZ" sz="3600" b="1" dirty="0" smtClean="0"/>
              <a:t>- </a:t>
            </a:r>
            <a:r>
              <a:rPr lang="cs-CZ" sz="3600" dirty="0" smtClean="0"/>
              <a:t>jsou přízvučné</a:t>
            </a:r>
          </a:p>
          <a:p>
            <a:pPr marL="109728" indent="0">
              <a:buNone/>
            </a:pPr>
            <a:r>
              <a:rPr lang="cs-CZ" sz="3600" u="sng" dirty="0" err="1" smtClean="0">
                <a:solidFill>
                  <a:srgbClr val="FF0000"/>
                </a:solidFill>
              </a:rPr>
              <a:t>ein</a:t>
            </a:r>
            <a:r>
              <a:rPr lang="cs-CZ" sz="3600" dirty="0" err="1" smtClean="0">
                <a:solidFill>
                  <a:srgbClr val="FF0000"/>
                </a:solidFill>
              </a:rPr>
              <a:t>kaufen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u="sng" dirty="0" err="1" smtClean="0">
                <a:solidFill>
                  <a:srgbClr val="FF0000"/>
                </a:solidFill>
              </a:rPr>
              <a:t>auf</a:t>
            </a:r>
            <a:r>
              <a:rPr lang="cs-CZ" sz="3600" dirty="0" err="1" smtClean="0">
                <a:solidFill>
                  <a:srgbClr val="FF0000"/>
                </a:solidFill>
              </a:rPr>
              <a:t>stehen</a:t>
            </a:r>
            <a:r>
              <a:rPr lang="cs-CZ" sz="3600" u="sng" dirty="0" smtClean="0">
                <a:solidFill>
                  <a:srgbClr val="FF0000"/>
                </a:solidFill>
              </a:rPr>
              <a:t>, </a:t>
            </a:r>
            <a:r>
              <a:rPr lang="cs-CZ" sz="3600" u="sng" dirty="0" err="1" smtClean="0">
                <a:solidFill>
                  <a:srgbClr val="FF0000"/>
                </a:solidFill>
              </a:rPr>
              <a:t>zu</a:t>
            </a:r>
            <a:r>
              <a:rPr lang="cs-CZ" sz="3600" dirty="0" err="1" smtClean="0">
                <a:solidFill>
                  <a:srgbClr val="FF0000"/>
                </a:solidFill>
              </a:rPr>
              <a:t>hören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6058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sz="3600" dirty="0"/>
              <a:t>5. </a:t>
            </a:r>
            <a:r>
              <a:rPr lang="cs-CZ" sz="3600" b="1" dirty="0"/>
              <a:t>„h“ </a:t>
            </a:r>
            <a:r>
              <a:rPr lang="cs-CZ" sz="3600" dirty="0"/>
              <a:t>uprostřed slova </a:t>
            </a:r>
          </a:p>
          <a:p>
            <a:pPr marL="109728" indent="0">
              <a:buNone/>
            </a:pPr>
            <a:r>
              <a:rPr lang="cs-CZ" sz="3600" dirty="0">
                <a:solidFill>
                  <a:srgbClr val="FF0000"/>
                </a:solidFill>
              </a:rPr>
              <a:t>stehen, </a:t>
            </a:r>
            <a:r>
              <a:rPr lang="cs-CZ" sz="3600" dirty="0" err="1">
                <a:solidFill>
                  <a:srgbClr val="FF0000"/>
                </a:solidFill>
              </a:rPr>
              <a:t>Mehl</a:t>
            </a:r>
            <a:r>
              <a:rPr lang="cs-CZ" sz="3600" dirty="0">
                <a:solidFill>
                  <a:srgbClr val="FF0000"/>
                </a:solidFill>
              </a:rPr>
              <a:t>, </a:t>
            </a:r>
            <a:r>
              <a:rPr lang="cs-CZ" sz="3600" dirty="0" err="1">
                <a:solidFill>
                  <a:srgbClr val="FF0000"/>
                </a:solidFill>
              </a:rPr>
              <a:t>Lohn</a:t>
            </a:r>
            <a:r>
              <a:rPr lang="cs-CZ" sz="3600" dirty="0">
                <a:solidFill>
                  <a:srgbClr val="FF0000"/>
                </a:solidFill>
              </a:rPr>
              <a:t>, </a:t>
            </a:r>
            <a:r>
              <a:rPr lang="cs-CZ" sz="3600" dirty="0" err="1">
                <a:solidFill>
                  <a:srgbClr val="FF0000"/>
                </a:solidFill>
              </a:rPr>
              <a:t>ahnen</a:t>
            </a:r>
            <a:r>
              <a:rPr lang="cs-CZ" sz="3600" dirty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Mohn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3600" dirty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 výslovností souvisí také psaní </a:t>
            </a:r>
            <a:r>
              <a:rPr lang="de-DE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ß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  <a:p>
            <a:pPr marL="109728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resp. </a:t>
            </a:r>
            <a:r>
              <a:rPr lang="cs-CZ" sz="36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ss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Pokud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předchází 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ve výslovnosti</a:t>
            </a:r>
          </a:p>
          <a:p>
            <a:pPr marL="109728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dlouhá hláska, napíšeme </a:t>
            </a:r>
            <a:r>
              <a:rPr lang="de-DE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ß, </a:t>
            </a:r>
            <a:r>
              <a:rPr lang="de-DE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pokud</a:t>
            </a:r>
            <a:r>
              <a:rPr lang="de-DE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endParaRPr lang="cs-CZ" sz="3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109728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krátká, napíšeme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ss</a:t>
            </a:r>
            <a:r>
              <a:rPr lang="de-DE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3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109728" indent="0">
              <a:buNone/>
            </a:pPr>
            <a:r>
              <a:rPr lang="cs-CZ" sz="3600" dirty="0" err="1" smtClean="0">
                <a:solidFill>
                  <a:srgbClr val="FF0000"/>
                </a:solidFill>
              </a:rPr>
              <a:t>h</a:t>
            </a:r>
            <a:r>
              <a:rPr lang="cs-CZ" sz="3600" u="sng" dirty="0" err="1" smtClean="0">
                <a:solidFill>
                  <a:srgbClr val="FF0000"/>
                </a:solidFill>
              </a:rPr>
              <a:t>ei</a:t>
            </a:r>
            <a:r>
              <a:rPr lang="de-DE" sz="3600" dirty="0" err="1" smtClean="0">
                <a:solidFill>
                  <a:srgbClr val="FF0000"/>
                </a:solidFill>
              </a:rPr>
              <a:t>ßen</a:t>
            </a:r>
            <a:r>
              <a:rPr lang="de-DE" sz="3600" dirty="0" smtClean="0">
                <a:solidFill>
                  <a:srgbClr val="FF0000"/>
                </a:solidFill>
              </a:rPr>
              <a:t>, w</a:t>
            </a:r>
            <a:r>
              <a:rPr lang="de-DE" sz="3600" u="sng" dirty="0" smtClean="0">
                <a:solidFill>
                  <a:srgbClr val="FF0000"/>
                </a:solidFill>
              </a:rPr>
              <a:t>ei</a:t>
            </a:r>
            <a:r>
              <a:rPr lang="de-DE" sz="3600" dirty="0" smtClean="0">
                <a:solidFill>
                  <a:srgbClr val="FF0000"/>
                </a:solidFill>
              </a:rPr>
              <a:t>ß, M</a:t>
            </a:r>
            <a:r>
              <a:rPr lang="de-DE" sz="3600" u="sng" dirty="0" smtClean="0">
                <a:solidFill>
                  <a:srgbClr val="FF0000"/>
                </a:solidFill>
              </a:rPr>
              <a:t>a</a:t>
            </a:r>
            <a:r>
              <a:rPr lang="de-DE" sz="3600" dirty="0" smtClean="0">
                <a:solidFill>
                  <a:srgbClr val="FF0000"/>
                </a:solidFill>
              </a:rPr>
              <a:t>ß x R</a:t>
            </a:r>
            <a:r>
              <a:rPr lang="de-DE" sz="3600" u="sng" dirty="0" smtClean="0">
                <a:solidFill>
                  <a:srgbClr val="FF0000"/>
                </a:solidFill>
              </a:rPr>
              <a:t>u</a:t>
            </a:r>
            <a:r>
              <a:rPr lang="de-DE" sz="3600" dirty="0" smtClean="0">
                <a:solidFill>
                  <a:srgbClr val="FF0000"/>
                </a:solidFill>
              </a:rPr>
              <a:t>ssland, d</a:t>
            </a:r>
            <a:r>
              <a:rPr lang="de-DE" sz="3600" u="sng" dirty="0" smtClean="0">
                <a:solidFill>
                  <a:srgbClr val="FF0000"/>
                </a:solidFill>
              </a:rPr>
              <a:t>a</a:t>
            </a:r>
            <a:r>
              <a:rPr lang="de-DE" sz="3600" dirty="0" smtClean="0">
                <a:solidFill>
                  <a:srgbClr val="FF0000"/>
                </a:solidFill>
              </a:rPr>
              <a:t>ss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109728" indent="0">
              <a:buNone/>
            </a:pP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83568" y="2204864"/>
            <a:ext cx="734481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1424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Vyslovujte s přídechem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sz="3600" dirty="0"/>
              <a:t>t</a:t>
            </a:r>
            <a:r>
              <a:rPr lang="cs-CZ" sz="3600" dirty="0" smtClean="0"/>
              <a:t>aška 	-	</a:t>
            </a:r>
            <a:r>
              <a:rPr lang="cs-CZ" sz="3600" dirty="0" err="1" smtClean="0"/>
              <a:t>Tasche</a:t>
            </a:r>
            <a:endParaRPr lang="cs-CZ" sz="3600" dirty="0" smtClean="0"/>
          </a:p>
          <a:p>
            <a:pPr marL="109728" indent="0">
              <a:buNone/>
            </a:pPr>
            <a:r>
              <a:rPr lang="cs-CZ" sz="3600" dirty="0"/>
              <a:t>p</a:t>
            </a:r>
            <a:r>
              <a:rPr lang="cs-CZ" sz="3600" dirty="0" smtClean="0"/>
              <a:t>ark 	-	Park</a:t>
            </a:r>
          </a:p>
          <a:p>
            <a:pPr marL="109728" indent="0">
              <a:buNone/>
            </a:pPr>
            <a:r>
              <a:rPr lang="cs-CZ" sz="3600" dirty="0"/>
              <a:t>k</a:t>
            </a:r>
            <a:r>
              <a:rPr lang="cs-CZ" sz="3600" dirty="0" smtClean="0"/>
              <a:t>upovat	-	</a:t>
            </a:r>
            <a:r>
              <a:rPr lang="cs-CZ" sz="3600" dirty="0" err="1" smtClean="0"/>
              <a:t>kaufen</a:t>
            </a:r>
            <a:endParaRPr lang="cs-CZ" sz="3600" dirty="0" smtClean="0"/>
          </a:p>
          <a:p>
            <a:pPr marL="109728" indent="0">
              <a:buNone/>
            </a:pPr>
            <a:r>
              <a:rPr lang="cs-CZ" sz="3600" dirty="0" smtClean="0"/>
              <a:t>Petr	-	Peter</a:t>
            </a:r>
          </a:p>
          <a:p>
            <a:pPr marL="109728" indent="0">
              <a:buNone/>
            </a:pPr>
            <a:r>
              <a:rPr lang="cs-CZ" sz="3600" dirty="0" smtClean="0"/>
              <a:t>kočka	-	</a:t>
            </a:r>
            <a:r>
              <a:rPr lang="cs-CZ" sz="3600" dirty="0" err="1" smtClean="0"/>
              <a:t>Katze</a:t>
            </a:r>
            <a:endParaRPr lang="cs-CZ" sz="3600" dirty="0" smtClean="0"/>
          </a:p>
          <a:p>
            <a:pPr marL="109728" indent="0">
              <a:buNone/>
            </a:pPr>
            <a:r>
              <a:rPr lang="cs-CZ" sz="3600" dirty="0" smtClean="0"/>
              <a:t>telefonovat - </a:t>
            </a:r>
            <a:r>
              <a:rPr lang="cs-CZ" sz="3600" dirty="0" err="1" smtClean="0"/>
              <a:t>telefonieren</a:t>
            </a:r>
            <a:endParaRPr lang="cs-CZ" sz="3600" dirty="0" smtClean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7652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 smtClean="0"/>
              <a:t>Redukujte</a:t>
            </a:r>
            <a:r>
              <a:rPr lang="de-DE" dirty="0" smtClean="0"/>
              <a:t> </a:t>
            </a:r>
            <a:r>
              <a:rPr lang="de-DE" dirty="0" err="1" smtClean="0"/>
              <a:t>koncov</a:t>
            </a:r>
            <a:r>
              <a:rPr lang="cs-CZ" dirty="0" smtClean="0"/>
              <a:t>é –(e)r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728" indent="0">
              <a:lnSpc>
                <a:spcPct val="150000"/>
              </a:lnSpc>
              <a:buNone/>
            </a:pPr>
            <a:r>
              <a:rPr lang="cs-CZ" sz="3600" dirty="0" err="1" smtClean="0"/>
              <a:t>er</a:t>
            </a:r>
            <a:r>
              <a:rPr lang="cs-CZ" sz="3600" dirty="0" smtClean="0"/>
              <a:t>, </a:t>
            </a:r>
            <a:r>
              <a:rPr lang="cs-CZ" sz="3600" dirty="0" err="1" smtClean="0"/>
              <a:t>sehr</a:t>
            </a:r>
            <a:r>
              <a:rPr lang="cs-CZ" sz="3600" dirty="0" smtClean="0"/>
              <a:t>, </a:t>
            </a:r>
            <a:r>
              <a:rPr lang="cs-CZ" sz="3600" dirty="0" err="1" smtClean="0"/>
              <a:t>mehr</a:t>
            </a:r>
            <a:r>
              <a:rPr lang="cs-CZ" sz="3600" dirty="0" smtClean="0"/>
              <a:t>, </a:t>
            </a:r>
            <a:r>
              <a:rPr lang="cs-CZ" sz="3600" dirty="0" err="1" smtClean="0"/>
              <a:t>vier</a:t>
            </a:r>
            <a:r>
              <a:rPr lang="cs-CZ" sz="3600" dirty="0" smtClean="0"/>
              <a:t>, Peter, Meter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3600" dirty="0" err="1" smtClean="0"/>
              <a:t>über</a:t>
            </a:r>
            <a:r>
              <a:rPr lang="cs-CZ" sz="3600" dirty="0" smtClean="0"/>
              <a:t>, </a:t>
            </a:r>
            <a:r>
              <a:rPr lang="cs-CZ" sz="3600" dirty="0" err="1" smtClean="0"/>
              <a:t>für</a:t>
            </a:r>
            <a:r>
              <a:rPr lang="cs-CZ" sz="3600" dirty="0" smtClean="0"/>
              <a:t>, </a:t>
            </a:r>
            <a:r>
              <a:rPr lang="cs-CZ" sz="3600" dirty="0" err="1" smtClean="0"/>
              <a:t>Meer</a:t>
            </a:r>
            <a:r>
              <a:rPr lang="cs-CZ" sz="3600" dirty="0" smtClean="0"/>
              <a:t>, </a:t>
            </a:r>
            <a:r>
              <a:rPr lang="cs-CZ" sz="3600" dirty="0" err="1" smtClean="0"/>
              <a:t>Bruder</a:t>
            </a:r>
            <a:r>
              <a:rPr lang="cs-CZ" sz="3600" dirty="0" smtClean="0"/>
              <a:t>, </a:t>
            </a:r>
            <a:r>
              <a:rPr lang="cs-CZ" sz="3600" dirty="0" err="1" smtClean="0"/>
              <a:t>Kinder</a:t>
            </a:r>
            <a:endParaRPr lang="cs-CZ" sz="3600" dirty="0" smtClean="0"/>
          </a:p>
          <a:p>
            <a:pPr marL="109728" indent="0">
              <a:lnSpc>
                <a:spcPct val="150000"/>
              </a:lnSpc>
              <a:buNone/>
            </a:pPr>
            <a:r>
              <a:rPr lang="cs-CZ" sz="3600" dirty="0" err="1" smtClean="0"/>
              <a:t>Huber</a:t>
            </a:r>
            <a:r>
              <a:rPr lang="cs-CZ" sz="3600" dirty="0" smtClean="0"/>
              <a:t>, </a:t>
            </a:r>
            <a:r>
              <a:rPr lang="cs-CZ" sz="3600" dirty="0" err="1" smtClean="0"/>
              <a:t>sauber</a:t>
            </a:r>
            <a:r>
              <a:rPr lang="cs-CZ" sz="3600" dirty="0" smtClean="0"/>
              <a:t>, </a:t>
            </a:r>
            <a:r>
              <a:rPr lang="cs-CZ" sz="3600" dirty="0" err="1" smtClean="0"/>
              <a:t>weder</a:t>
            </a:r>
            <a:r>
              <a:rPr lang="cs-CZ" sz="3600" dirty="0" smtClean="0"/>
              <a:t>, </a:t>
            </a:r>
            <a:r>
              <a:rPr lang="cs-CZ" sz="3600" dirty="0" err="1" smtClean="0"/>
              <a:t>Täter</a:t>
            </a:r>
            <a:r>
              <a:rPr lang="cs-CZ" sz="3600" dirty="0" smtClean="0"/>
              <a:t>, </a:t>
            </a:r>
            <a:r>
              <a:rPr lang="cs-CZ" sz="3600" dirty="0" err="1" smtClean="0"/>
              <a:t>Wasser</a:t>
            </a:r>
            <a:endParaRPr lang="cs-CZ" sz="3600" dirty="0" smtClean="0"/>
          </a:p>
          <a:p>
            <a:pPr marL="109728" indent="0">
              <a:lnSpc>
                <a:spcPct val="150000"/>
              </a:lnSpc>
              <a:buNone/>
            </a:pPr>
            <a:r>
              <a:rPr lang="cs-CZ" sz="3600" dirty="0" err="1" smtClean="0"/>
              <a:t>Opfer</a:t>
            </a:r>
            <a:r>
              <a:rPr lang="cs-CZ" sz="3600" dirty="0" smtClean="0"/>
              <a:t>, </a:t>
            </a:r>
            <a:r>
              <a:rPr lang="cs-CZ" sz="3600" dirty="0" err="1" smtClean="0"/>
              <a:t>lecker</a:t>
            </a:r>
            <a:r>
              <a:rPr lang="cs-CZ" sz="3600" dirty="0" smtClean="0"/>
              <a:t>, </a:t>
            </a:r>
            <a:r>
              <a:rPr lang="cs-CZ" sz="3600" dirty="0" err="1" smtClean="0"/>
              <a:t>Zucker</a:t>
            </a:r>
            <a:r>
              <a:rPr lang="cs-CZ" sz="3600" dirty="0" smtClean="0"/>
              <a:t>, </a:t>
            </a:r>
            <a:r>
              <a:rPr lang="cs-CZ" sz="3600" dirty="0" err="1" smtClean="0"/>
              <a:t>Wälder</a:t>
            </a:r>
            <a:r>
              <a:rPr lang="cs-CZ" sz="3600" dirty="0" smtClean="0"/>
              <a:t>, </a:t>
            </a:r>
            <a:r>
              <a:rPr lang="cs-CZ" sz="3600" dirty="0" err="1" smtClean="0"/>
              <a:t>Lager</a:t>
            </a:r>
            <a:endParaRPr lang="cs-CZ" sz="3600" dirty="0" smtClean="0"/>
          </a:p>
          <a:p>
            <a:pPr marL="109728" indent="0">
              <a:lnSpc>
                <a:spcPct val="150000"/>
              </a:lnSpc>
              <a:buNone/>
            </a:pPr>
            <a:r>
              <a:rPr lang="cs-CZ" sz="3600" dirty="0" err="1" smtClean="0"/>
              <a:t>mir</a:t>
            </a:r>
            <a:r>
              <a:rPr lang="cs-CZ" sz="3600" dirty="0" smtClean="0"/>
              <a:t>, </a:t>
            </a:r>
            <a:r>
              <a:rPr lang="cs-CZ" sz="3600" dirty="0" err="1" smtClean="0"/>
              <a:t>dir</a:t>
            </a:r>
            <a:r>
              <a:rPr lang="cs-CZ" sz="3600" dirty="0" smtClean="0"/>
              <a:t>, </a:t>
            </a:r>
            <a:r>
              <a:rPr lang="cs-CZ" sz="3600" dirty="0" err="1" smtClean="0"/>
              <a:t>ihr</a:t>
            </a:r>
            <a:r>
              <a:rPr lang="cs-CZ" sz="3600" dirty="0" smtClean="0"/>
              <a:t>, </a:t>
            </a:r>
            <a:r>
              <a:rPr lang="cs-CZ" sz="3600" dirty="0" err="1" smtClean="0"/>
              <a:t>wir</a:t>
            </a:r>
            <a:r>
              <a:rPr lang="cs-CZ" sz="3600" dirty="0" smtClean="0"/>
              <a:t>, </a:t>
            </a:r>
            <a:r>
              <a:rPr lang="cs-CZ" sz="3600" dirty="0" err="1" smtClean="0"/>
              <a:t>weiter</a:t>
            </a:r>
            <a:r>
              <a:rPr lang="cs-CZ" sz="3600" dirty="0" smtClean="0"/>
              <a:t>, </a:t>
            </a:r>
            <a:r>
              <a:rPr lang="cs-CZ" sz="3600" dirty="0" err="1" smtClean="0"/>
              <a:t>unter</a:t>
            </a:r>
            <a:r>
              <a:rPr lang="cs-CZ" sz="3600" dirty="0" smtClean="0"/>
              <a:t>, </a:t>
            </a:r>
            <a:r>
              <a:rPr lang="cs-CZ" sz="3600" dirty="0" err="1" smtClean="0"/>
              <a:t>Ohr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0215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Vyslovujte: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728" indent="0">
              <a:lnSpc>
                <a:spcPct val="150000"/>
              </a:lnSpc>
              <a:buNone/>
            </a:pPr>
            <a:r>
              <a:rPr lang="cs-CZ" sz="3600" dirty="0" err="1" smtClean="0"/>
              <a:t>müde</a:t>
            </a:r>
            <a:r>
              <a:rPr lang="cs-CZ" sz="3600" dirty="0" smtClean="0"/>
              <a:t>, </a:t>
            </a:r>
            <a:r>
              <a:rPr lang="cs-CZ" sz="3600" dirty="0" err="1" smtClean="0"/>
              <a:t>Löffel</a:t>
            </a:r>
            <a:r>
              <a:rPr lang="cs-CZ" sz="3600" dirty="0" smtClean="0"/>
              <a:t>, </a:t>
            </a:r>
            <a:r>
              <a:rPr lang="cs-CZ" sz="3600" dirty="0" err="1" smtClean="0"/>
              <a:t>Föhn</a:t>
            </a:r>
            <a:r>
              <a:rPr lang="cs-CZ" sz="3600" dirty="0" smtClean="0"/>
              <a:t>, </a:t>
            </a:r>
            <a:r>
              <a:rPr lang="cs-CZ" sz="3600" dirty="0" err="1" smtClean="0"/>
              <a:t>Hände</a:t>
            </a:r>
            <a:r>
              <a:rPr lang="cs-CZ" sz="3600" dirty="0" smtClean="0"/>
              <a:t>, </a:t>
            </a:r>
            <a:r>
              <a:rPr lang="cs-CZ" sz="3600" dirty="0" err="1" smtClean="0"/>
              <a:t>töten</a:t>
            </a:r>
            <a:endParaRPr lang="cs-CZ" sz="3600" dirty="0" smtClean="0"/>
          </a:p>
          <a:p>
            <a:pPr marL="109728" indent="0">
              <a:lnSpc>
                <a:spcPct val="150000"/>
              </a:lnSpc>
              <a:buNone/>
            </a:pPr>
            <a:r>
              <a:rPr lang="cs-CZ" sz="3600" dirty="0" err="1" smtClean="0"/>
              <a:t>können</a:t>
            </a:r>
            <a:r>
              <a:rPr lang="cs-CZ" sz="3600" dirty="0" smtClean="0"/>
              <a:t>, </a:t>
            </a:r>
            <a:r>
              <a:rPr lang="cs-CZ" sz="3600" dirty="0" err="1" smtClean="0"/>
              <a:t>Mühe</a:t>
            </a:r>
            <a:r>
              <a:rPr lang="cs-CZ" sz="3600" dirty="0" smtClean="0"/>
              <a:t>, </a:t>
            </a:r>
            <a:r>
              <a:rPr lang="cs-CZ" sz="3600" dirty="0" err="1" smtClean="0"/>
              <a:t>Küche</a:t>
            </a:r>
            <a:r>
              <a:rPr lang="cs-CZ" sz="3600" dirty="0" smtClean="0"/>
              <a:t>, </a:t>
            </a:r>
            <a:r>
              <a:rPr lang="cs-CZ" sz="3600" dirty="0" err="1" smtClean="0"/>
              <a:t>hören</a:t>
            </a:r>
            <a:r>
              <a:rPr lang="cs-CZ" sz="3600" dirty="0" smtClean="0"/>
              <a:t>, </a:t>
            </a:r>
            <a:r>
              <a:rPr lang="cs-CZ" sz="3600" dirty="0" err="1" smtClean="0"/>
              <a:t>zwölf</a:t>
            </a:r>
            <a:endParaRPr lang="cs-CZ" sz="3600" dirty="0" smtClean="0"/>
          </a:p>
          <a:p>
            <a:pPr marL="109728" indent="0">
              <a:lnSpc>
                <a:spcPct val="150000"/>
              </a:lnSpc>
              <a:buNone/>
            </a:pPr>
            <a:r>
              <a:rPr lang="cs-CZ" sz="3600" dirty="0" err="1" smtClean="0"/>
              <a:t>Räder</a:t>
            </a:r>
            <a:r>
              <a:rPr lang="cs-CZ" sz="3600" dirty="0" smtClean="0"/>
              <a:t>, </a:t>
            </a:r>
            <a:r>
              <a:rPr lang="cs-CZ" sz="3600" dirty="0" err="1" smtClean="0"/>
              <a:t>Kälte</a:t>
            </a:r>
            <a:r>
              <a:rPr lang="cs-CZ" sz="3600" dirty="0" smtClean="0"/>
              <a:t>, </a:t>
            </a:r>
            <a:r>
              <a:rPr lang="cs-CZ" sz="3600" dirty="0" err="1" smtClean="0"/>
              <a:t>Löwe</a:t>
            </a:r>
            <a:r>
              <a:rPr lang="cs-CZ" sz="3600" dirty="0" smtClean="0"/>
              <a:t>, </a:t>
            </a:r>
            <a:r>
              <a:rPr lang="cs-CZ" sz="3600" dirty="0" err="1" smtClean="0"/>
              <a:t>Böhmen</a:t>
            </a:r>
            <a:r>
              <a:rPr lang="cs-CZ" sz="3600" dirty="0" smtClean="0"/>
              <a:t>, </a:t>
            </a:r>
            <a:r>
              <a:rPr lang="cs-CZ" sz="3600" dirty="0" err="1" smtClean="0"/>
              <a:t>böse</a:t>
            </a:r>
            <a:endParaRPr lang="cs-CZ" sz="3600" dirty="0" smtClean="0"/>
          </a:p>
          <a:p>
            <a:pPr marL="109728" indent="0">
              <a:lnSpc>
                <a:spcPct val="150000"/>
              </a:lnSpc>
              <a:buNone/>
            </a:pPr>
            <a:r>
              <a:rPr lang="cs-CZ" sz="3600" dirty="0" smtClean="0"/>
              <a:t>Start, </a:t>
            </a:r>
            <a:r>
              <a:rPr lang="cs-CZ" sz="3600" dirty="0" err="1" smtClean="0"/>
              <a:t>Zucker</a:t>
            </a:r>
            <a:r>
              <a:rPr lang="cs-CZ" sz="3600" dirty="0" smtClean="0"/>
              <a:t>, </a:t>
            </a:r>
            <a:r>
              <a:rPr lang="cs-CZ" sz="3600" dirty="0" err="1" smtClean="0"/>
              <a:t>Mehl</a:t>
            </a:r>
            <a:r>
              <a:rPr lang="cs-CZ" sz="3600" dirty="0" smtClean="0"/>
              <a:t>, </a:t>
            </a:r>
            <a:r>
              <a:rPr lang="cs-CZ" sz="3600" dirty="0" err="1" smtClean="0"/>
              <a:t>witzig</a:t>
            </a:r>
            <a:r>
              <a:rPr lang="cs-CZ" sz="3600" dirty="0" smtClean="0"/>
              <a:t>, </a:t>
            </a:r>
            <a:r>
              <a:rPr lang="cs-CZ" sz="3600" dirty="0" err="1" smtClean="0"/>
              <a:t>Schach</a:t>
            </a:r>
            <a:endParaRPr lang="cs-CZ" sz="3600" dirty="0" smtClean="0"/>
          </a:p>
          <a:p>
            <a:pPr marL="109728" indent="0">
              <a:lnSpc>
                <a:spcPct val="150000"/>
              </a:lnSpc>
              <a:buNone/>
            </a:pPr>
            <a:r>
              <a:rPr lang="cs-CZ" sz="3600" dirty="0" err="1" smtClean="0"/>
              <a:t>sauer</a:t>
            </a:r>
            <a:r>
              <a:rPr lang="cs-CZ" sz="3600" dirty="0" smtClean="0"/>
              <a:t>, Vater, </a:t>
            </a:r>
            <a:r>
              <a:rPr lang="cs-CZ" sz="3600" dirty="0" err="1" smtClean="0"/>
              <a:t>was</a:t>
            </a:r>
            <a:r>
              <a:rPr lang="cs-CZ" sz="3600" dirty="0" smtClean="0"/>
              <a:t>, </a:t>
            </a:r>
            <a:r>
              <a:rPr lang="cs-CZ" sz="3600" dirty="0" err="1" smtClean="0"/>
              <a:t>Stadt</a:t>
            </a:r>
            <a:r>
              <a:rPr lang="cs-CZ" sz="3600" dirty="0" smtClean="0"/>
              <a:t>, Obst, </a:t>
            </a:r>
            <a:r>
              <a:rPr lang="cs-CZ" sz="3600" dirty="0" err="1" smtClean="0"/>
              <a:t>kosten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58067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Na závěr...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Am</a:t>
            </a:r>
            <a:r>
              <a:rPr lang="cs-CZ" sz="3200" dirty="0" smtClean="0"/>
              <a:t> </a:t>
            </a:r>
            <a:r>
              <a:rPr lang="cs-CZ" sz="3200" dirty="0" err="1"/>
              <a:t>Montag</a:t>
            </a:r>
            <a:r>
              <a:rPr lang="cs-CZ" sz="3200" dirty="0"/>
              <a:t> </a:t>
            </a:r>
            <a:r>
              <a:rPr lang="cs-CZ" sz="3200" dirty="0" err="1"/>
              <a:t>müssen</a:t>
            </a:r>
            <a:r>
              <a:rPr lang="cs-CZ" sz="3200" dirty="0"/>
              <a:t> </a:t>
            </a:r>
            <a:r>
              <a:rPr lang="cs-CZ" sz="3200" dirty="0" err="1"/>
              <a:t>wir</a:t>
            </a:r>
            <a:r>
              <a:rPr lang="cs-CZ" sz="3200" dirty="0"/>
              <a:t> </a:t>
            </a:r>
            <a:r>
              <a:rPr lang="cs-CZ" sz="3200" dirty="0" err="1"/>
              <a:t>Physik</a:t>
            </a:r>
            <a:r>
              <a:rPr lang="cs-CZ" sz="3200" dirty="0"/>
              <a:t> </a:t>
            </a:r>
            <a:r>
              <a:rPr lang="cs-CZ" sz="3200" dirty="0" err="1"/>
              <a:t>lernen</a:t>
            </a:r>
            <a:r>
              <a:rPr lang="cs-CZ" sz="3200" dirty="0" smtClean="0"/>
              <a:t>.</a:t>
            </a:r>
            <a:endParaRPr lang="cs-CZ" sz="3200" dirty="0"/>
          </a:p>
          <a:p>
            <a:pPr>
              <a:lnSpc>
                <a:spcPct val="150000"/>
              </a:lnSpc>
            </a:pPr>
            <a:r>
              <a:rPr lang="cs-CZ" sz="3200" dirty="0" err="1"/>
              <a:t>Wir</a:t>
            </a:r>
            <a:r>
              <a:rPr lang="cs-CZ" sz="3200" dirty="0"/>
              <a:t> </a:t>
            </a:r>
            <a:r>
              <a:rPr lang="cs-CZ" sz="3200" dirty="0" err="1"/>
              <a:t>möchten</a:t>
            </a:r>
            <a:r>
              <a:rPr lang="cs-CZ" sz="3200" dirty="0"/>
              <a:t> </a:t>
            </a:r>
            <a:r>
              <a:rPr lang="cs-CZ" sz="3200" dirty="0" err="1"/>
              <a:t>aber</a:t>
            </a:r>
            <a:r>
              <a:rPr lang="cs-CZ" sz="3200" dirty="0"/>
              <a:t> </a:t>
            </a:r>
            <a:r>
              <a:rPr lang="cs-CZ" sz="3200" dirty="0" err="1"/>
              <a:t>Flöte</a:t>
            </a:r>
            <a:r>
              <a:rPr lang="cs-CZ" sz="3200" dirty="0"/>
              <a:t> </a:t>
            </a:r>
            <a:r>
              <a:rPr lang="cs-CZ" sz="3200" dirty="0" err="1"/>
              <a:t>spielen</a:t>
            </a:r>
            <a:r>
              <a:rPr lang="cs-CZ" sz="3200" dirty="0"/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err="1"/>
              <a:t>Am</a:t>
            </a:r>
            <a:r>
              <a:rPr lang="cs-CZ" sz="3200" dirty="0"/>
              <a:t> </a:t>
            </a:r>
            <a:r>
              <a:rPr lang="cs-CZ" sz="3200" dirty="0" err="1"/>
              <a:t>Dienstag</a:t>
            </a:r>
            <a:r>
              <a:rPr lang="cs-CZ" sz="3200" dirty="0"/>
              <a:t> </a:t>
            </a:r>
            <a:r>
              <a:rPr lang="cs-CZ" sz="3200" dirty="0" err="1"/>
              <a:t>müssen</a:t>
            </a:r>
            <a:r>
              <a:rPr lang="cs-CZ" sz="3200" dirty="0"/>
              <a:t> </a:t>
            </a:r>
            <a:r>
              <a:rPr lang="cs-CZ" sz="3200" dirty="0" err="1"/>
              <a:t>wir</a:t>
            </a:r>
            <a:r>
              <a:rPr lang="cs-CZ" sz="3200" dirty="0"/>
              <a:t> </a:t>
            </a:r>
            <a:r>
              <a:rPr lang="cs-CZ" sz="3200" dirty="0" err="1"/>
              <a:t>Vokabeln</a:t>
            </a:r>
            <a:r>
              <a:rPr lang="cs-CZ" sz="3200" dirty="0"/>
              <a:t> </a:t>
            </a:r>
            <a:r>
              <a:rPr lang="cs-CZ" sz="3200" dirty="0" err="1"/>
              <a:t>üben</a:t>
            </a:r>
            <a:r>
              <a:rPr lang="cs-CZ" sz="3200" dirty="0"/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err="1"/>
              <a:t>Wir</a:t>
            </a:r>
            <a:r>
              <a:rPr lang="cs-CZ" sz="3200" dirty="0"/>
              <a:t> </a:t>
            </a:r>
            <a:r>
              <a:rPr lang="cs-CZ" sz="3200" dirty="0" err="1"/>
              <a:t>möchten</a:t>
            </a:r>
            <a:r>
              <a:rPr lang="cs-CZ" sz="3200" dirty="0"/>
              <a:t> </a:t>
            </a:r>
            <a:r>
              <a:rPr lang="cs-CZ" sz="3200" dirty="0" err="1"/>
              <a:t>aber</a:t>
            </a:r>
            <a:r>
              <a:rPr lang="cs-CZ" sz="3200" dirty="0"/>
              <a:t> </a:t>
            </a:r>
            <a:r>
              <a:rPr lang="cs-CZ" sz="3200" dirty="0" err="1"/>
              <a:t>einen</a:t>
            </a:r>
            <a:r>
              <a:rPr lang="cs-CZ" sz="3200" dirty="0"/>
              <a:t> </a:t>
            </a:r>
            <a:r>
              <a:rPr lang="cs-CZ" sz="3200" dirty="0" err="1"/>
              <a:t>Ausflug</a:t>
            </a:r>
            <a:r>
              <a:rPr lang="cs-CZ" sz="3200" dirty="0"/>
              <a:t> machen.</a:t>
            </a:r>
          </a:p>
          <a:p>
            <a:pPr>
              <a:lnSpc>
                <a:spcPct val="150000"/>
              </a:lnSpc>
            </a:pPr>
            <a:r>
              <a:rPr lang="cs-CZ" sz="3200" dirty="0" err="1"/>
              <a:t>Am</a:t>
            </a:r>
            <a:r>
              <a:rPr lang="cs-CZ" sz="3200" dirty="0"/>
              <a:t> </a:t>
            </a:r>
            <a:r>
              <a:rPr lang="cs-CZ" sz="3200" dirty="0" err="1"/>
              <a:t>Mittwoch</a:t>
            </a:r>
            <a:r>
              <a:rPr lang="cs-CZ" sz="3200" dirty="0"/>
              <a:t> </a:t>
            </a:r>
            <a:r>
              <a:rPr lang="cs-CZ" sz="3200" dirty="0" err="1"/>
              <a:t>müssen</a:t>
            </a:r>
            <a:r>
              <a:rPr lang="cs-CZ" sz="3200" dirty="0"/>
              <a:t> </a:t>
            </a:r>
            <a:r>
              <a:rPr lang="cs-CZ" sz="3200" dirty="0" err="1"/>
              <a:t>wir</a:t>
            </a:r>
            <a:r>
              <a:rPr lang="cs-CZ" sz="3200" dirty="0"/>
              <a:t> </a:t>
            </a:r>
            <a:r>
              <a:rPr lang="cs-CZ" sz="3200" dirty="0" err="1"/>
              <a:t>Bücher</a:t>
            </a:r>
            <a:r>
              <a:rPr lang="cs-CZ" sz="3200" dirty="0"/>
              <a:t> </a:t>
            </a:r>
            <a:r>
              <a:rPr lang="cs-CZ" sz="3200" dirty="0" err="1"/>
              <a:t>lesen</a:t>
            </a:r>
            <a:r>
              <a:rPr lang="cs-CZ" sz="3200" dirty="0"/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err="1"/>
              <a:t>Wir</a:t>
            </a:r>
            <a:r>
              <a:rPr lang="cs-CZ" sz="3200" dirty="0"/>
              <a:t> </a:t>
            </a:r>
            <a:r>
              <a:rPr lang="cs-CZ" sz="3200" dirty="0" err="1"/>
              <a:t>möchten</a:t>
            </a:r>
            <a:r>
              <a:rPr lang="cs-CZ" sz="3200" dirty="0"/>
              <a:t> </a:t>
            </a:r>
            <a:r>
              <a:rPr lang="cs-CZ" sz="3200" dirty="0" err="1"/>
              <a:t>aber</a:t>
            </a:r>
            <a:r>
              <a:rPr lang="cs-CZ" sz="3200" dirty="0"/>
              <a:t> </a:t>
            </a:r>
            <a:r>
              <a:rPr lang="cs-CZ" sz="3200" dirty="0" err="1"/>
              <a:t>Popmusik</a:t>
            </a:r>
            <a:r>
              <a:rPr lang="cs-CZ" sz="3200" dirty="0"/>
              <a:t> </a:t>
            </a:r>
            <a:r>
              <a:rPr lang="cs-CZ" sz="3200" dirty="0" err="1"/>
              <a:t>hören</a:t>
            </a:r>
            <a:r>
              <a:rPr lang="cs-CZ" sz="3200" dirty="0"/>
              <a:t>.</a:t>
            </a: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8361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3200" dirty="0" err="1"/>
              <a:t>Am</a:t>
            </a:r>
            <a:r>
              <a:rPr lang="cs-CZ" sz="3200" dirty="0"/>
              <a:t> </a:t>
            </a:r>
            <a:r>
              <a:rPr lang="cs-CZ" sz="3200" dirty="0" err="1"/>
              <a:t>Donnerstag</a:t>
            </a:r>
            <a:r>
              <a:rPr lang="cs-CZ" sz="3200" dirty="0"/>
              <a:t> </a:t>
            </a:r>
            <a:r>
              <a:rPr lang="cs-CZ" sz="3200" dirty="0" err="1"/>
              <a:t>müssen</a:t>
            </a:r>
            <a:r>
              <a:rPr lang="cs-CZ" sz="3200" dirty="0"/>
              <a:t> </a:t>
            </a:r>
            <a:r>
              <a:rPr lang="cs-CZ" sz="3200" dirty="0" err="1"/>
              <a:t>wir</a:t>
            </a:r>
            <a:r>
              <a:rPr lang="cs-CZ" sz="3200" dirty="0"/>
              <a:t> Gymnastik </a:t>
            </a:r>
            <a:endParaRPr lang="cs-CZ" sz="3200" dirty="0" smtClean="0"/>
          </a:p>
          <a:p>
            <a:pPr marL="109728" indent="0">
              <a:lnSpc>
                <a:spcPct val="150000"/>
              </a:lnSpc>
              <a:buNone/>
            </a:pPr>
            <a:r>
              <a:rPr lang="cs-CZ" sz="3200" dirty="0"/>
              <a:t> </a:t>
            </a:r>
            <a:r>
              <a:rPr lang="cs-CZ" sz="3200" dirty="0" smtClean="0"/>
              <a:t>machen</a:t>
            </a:r>
            <a:r>
              <a:rPr lang="cs-CZ" sz="3200" dirty="0"/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err="1"/>
              <a:t>Wir</a:t>
            </a:r>
            <a:r>
              <a:rPr lang="cs-CZ" sz="3200" dirty="0"/>
              <a:t> </a:t>
            </a:r>
            <a:r>
              <a:rPr lang="cs-CZ" sz="3200" dirty="0" err="1"/>
              <a:t>möchten</a:t>
            </a:r>
            <a:r>
              <a:rPr lang="cs-CZ" sz="3200" dirty="0"/>
              <a:t> </a:t>
            </a:r>
            <a:r>
              <a:rPr lang="cs-CZ" sz="3200" dirty="0" err="1"/>
              <a:t>aber</a:t>
            </a:r>
            <a:r>
              <a:rPr lang="cs-CZ" sz="3200" dirty="0"/>
              <a:t> </a:t>
            </a:r>
            <a:r>
              <a:rPr lang="cs-CZ" sz="3200" dirty="0" err="1"/>
              <a:t>Fu</a:t>
            </a:r>
            <a:r>
              <a:rPr lang="de-DE" sz="3200" dirty="0" err="1"/>
              <a:t>ßball</a:t>
            </a:r>
            <a:r>
              <a:rPr lang="de-DE" sz="3200" dirty="0"/>
              <a:t> spielen.</a:t>
            </a:r>
            <a:endParaRPr lang="cs-CZ" sz="3200" dirty="0"/>
          </a:p>
          <a:p>
            <a:pPr>
              <a:lnSpc>
                <a:spcPct val="150000"/>
              </a:lnSpc>
            </a:pPr>
            <a:r>
              <a:rPr lang="de-DE" sz="3200" dirty="0"/>
              <a:t>Am Freitag müssen wir Strümpfe stricken.</a:t>
            </a:r>
            <a:endParaRPr lang="cs-CZ" sz="3200" dirty="0"/>
          </a:p>
          <a:p>
            <a:pPr>
              <a:lnSpc>
                <a:spcPct val="150000"/>
              </a:lnSpc>
            </a:pPr>
            <a:r>
              <a:rPr lang="de-DE" sz="3200" dirty="0"/>
              <a:t>Wir möchten aber Komödien sehen.</a:t>
            </a:r>
            <a:endParaRPr lang="cs-CZ" sz="3200" dirty="0"/>
          </a:p>
          <a:p>
            <a:pPr>
              <a:lnSpc>
                <a:spcPct val="150000"/>
              </a:lnSpc>
            </a:pPr>
            <a:r>
              <a:rPr lang="de-DE" sz="3200" dirty="0"/>
              <a:t>Am Samstag und am Sonntag müssen wir </a:t>
            </a:r>
            <a:endParaRPr lang="cs-CZ" sz="3200" dirty="0" smtClean="0"/>
          </a:p>
          <a:p>
            <a:pPr marL="109728" indent="0">
              <a:lnSpc>
                <a:spcPct val="150000"/>
              </a:lnSpc>
              <a:buNone/>
            </a:pPr>
            <a:r>
              <a:rPr lang="de-DE" sz="3200" dirty="0" smtClean="0"/>
              <a:t>nichts,</a:t>
            </a:r>
            <a:r>
              <a:rPr lang="cs-CZ" sz="3200" dirty="0" smtClean="0"/>
              <a:t> </a:t>
            </a:r>
            <a:r>
              <a:rPr lang="de-DE" sz="3200" dirty="0" smtClean="0"/>
              <a:t>da </a:t>
            </a:r>
            <a:r>
              <a:rPr lang="de-DE" sz="3200" dirty="0"/>
              <a:t>dürfen wir alles</a:t>
            </a:r>
            <a:r>
              <a:rPr lang="cs-CZ" sz="3200" dirty="0"/>
              <a:t>!</a:t>
            </a: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7747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670</TotalTime>
  <Words>586</Words>
  <Application>Microsoft Office PowerPoint</Application>
  <PresentationFormat>On-screen Show (4:3)</PresentationFormat>
  <Paragraphs>135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Silk</vt:lpstr>
      <vt:lpstr>Německý jazyk – Gramatické jevy</vt:lpstr>
      <vt:lpstr>Základní pravidla německé  výslovnosti</vt:lpstr>
      <vt:lpstr>Přehled pravidel výslovnosti: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Vyslovujte s přídechem</vt:lpstr>
      <vt:lpstr>Redukujte koncové –(e)r</vt:lpstr>
      <vt:lpstr>Vyslovujte:</vt:lpstr>
      <vt:lpstr>Na závěr...</vt:lpstr>
      <vt:lpstr>PowerPoint Presentation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Valued Acer Customer</cp:lastModifiedBy>
  <cp:revision>72</cp:revision>
  <dcterms:created xsi:type="dcterms:W3CDTF">2011-03-22T17:13:23Z</dcterms:created>
  <dcterms:modified xsi:type="dcterms:W3CDTF">2012-04-21T17:27:48Z</dcterms:modified>
</cp:coreProperties>
</file>