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6" r:id="rId3"/>
    <p:sldId id="267" r:id="rId4"/>
    <p:sldId id="256" r:id="rId5"/>
    <p:sldId id="257" r:id="rId6"/>
    <p:sldId id="260" r:id="rId7"/>
    <p:sldId id="259" r:id="rId8"/>
    <p:sldId id="262" r:id="rId9"/>
    <p:sldId id="263" r:id="rId10"/>
    <p:sldId id="264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A06034-A3E1-443F-ADB2-5C59FF3581A3}" type="presOf" srcId="{100B6B2E-82E6-4C11-B19B-F2DB3A0EA64F}" destId="{645AA564-2E9E-4954-AD87-AE01782CEC59}" srcOrd="0" destOrd="0" presId="urn:microsoft.com/office/officeart/2005/8/layout/target3"/>
    <dgm:cxn modelId="{3275480E-7A7C-416E-8219-FE3534508DD4}" type="presOf" srcId="{27FE2D31-D344-4B63-A89A-A89AB0D9F3E3}" destId="{FE47432B-CA46-450C-8D8F-66C300A95B52}" srcOrd="0" destOrd="0" presId="urn:microsoft.com/office/officeart/2005/8/layout/target3"/>
    <dgm:cxn modelId="{6278F939-A4A3-44F2-84C7-F91AF6FD1F53}" type="presOf" srcId="{130831A4-0540-4EC5-8F5A-93030E89D2D9}" destId="{8E23E229-92FC-49D1-B5FE-0303176B8A4E}" srcOrd="1" destOrd="0" presId="urn:microsoft.com/office/officeart/2005/8/layout/target3"/>
    <dgm:cxn modelId="{08F3E52D-F8A0-4C66-8E77-89AE1C021F70}" type="presOf" srcId="{914700B9-77B5-440A-A438-DE98B6D4894D}" destId="{BD9AF279-D483-48F2-BBBD-45F8E8923512}" srcOrd="1" destOrd="0" presId="urn:microsoft.com/office/officeart/2005/8/layout/target3"/>
    <dgm:cxn modelId="{356A1C71-7D08-4ACE-9A2A-BDE7FA16F6FD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9E37B5C6-B2F3-45B0-9EB2-1664E25C5951}" type="presOf" srcId="{914700B9-77B5-440A-A438-DE98B6D4894D}" destId="{E73F1C26-6DCD-4001-88B9-355E01E2BCE7}" srcOrd="0" destOrd="0" presId="urn:microsoft.com/office/officeart/2005/8/layout/target3"/>
    <dgm:cxn modelId="{341B4691-08E7-4270-A487-681E19227A37}" type="presOf" srcId="{130831A4-0540-4EC5-8F5A-93030E89D2D9}" destId="{F69CC921-512E-49F4-824C-A648EC5F27A5}" srcOrd="0" destOrd="0" presId="urn:microsoft.com/office/officeart/2005/8/layout/target3"/>
    <dgm:cxn modelId="{7BEBD9EC-FE1A-43D0-9EDB-207A044B28FC}" type="presOf" srcId="{1D8420EA-BFA0-403B-80F5-647FA396CC45}" destId="{8467D0EB-87A2-4285-8ACA-0398EFBF29BC}" srcOrd="1" destOrd="0" presId="urn:microsoft.com/office/officeart/2005/8/layout/target3"/>
    <dgm:cxn modelId="{146B4365-2A25-415C-B6AE-56FAF110EF0F}" type="presOf" srcId="{1D8420EA-BFA0-403B-80F5-647FA396CC45}" destId="{F7B3C0B7-F0F7-4F49-B02C-3630F8C5FAE5}" srcOrd="0" destOrd="0" presId="urn:microsoft.com/office/officeart/2005/8/layout/target3"/>
    <dgm:cxn modelId="{9E2E3E35-2F72-42E0-A29F-96C365CBEB09}" type="presParOf" srcId="{FE47432B-CA46-450C-8D8F-66C300A95B52}" destId="{B522209E-30D0-49D6-A340-2D383A11C668}" srcOrd="0" destOrd="0" presId="urn:microsoft.com/office/officeart/2005/8/layout/target3"/>
    <dgm:cxn modelId="{3776BAEE-1670-45CB-8076-250C3308B744}" type="presParOf" srcId="{FE47432B-CA46-450C-8D8F-66C300A95B52}" destId="{ED5A8377-51D5-4DC5-B0E7-680166966720}" srcOrd="1" destOrd="0" presId="urn:microsoft.com/office/officeart/2005/8/layout/target3"/>
    <dgm:cxn modelId="{B7EBCD7E-BC77-42C3-9338-A505CA658839}" type="presParOf" srcId="{FE47432B-CA46-450C-8D8F-66C300A95B52}" destId="{F69CC921-512E-49F4-824C-A648EC5F27A5}" srcOrd="2" destOrd="0" presId="urn:microsoft.com/office/officeart/2005/8/layout/target3"/>
    <dgm:cxn modelId="{9A976EFA-9E96-409C-8518-150A61D7FDEA}" type="presParOf" srcId="{FE47432B-CA46-450C-8D8F-66C300A95B52}" destId="{61C9CE18-EDA6-4EDF-BA1C-09779D38FBBF}" srcOrd="3" destOrd="0" presId="urn:microsoft.com/office/officeart/2005/8/layout/target3"/>
    <dgm:cxn modelId="{F8605F84-3AB1-4EE3-8BB0-E94237A6C0A0}" type="presParOf" srcId="{FE47432B-CA46-450C-8D8F-66C300A95B52}" destId="{D60DEAAB-7AFE-435A-ACF6-18851E4B0426}" srcOrd="4" destOrd="0" presId="urn:microsoft.com/office/officeart/2005/8/layout/target3"/>
    <dgm:cxn modelId="{0E83B35D-DE62-4EF5-8DA7-E0B45FAEF63B}" type="presParOf" srcId="{FE47432B-CA46-450C-8D8F-66C300A95B52}" destId="{F7B3C0B7-F0F7-4F49-B02C-3630F8C5FAE5}" srcOrd="5" destOrd="0" presId="urn:microsoft.com/office/officeart/2005/8/layout/target3"/>
    <dgm:cxn modelId="{9FF477A8-3221-4A93-8C46-3DDFA8554610}" type="presParOf" srcId="{FE47432B-CA46-450C-8D8F-66C300A95B52}" destId="{C9DA9446-E2D3-4F6A-8960-3CADFBF870B8}" srcOrd="6" destOrd="0" presId="urn:microsoft.com/office/officeart/2005/8/layout/target3"/>
    <dgm:cxn modelId="{A6F4F271-5F0D-4C41-AFF4-707ED861539A}" type="presParOf" srcId="{FE47432B-CA46-450C-8D8F-66C300A95B52}" destId="{9726EC6F-D322-4CD3-B489-1BE3DF7CE70B}" srcOrd="7" destOrd="0" presId="urn:microsoft.com/office/officeart/2005/8/layout/target3"/>
    <dgm:cxn modelId="{22882CE1-F443-4147-8B77-41075B6885D3}" type="presParOf" srcId="{FE47432B-CA46-450C-8D8F-66C300A95B52}" destId="{645AA564-2E9E-4954-AD87-AE01782CEC59}" srcOrd="8" destOrd="0" presId="urn:microsoft.com/office/officeart/2005/8/layout/target3"/>
    <dgm:cxn modelId="{B5FC22CE-0CBA-422B-A6DF-C659DFFB6B8B}" type="presParOf" srcId="{FE47432B-CA46-450C-8D8F-66C300A95B52}" destId="{8538CAC4-6A86-42B8-B5AF-2FF155DB9D02}" srcOrd="9" destOrd="0" presId="urn:microsoft.com/office/officeart/2005/8/layout/target3"/>
    <dgm:cxn modelId="{65534C38-2DA7-44BF-8F7B-EC5B5C31F580}" type="presParOf" srcId="{FE47432B-CA46-450C-8D8F-66C300A95B52}" destId="{26FD6024-A07F-46D0-8BC0-B5E595C5673D}" srcOrd="10" destOrd="0" presId="urn:microsoft.com/office/officeart/2005/8/layout/target3"/>
    <dgm:cxn modelId="{B628E22C-6FE7-4533-B9BC-B7FAF7BBFFA3}" type="presParOf" srcId="{FE47432B-CA46-450C-8D8F-66C300A95B52}" destId="{E73F1C26-6DCD-4001-88B9-355E01E2BCE7}" srcOrd="11" destOrd="0" presId="urn:microsoft.com/office/officeart/2005/8/layout/target3"/>
    <dgm:cxn modelId="{874109D2-3FD6-49EA-A1BD-CFA4564075A1}" type="presParOf" srcId="{FE47432B-CA46-450C-8D8F-66C300A95B52}" destId="{8E23E229-92FC-49D1-B5FE-0303176B8A4E}" srcOrd="12" destOrd="0" presId="urn:microsoft.com/office/officeart/2005/8/layout/target3"/>
    <dgm:cxn modelId="{8A10C639-BEC6-409A-B7C3-5765019AAD3C}" type="presParOf" srcId="{FE47432B-CA46-450C-8D8F-66C300A95B52}" destId="{8467D0EB-87A2-4285-8ACA-0398EFBF29BC}" srcOrd="13" destOrd="0" presId="urn:microsoft.com/office/officeart/2005/8/layout/target3"/>
    <dgm:cxn modelId="{46B632D3-D06C-4486-B90C-6ED10043991F}" type="presParOf" srcId="{FE47432B-CA46-450C-8D8F-66C300A95B52}" destId="{DBA8199F-D892-4A8E-A352-2B7844050E09}" srcOrd="14" destOrd="0" presId="urn:microsoft.com/office/officeart/2005/8/layout/target3"/>
    <dgm:cxn modelId="{D181935D-9EC3-4078-A757-D8B5397F222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5E5E67-66BA-4582-9009-2D122CF73F75}" type="datetimeFigureOut">
              <a:rPr lang="cs-CZ" smtClean="0"/>
              <a:pPr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324B2E-1FAF-41F2-9D97-D2EA4BBCF4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2459054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44522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0455609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VY_32_INOVACE_09_S18-M-6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Štěpánka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Halúzková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její aplikace</a:t>
                      </a: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Trojúhelník – druhy, obvod a obsah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4919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0854565"/>
              </p:ext>
            </p:extLst>
          </p:nvPr>
        </p:nvGraphicFramePr>
        <p:xfrm>
          <a:off x="539552" y="3573016"/>
          <a:ext cx="8280920" cy="2370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opakování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obsahuje rozdělení trojúhelníků, obvod a obsah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839768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souhrnnému zopakování znalostí trojúhelníků.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zopakuje typy trojúhelníků, výpočet obvodu a obsahu.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2370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28992" y="642918"/>
            <a:ext cx="5105400" cy="1785950"/>
          </a:xfrm>
        </p:spPr>
        <p:txBody>
          <a:bodyPr/>
          <a:lstStyle/>
          <a:p>
            <a:pPr algn="ctr"/>
            <a:r>
              <a:rPr lang="cs-CZ" sz="3600" dirty="0" smtClean="0"/>
              <a:t>trojúhelník </a:t>
            </a:r>
            <a:br>
              <a:rPr lang="cs-CZ" sz="3600" dirty="0" smtClean="0"/>
            </a:br>
            <a:r>
              <a:rPr lang="cs-CZ" sz="3600" dirty="0" smtClean="0"/>
              <a:t>(</a:t>
            </a:r>
            <a:r>
              <a:rPr lang="cs-CZ" sz="2000" dirty="0" smtClean="0"/>
              <a:t>druhy, obvod, obsah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6. Ročník</a:t>
            </a:r>
          </a:p>
        </p:txBody>
      </p:sp>
      <p:sp>
        <p:nvSpPr>
          <p:cNvPr id="5" name="Obdélník 4"/>
          <p:cNvSpPr/>
          <p:nvPr/>
        </p:nvSpPr>
        <p:spPr>
          <a:xfrm rot="16200000">
            <a:off x="-1571669" y="2967334"/>
            <a:ext cx="571504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Opakování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známe…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Druhy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Trojúhelníky můžeme rozlišit: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Podle velikosti stran:</a:t>
            </a:r>
          </a:p>
          <a:p>
            <a:pPr marL="761238" lvl="1" indent="-514350">
              <a:buFont typeface="+mj-lt"/>
              <a:buAutoNum type="arabicPeriod"/>
            </a:pPr>
            <a:r>
              <a:rPr lang="cs-CZ" dirty="0" smtClean="0"/>
              <a:t>Rovnostranné</a:t>
            </a:r>
          </a:p>
          <a:p>
            <a:pPr marL="761238" lvl="1" indent="-514350">
              <a:buFont typeface="+mj-lt"/>
              <a:buAutoNum type="arabicPeriod"/>
            </a:pPr>
            <a:r>
              <a:rPr lang="cs-CZ" dirty="0" smtClean="0"/>
              <a:t>Rovnoramenné</a:t>
            </a:r>
          </a:p>
          <a:p>
            <a:pPr marL="761238" lvl="1" indent="-514350">
              <a:buFont typeface="+mj-lt"/>
              <a:buAutoNum type="arabicPeriod"/>
            </a:pPr>
            <a:r>
              <a:rPr lang="cs-CZ" dirty="0" smtClean="0"/>
              <a:t>Různostranné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Podle velikosti vnitřního úhlu:</a:t>
            </a:r>
          </a:p>
          <a:p>
            <a:pPr marL="761238" lvl="1" indent="-514350">
              <a:buFont typeface="+mj-lt"/>
              <a:buAutoNum type="arabicPeriod"/>
            </a:pPr>
            <a:r>
              <a:rPr lang="cs-CZ" dirty="0" smtClean="0"/>
              <a:t>Ostroúhlé</a:t>
            </a:r>
          </a:p>
          <a:p>
            <a:pPr marL="761238" lvl="1" indent="-514350">
              <a:buFont typeface="+mj-lt"/>
              <a:buAutoNum type="arabicPeriod"/>
            </a:pPr>
            <a:r>
              <a:rPr lang="cs-CZ" dirty="0" smtClean="0"/>
              <a:t>Pravoúhlé</a:t>
            </a:r>
          </a:p>
          <a:p>
            <a:pPr marL="761238" lvl="1" indent="-514350">
              <a:buFont typeface="+mj-lt"/>
              <a:buAutoNum type="arabicPeriod"/>
            </a:pPr>
            <a:r>
              <a:rPr lang="cs-CZ" dirty="0" smtClean="0"/>
              <a:t>Tupoúhlé</a:t>
            </a:r>
          </a:p>
          <a:p>
            <a:pPr marL="761238" lvl="1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7239000" cy="677246"/>
          </a:xfrm>
        </p:spPr>
        <p:txBody>
          <a:bodyPr/>
          <a:lstStyle/>
          <a:p>
            <a:r>
              <a:rPr lang="cs-CZ" dirty="0" smtClean="0"/>
              <a:t>1.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7239000" cy="484632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Pozorně si prohlédni všechny trojúhelníky. Dokážeš k nim správně přiřadit názvy, aniž bys něco měřil? Svoji volbu zdůvodni.</a:t>
            </a:r>
          </a:p>
        </p:txBody>
      </p:sp>
      <p:sp>
        <p:nvSpPr>
          <p:cNvPr id="4" name="Rovnoramenný trojúhelník 3"/>
          <p:cNvSpPr/>
          <p:nvPr/>
        </p:nvSpPr>
        <p:spPr>
          <a:xfrm rot="10800000">
            <a:off x="1214414" y="3143248"/>
            <a:ext cx="1143008" cy="2143140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3000364" y="4286256"/>
            <a:ext cx="2071702" cy="1643074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500694" y="2928934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A. Rovnoramenný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0694" y="3500438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B. Rovnostranný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00694" y="4071942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C. Různostranný</a:t>
            </a:r>
            <a:endParaRPr lang="cs-CZ" dirty="0"/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3214678" y="2643182"/>
            <a:ext cx="928694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214678" y="2643182"/>
            <a:ext cx="1785950" cy="13573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16200000" flipH="1">
            <a:off x="3929058" y="2928934"/>
            <a:ext cx="1285884" cy="857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" presetClass="entr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097 0.04694 C -0.27865 0.03469 -0.46615 0.02243 -0.54323 0.00323 C -0.62031 -0.01596 -0.56059 -0.05667 -0.55382 -0.06823 C -0.54705 -0.07979 -0.525 -0.07309 -0.50295 -0.06638 " pathEditMode="relative" rAng="0" ptsTypes="aaaA">
                                      <p:cBhvr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00" y="-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187 0.04672 L -0.26597 0.37188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0" y="1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5.08788E-6 L -0.10243 -0.21 " pathEditMode="relative" ptsTypes="AA">
                                      <p:cBhvr>
                                        <p:cTn id="6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12" grpId="0"/>
      <p:bldP spid="12" grpId="1"/>
      <p:bldP spid="13" grpId="0"/>
      <p:bldP spid="13" grpId="1"/>
      <p:bldP spid="14" grpId="0"/>
      <p:bldP spid="14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7239000" cy="608630"/>
          </a:xfrm>
        </p:spPr>
        <p:txBody>
          <a:bodyPr>
            <a:normAutofit/>
          </a:bodyPr>
          <a:lstStyle/>
          <a:p>
            <a:r>
              <a:rPr lang="cs-CZ" dirty="0" smtClean="0"/>
              <a:t>2.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7267604" cy="5169876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Ke každému názvu dokresli správný trojúhelník.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571472" y="2714620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A. Ostroúhlý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71802" y="2714620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B. Pravoúhlý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29256" y="2714620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C. Tupoúhlý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1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00042"/>
            <a:ext cx="7239000" cy="748684"/>
          </a:xfrm>
        </p:spPr>
        <p:txBody>
          <a:bodyPr/>
          <a:lstStyle/>
          <a:p>
            <a:r>
              <a:rPr lang="cs-CZ" dirty="0" smtClean="0"/>
              <a:t>Co už známe…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Obvod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1214414" y="2500306"/>
            <a:ext cx="2428892" cy="2643206"/>
          </a:xfrm>
          <a:prstGeom prst="triangle">
            <a:avLst/>
          </a:prstGeom>
          <a:solidFill>
            <a:schemeClr val="bg1"/>
          </a:solidFill>
          <a:ln w="3492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14546" y="2000240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928662" y="5214950"/>
            <a:ext cx="36580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A</a:t>
            </a:r>
          </a:p>
        </p:txBody>
      </p:sp>
      <p:sp>
        <p:nvSpPr>
          <p:cNvPr id="7" name="Obdélník 6"/>
          <p:cNvSpPr/>
          <p:nvPr/>
        </p:nvSpPr>
        <p:spPr>
          <a:xfrm>
            <a:off x="3643306" y="5214950"/>
            <a:ext cx="3593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43240" y="3214686"/>
            <a:ext cx="285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latin typeface="Edwardian Script ITC" pitchFamily="66" charset="0"/>
              </a:rPr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357290" y="3214686"/>
            <a:ext cx="285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latin typeface="Edwardian Script ITC" pitchFamily="66" charset="0"/>
              </a:rPr>
              <a:t>b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85984" y="4929198"/>
            <a:ext cx="285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latin typeface="Edwardian Script ITC" pitchFamily="66" charset="0"/>
              </a:rPr>
              <a:t>c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000496" y="1428736"/>
            <a:ext cx="3357586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>
                <a:latin typeface="Forte" pitchFamily="66" charset="0"/>
              </a:rPr>
              <a:t>obvod je součet délek všech stran trojúhelníku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Forte" pitchFamily="66" charset="0"/>
              </a:rPr>
              <a:t> označení stran: </a:t>
            </a:r>
            <a:r>
              <a:rPr lang="cs-CZ" sz="4400" b="1" dirty="0" smtClean="0">
                <a:solidFill>
                  <a:srgbClr val="00B0F0"/>
                </a:solidFill>
                <a:latin typeface="Edwardian Script ITC" pitchFamily="66" charset="0"/>
              </a:rPr>
              <a:t>a, b, c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smtClean="0">
                <a:latin typeface="Forte" pitchFamily="66" charset="0"/>
              </a:rPr>
              <a:t>značka pro obvod</a:t>
            </a:r>
            <a:r>
              <a:rPr lang="cs-CZ" sz="2400" dirty="0" smtClean="0"/>
              <a:t>: </a:t>
            </a:r>
            <a:r>
              <a:rPr lang="cs-CZ" sz="4400" b="1" dirty="0" smtClean="0">
                <a:solidFill>
                  <a:srgbClr val="660066"/>
                </a:solidFill>
                <a:latin typeface="Edwardian Script ITC" pitchFamily="66" charset="0"/>
              </a:rPr>
              <a:t>o</a:t>
            </a:r>
            <a:endParaRPr lang="cs-CZ" sz="4400" b="1" dirty="0">
              <a:solidFill>
                <a:srgbClr val="660066"/>
              </a:solidFill>
              <a:latin typeface="Edwardian Script ITC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14810" y="3786190"/>
            <a:ext cx="307183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660066"/>
                </a:solidFill>
                <a:latin typeface="Edwardian Script ITC" pitchFamily="66" charset="0"/>
              </a:rPr>
              <a:t>o</a:t>
            </a:r>
            <a:r>
              <a:rPr lang="cs-CZ" sz="4400" b="1" dirty="0" smtClean="0">
                <a:latin typeface="Edwardian Script ITC" pitchFamily="66" charset="0"/>
              </a:rPr>
              <a:t> =    +     +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1267 0.13645 " pathEditMode="relative" ptsTypes="AA">
                                      <p:cBhvr>
                                        <p:cTn id="6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9618 0.13645 " pathEditMode="relative" ptsTypes="AA">
                                      <p:cBhvr>
                                        <p:cTn id="7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6458 -0.1154 " pathEditMode="relative" ptsTypes="AA">
                                      <p:cBhvr>
                                        <p:cTn id="7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/>
      <p:bldP spid="7" grpId="0"/>
      <p:bldP spid="8" grpId="0"/>
      <p:bldP spid="8" grpId="1"/>
      <p:bldP spid="9" grpId="0"/>
      <p:bldP spid="9" grpId="1"/>
      <p:bldP spid="10" grpId="0"/>
      <p:bldP spid="10" grpId="1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00042"/>
            <a:ext cx="7239000" cy="748684"/>
          </a:xfrm>
        </p:spPr>
        <p:txBody>
          <a:bodyPr/>
          <a:lstStyle/>
          <a:p>
            <a:r>
              <a:rPr lang="cs-CZ" dirty="0" smtClean="0"/>
              <a:t>Co už známe…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Obsah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1214414" y="2500306"/>
            <a:ext cx="2428892" cy="2643206"/>
          </a:xfrm>
          <a:prstGeom prst="triangle">
            <a:avLst/>
          </a:prstGeom>
          <a:solidFill>
            <a:schemeClr val="bg1"/>
          </a:solidFill>
          <a:ln w="3492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14546" y="2000240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928662" y="5214950"/>
            <a:ext cx="36580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A</a:t>
            </a:r>
          </a:p>
        </p:txBody>
      </p:sp>
      <p:sp>
        <p:nvSpPr>
          <p:cNvPr id="7" name="Obdélník 6"/>
          <p:cNvSpPr/>
          <p:nvPr/>
        </p:nvSpPr>
        <p:spPr>
          <a:xfrm>
            <a:off x="3643306" y="5214950"/>
            <a:ext cx="3593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43240" y="3214686"/>
            <a:ext cx="285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latin typeface="Edwardian Script ITC" pitchFamily="66" charset="0"/>
              </a:rPr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357290" y="3214686"/>
            <a:ext cx="285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latin typeface="Edwardian Script ITC" pitchFamily="66" charset="0"/>
              </a:rPr>
              <a:t>b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85984" y="4929198"/>
            <a:ext cx="285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latin typeface="Edwardian Script ITC" pitchFamily="66" charset="0"/>
              </a:rPr>
              <a:t>c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000496" y="1428736"/>
            <a:ext cx="335758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>
                <a:latin typeface="Forte" pitchFamily="66" charset="0"/>
              </a:rPr>
              <a:t>obsah vypočítáme jako součin strany a výšky na danou stranu, který vydělíme dvěma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smtClean="0">
                <a:latin typeface="Forte" pitchFamily="66" charset="0"/>
              </a:rPr>
              <a:t>značka pro obsah</a:t>
            </a:r>
            <a:r>
              <a:rPr lang="cs-CZ" sz="2400" dirty="0" smtClean="0"/>
              <a:t>: </a:t>
            </a:r>
            <a:r>
              <a:rPr lang="cs-CZ" sz="3600" dirty="0" smtClean="0">
                <a:solidFill>
                  <a:srgbClr val="660066"/>
                </a:solidFill>
                <a:latin typeface="Forte" pitchFamily="66" charset="0"/>
              </a:rPr>
              <a:t>S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214810" y="4071942"/>
            <a:ext cx="30718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660066"/>
                </a:solidFill>
                <a:latin typeface="Forte" pitchFamily="66" charset="0"/>
              </a:rPr>
              <a:t>S</a:t>
            </a:r>
            <a:r>
              <a:rPr lang="cs-CZ" sz="4400" b="1" dirty="0" smtClean="0">
                <a:latin typeface="Edwardian Script ITC" pitchFamily="66" charset="0"/>
              </a:rPr>
              <a:t> =</a:t>
            </a:r>
          </a:p>
        </p:txBody>
      </p:sp>
      <p:cxnSp>
        <p:nvCxnSpPr>
          <p:cNvPr id="14" name="Přímá spojovací čára 13"/>
          <p:cNvCxnSpPr>
            <a:stCxn id="4" idx="0"/>
          </p:cNvCxnSpPr>
          <p:nvPr/>
        </p:nvCxnSpPr>
        <p:spPr>
          <a:xfrm rot="16200000" flipH="1">
            <a:off x="1107257" y="3821909"/>
            <a:ext cx="2643206" cy="1588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357422" y="3786190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solidFill>
                  <a:srgbClr val="00B050"/>
                </a:solidFill>
                <a:latin typeface="Edwardian Script ITC" pitchFamily="66" charset="0"/>
              </a:rPr>
              <a:t>v</a:t>
            </a:r>
            <a:r>
              <a:rPr lang="cs-CZ" sz="4400" b="1" baseline="-25000" dirty="0" err="1" smtClean="0">
                <a:solidFill>
                  <a:srgbClr val="00B050"/>
                </a:solidFill>
                <a:latin typeface="Edwardian Script ITC" pitchFamily="66" charset="0"/>
              </a:rPr>
              <a:t>c</a:t>
            </a:r>
            <a:endParaRPr lang="cs-CZ" sz="4400" b="1" baseline="-25000" dirty="0" smtClean="0">
              <a:solidFill>
                <a:srgbClr val="00B050"/>
              </a:solidFill>
              <a:latin typeface="Edwardian Script ITC" pitchFamily="66" charset="0"/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5286380" y="4500570"/>
            <a:ext cx="157163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929322" y="4071942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29322" y="4572008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 -0.01226 L 0.35244 -0.15911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" y="-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2951E-7 L 0.42518 1.2951E-7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0" grpId="1"/>
      <p:bldP spid="12" grpId="0"/>
      <p:bldP spid="15" grpId="0"/>
      <p:bldP spid="15" grpId="1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r>
              <a:rPr lang="cs-CZ" dirty="0" smtClean="0"/>
              <a:t>Příklad…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/>
          <a:lstStyle/>
          <a:p>
            <a:r>
              <a:rPr lang="cs-CZ" dirty="0" smtClean="0"/>
              <a:t>Vypočítejte obvod a obsah trojúhelníku, má-li rozměry: a = 5cm, b = 6cm, c = 7cm,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c</a:t>
            </a:r>
            <a:r>
              <a:rPr lang="cs-CZ" dirty="0" smtClean="0"/>
              <a:t> = .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vzorec...		</a:t>
            </a:r>
            <a:r>
              <a:rPr lang="cs-CZ" dirty="0" smtClean="0">
                <a:solidFill>
                  <a:srgbClr val="FF0000"/>
                </a:solidFill>
              </a:rPr>
              <a:t>o = a + b + c</a:t>
            </a:r>
          </a:p>
          <a:p>
            <a:pPr>
              <a:buNone/>
            </a:pPr>
            <a:r>
              <a:rPr lang="cs-CZ" dirty="0" smtClean="0"/>
              <a:t>	dosazení...	o = 5 + 6 + 7</a:t>
            </a:r>
          </a:p>
          <a:p>
            <a:pPr>
              <a:buNone/>
            </a:pPr>
            <a:r>
              <a:rPr lang="cs-CZ" dirty="0" smtClean="0"/>
              <a:t>	výpočet...		</a:t>
            </a:r>
            <a:r>
              <a:rPr lang="cs-CZ" u="sng" dirty="0" smtClean="0"/>
              <a:t>o = 18 cm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dirty="0" smtClean="0">
                <a:solidFill>
                  <a:srgbClr val="FF0000"/>
                </a:solidFill>
              </a:rPr>
              <a:t>S = (c . </a:t>
            </a:r>
            <a:r>
              <a:rPr lang="cs-CZ" dirty="0" err="1" smtClean="0">
                <a:solidFill>
                  <a:srgbClr val="FF0000"/>
                </a:solidFill>
              </a:rPr>
              <a:t>v</a:t>
            </a:r>
            <a:r>
              <a:rPr lang="cs-CZ" baseline="-25000" dirty="0" err="1" smtClean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 ) : 2</a:t>
            </a:r>
          </a:p>
          <a:p>
            <a:pPr>
              <a:buNone/>
            </a:pPr>
            <a:r>
              <a:rPr lang="cs-CZ" dirty="0" smtClean="0"/>
              <a:t>				S = ( 7 .  ) : 2</a:t>
            </a:r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u="sng" dirty="0" smtClean="0"/>
              <a:t>S = cm</a:t>
            </a:r>
            <a:r>
              <a:rPr lang="cs-CZ" u="sng" baseline="30000" dirty="0" smtClean="0"/>
              <a:t>2</a:t>
            </a:r>
            <a:r>
              <a:rPr lang="cs-CZ" u="sng" dirty="0" smtClean="0"/>
              <a:t> </a:t>
            </a:r>
            <a:endParaRPr lang="cs-CZ" u="sng" baseline="30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5" presetClass="entr" presetSubtype="1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5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5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Shrnutí…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00108"/>
            <a:ext cx="7239000" cy="5500726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Trojúhelníky můžeme rozdělit:</a:t>
            </a:r>
          </a:p>
          <a:p>
            <a:pPr marL="749808" lvl="1" indent="-457200">
              <a:buAutoNum type="alphaLcParenR"/>
            </a:pPr>
            <a:r>
              <a:rPr lang="cs-CZ" dirty="0" smtClean="0"/>
              <a:t>podle délek stran na:</a:t>
            </a:r>
          </a:p>
          <a:p>
            <a:pPr lvl="2"/>
            <a:r>
              <a:rPr lang="cs-CZ" sz="1800" dirty="0" smtClean="0"/>
              <a:t>Rovnostranné</a:t>
            </a:r>
          </a:p>
          <a:p>
            <a:pPr lvl="2"/>
            <a:r>
              <a:rPr lang="cs-CZ" sz="1800" dirty="0" smtClean="0"/>
              <a:t>Rovnoramenné</a:t>
            </a:r>
          </a:p>
          <a:p>
            <a:pPr lvl="2"/>
            <a:r>
              <a:rPr lang="cs-CZ" sz="1800" dirty="0" smtClean="0"/>
              <a:t>Různostranné</a:t>
            </a:r>
          </a:p>
          <a:p>
            <a:pPr marL="749808" lvl="1" indent="-457200">
              <a:buAutoNum type="alphaLcParenR"/>
            </a:pPr>
            <a:r>
              <a:rPr lang="cs-CZ" dirty="0" smtClean="0"/>
              <a:t>podle velikosti vnitřního úhlu:</a:t>
            </a:r>
          </a:p>
          <a:p>
            <a:pPr lvl="2"/>
            <a:r>
              <a:rPr lang="cs-CZ" sz="1800" dirty="0" smtClean="0"/>
              <a:t>Ostroúhlé</a:t>
            </a:r>
          </a:p>
          <a:p>
            <a:pPr lvl="2"/>
            <a:r>
              <a:rPr lang="cs-CZ" sz="1800" dirty="0" smtClean="0"/>
              <a:t>Pravoúhlé</a:t>
            </a:r>
          </a:p>
          <a:p>
            <a:pPr lvl="2"/>
            <a:r>
              <a:rPr lang="cs-CZ" sz="1800" dirty="0" smtClean="0"/>
              <a:t>Tupoúhlé</a:t>
            </a:r>
          </a:p>
          <a:p>
            <a:r>
              <a:rPr lang="cs-CZ" sz="2400" dirty="0" smtClean="0"/>
              <a:t>Obvod trojúhelníku vypočítáme podle vzorce:</a:t>
            </a:r>
          </a:p>
          <a:p>
            <a:pPr algn="ctr">
              <a:buNone/>
            </a:pPr>
            <a:r>
              <a:rPr lang="cs-CZ" sz="2400" dirty="0" smtClean="0"/>
              <a:t>	</a:t>
            </a:r>
            <a:r>
              <a:rPr lang="cs-CZ" sz="6000" b="1" dirty="0" smtClean="0">
                <a:solidFill>
                  <a:srgbClr val="660066"/>
                </a:solidFill>
                <a:latin typeface="Edwardian Script ITC" pitchFamily="66" charset="0"/>
              </a:rPr>
              <a:t>o</a:t>
            </a:r>
            <a:r>
              <a:rPr lang="cs-CZ" sz="2400" dirty="0" smtClean="0"/>
              <a:t>  = a + b + c</a:t>
            </a:r>
          </a:p>
          <a:p>
            <a:r>
              <a:rPr lang="cs-CZ" sz="2400" dirty="0" smtClean="0"/>
              <a:t>Obsah trojúhelníku vypočítáme podle vzorce:</a:t>
            </a:r>
          </a:p>
          <a:p>
            <a:pPr algn="ctr">
              <a:buNone/>
            </a:pPr>
            <a:r>
              <a:rPr lang="cs-CZ" dirty="0" smtClean="0"/>
              <a:t>             a .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baseline="-25000" dirty="0" smtClean="0"/>
          </a:p>
          <a:p>
            <a:pPr lvl="2"/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214678" y="5572140"/>
            <a:ext cx="30718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660066"/>
                </a:solidFill>
                <a:latin typeface="Forte" pitchFamily="66" charset="0"/>
              </a:rPr>
              <a:t>S</a:t>
            </a:r>
            <a:r>
              <a:rPr lang="cs-CZ" sz="4400" b="1" dirty="0" smtClean="0">
                <a:latin typeface="Edwardian Script ITC" pitchFamily="66" charset="0"/>
              </a:rPr>
              <a:t> =  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071934" y="6072206"/>
            <a:ext cx="121444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143372" y="6072206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7239000" cy="48463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Požitá literatura:</a:t>
            </a:r>
          </a:p>
          <a:p>
            <a:r>
              <a:rPr lang="cs-CZ" dirty="0" smtClean="0"/>
              <a:t>Vlastní zdroj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4903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357</TotalTime>
  <Words>358</Words>
  <Application>Microsoft Office PowerPoint</Application>
  <PresentationFormat>Předvádění na obrazovce (4:3)</PresentationFormat>
  <Paragraphs>111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Bohatý</vt:lpstr>
      <vt:lpstr>Motiv sady Office</vt:lpstr>
      <vt:lpstr>Prezentace aplikace PowerPoint</vt:lpstr>
      <vt:lpstr>ANOTACE:</vt:lpstr>
      <vt:lpstr>trojúhelník  (druhy, obvod, obsah)</vt:lpstr>
      <vt:lpstr>Co už známe…Druhy</vt:lpstr>
      <vt:lpstr>1. úkol</vt:lpstr>
      <vt:lpstr>2. úkol</vt:lpstr>
      <vt:lpstr>Co už známe…Obvod</vt:lpstr>
      <vt:lpstr>Co už známe…Obsah</vt:lpstr>
      <vt:lpstr>Příklad…</vt:lpstr>
      <vt:lpstr>Shrnutí…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Zlomky</dc:title>
  <dc:creator>H</dc:creator>
  <cp:lastModifiedBy>Halúzková Štěpánka</cp:lastModifiedBy>
  <cp:revision>43</cp:revision>
  <dcterms:created xsi:type="dcterms:W3CDTF">2012-10-27T15:16:55Z</dcterms:created>
  <dcterms:modified xsi:type="dcterms:W3CDTF">2013-06-26T05:31:12Z</dcterms:modified>
</cp:coreProperties>
</file>