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71" r:id="rId2"/>
    <p:sldId id="257" r:id="rId3"/>
    <p:sldId id="258" r:id="rId4"/>
    <p:sldId id="259" r:id="rId5"/>
    <p:sldId id="26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Německý </a:t>
            </a:r>
            <a:r>
              <a:rPr lang="cs-CZ" sz="2800" smtClean="0"/>
              <a:t>jazyk </a:t>
            </a:r>
            <a:r>
              <a:rPr lang="cs-CZ" sz="2800" smtClean="0"/>
              <a:t>– Gramatické jevy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Přeložky se 3. pádem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VY_32_INOVACE_02-15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1292869"/>
              </p:ext>
            </p:extLst>
          </p:nvPr>
        </p:nvGraphicFramePr>
        <p:xfrm>
          <a:off x="1691680" y="2348880"/>
          <a:ext cx="6208395" cy="2848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Německý jazyk – 2. cizí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Gramatické jevy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Předložky se 3. pádem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12. 10. 2011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+mn-lt"/>
                          <a:ea typeface="+mn-ea"/>
                        </a:rPr>
                        <a:t>Seznámení s předložkami se 3. pádem, splývání předložek se členem, procvičení na příkladech.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8429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Předložky se pojí s určitými pády.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Tomuto spojení se říká „</a:t>
            </a:r>
            <a:r>
              <a:rPr lang="cs-CZ" sz="2800" b="1" dirty="0" smtClean="0"/>
              <a:t>předložková vazba</a:t>
            </a:r>
            <a:r>
              <a:rPr lang="cs-CZ" sz="2800" dirty="0" smtClean="0"/>
              <a:t>“.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Předložky se stejným významem mohou mít 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800" b="1" dirty="0" smtClean="0"/>
              <a:t>v češtině a v němčině vazbu s jiným pádem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Některé německé předložky se pojí pouze s 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2800" dirty="0" smtClean="0"/>
              <a:t>   jedním pádem, jiné se dvěma, výjimečně se 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2800" dirty="0" smtClean="0"/>
              <a:t>   třemi pády.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23516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 se 3. pádem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AUS		</a:t>
            </a:r>
            <a:r>
              <a:rPr lang="cs-CZ" sz="3600" dirty="0" smtClean="0"/>
              <a:t>Z, ZE (místně)</a:t>
            </a:r>
          </a:p>
          <a:p>
            <a:r>
              <a:rPr lang="cs-CZ" sz="3600" b="1" dirty="0" smtClean="0"/>
              <a:t>BEI		</a:t>
            </a:r>
            <a:r>
              <a:rPr lang="cs-CZ" sz="3600" dirty="0" smtClean="0"/>
              <a:t>U, PŘI</a:t>
            </a:r>
          </a:p>
          <a:p>
            <a:r>
              <a:rPr lang="cs-CZ" sz="3600" b="1" dirty="0" smtClean="0"/>
              <a:t>MIT		</a:t>
            </a:r>
            <a:r>
              <a:rPr lang="cs-CZ" sz="3600" dirty="0" smtClean="0"/>
              <a:t>S, SE</a:t>
            </a:r>
          </a:p>
          <a:p>
            <a:r>
              <a:rPr lang="cs-CZ" sz="3600" b="1" dirty="0" smtClean="0"/>
              <a:t>NACH		</a:t>
            </a:r>
            <a:r>
              <a:rPr lang="cs-CZ" sz="3600" dirty="0" smtClean="0"/>
              <a:t>DO (místně), PO (časově)</a:t>
            </a:r>
          </a:p>
          <a:p>
            <a:pPr marL="109728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	PODLE, </a:t>
            </a:r>
          </a:p>
          <a:p>
            <a:r>
              <a:rPr lang="cs-CZ" sz="3600" b="1" dirty="0" smtClean="0"/>
              <a:t>SEIT		</a:t>
            </a:r>
            <a:r>
              <a:rPr lang="cs-CZ" sz="3600" dirty="0" smtClean="0"/>
              <a:t>OD (časově – minulost)</a:t>
            </a:r>
          </a:p>
          <a:p>
            <a:pPr marL="109728" indent="0">
              <a:buNone/>
            </a:pP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23941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435280" cy="6264696"/>
          </a:xfrm>
        </p:spPr>
        <p:txBody>
          <a:bodyPr>
            <a:normAutofit fontScale="62500" lnSpcReduction="20000"/>
          </a:bodyPr>
          <a:lstStyle/>
          <a:p>
            <a:r>
              <a:rPr lang="cs-CZ" sz="4600" b="1" dirty="0" smtClean="0"/>
              <a:t>VON</a:t>
            </a:r>
            <a:r>
              <a:rPr lang="cs-CZ" sz="4600" dirty="0" smtClean="0"/>
              <a:t>		Z, ZE (místně), OD (časově),				O (někom, něčem)</a:t>
            </a:r>
          </a:p>
          <a:p>
            <a:pPr marL="109728" indent="0">
              <a:buNone/>
            </a:pPr>
            <a:endParaRPr lang="cs-CZ" sz="4600" dirty="0" smtClean="0"/>
          </a:p>
          <a:p>
            <a:r>
              <a:rPr lang="cs-CZ" sz="4600" b="1" dirty="0" smtClean="0"/>
              <a:t>ZU	</a:t>
            </a:r>
            <a:r>
              <a:rPr lang="cs-CZ" sz="4600" dirty="0" smtClean="0"/>
              <a:t>		K, NA (účel)</a:t>
            </a:r>
          </a:p>
          <a:p>
            <a:endParaRPr lang="cs-CZ" sz="4600" dirty="0"/>
          </a:p>
          <a:p>
            <a:r>
              <a:rPr lang="cs-CZ" sz="4600" b="1" dirty="0" smtClean="0"/>
              <a:t>GEGENÜBER	</a:t>
            </a:r>
            <a:r>
              <a:rPr lang="cs-CZ" sz="4600" dirty="0" smtClean="0"/>
              <a:t>NAPROTI</a:t>
            </a:r>
          </a:p>
          <a:p>
            <a:pPr marL="109728" indent="0">
              <a:buNone/>
            </a:pPr>
            <a:endParaRPr lang="cs-CZ" sz="3600" b="1" dirty="0" smtClean="0"/>
          </a:p>
          <a:p>
            <a:pPr marL="109728" indent="0">
              <a:buNone/>
            </a:pPr>
            <a:endParaRPr lang="cs-CZ" sz="3600" b="1" dirty="0" smtClean="0"/>
          </a:p>
          <a:p>
            <a:pPr algn="just"/>
            <a:r>
              <a:rPr lang="cs-CZ" sz="4000" dirty="0"/>
              <a:t>Mezi předložky pojící se se 3. pádem dále </a:t>
            </a:r>
          </a:p>
          <a:p>
            <a:pPr marL="109728" indent="0" algn="just">
              <a:buNone/>
            </a:pPr>
            <a:r>
              <a:rPr lang="cs-CZ" sz="4000" dirty="0"/>
              <a:t>   řadíme méně obvyklé předložky jako </a:t>
            </a:r>
            <a:r>
              <a:rPr lang="cs-CZ" sz="4000" b="1" dirty="0"/>
              <a:t>AU</a:t>
            </a:r>
            <a:r>
              <a:rPr lang="de-DE" sz="4000" b="1" dirty="0" err="1"/>
              <a:t>ßER</a:t>
            </a:r>
            <a:r>
              <a:rPr lang="de-DE" sz="4000" b="1" dirty="0"/>
              <a:t> </a:t>
            </a:r>
          </a:p>
          <a:p>
            <a:pPr marL="109728" indent="0" algn="just">
              <a:buNone/>
            </a:pPr>
            <a:r>
              <a:rPr lang="de-DE" sz="4000" dirty="0"/>
              <a:t>   </a:t>
            </a:r>
            <a:r>
              <a:rPr lang="cs-CZ" sz="4000" dirty="0"/>
              <a:t>(mimo, kromě), </a:t>
            </a:r>
            <a:r>
              <a:rPr lang="cs-CZ" sz="4000" b="1" dirty="0"/>
              <a:t>ENTGEGEN</a:t>
            </a:r>
            <a:r>
              <a:rPr lang="cs-CZ" sz="4000" dirty="0"/>
              <a:t> (proti, naproti), </a:t>
            </a:r>
          </a:p>
          <a:p>
            <a:pPr marL="109728" indent="0" algn="just">
              <a:buNone/>
            </a:pPr>
            <a:r>
              <a:rPr lang="cs-CZ" sz="4000" dirty="0"/>
              <a:t>   </a:t>
            </a:r>
            <a:r>
              <a:rPr lang="cs-CZ" sz="4000" b="1" dirty="0"/>
              <a:t>ENTLANG</a:t>
            </a:r>
            <a:r>
              <a:rPr lang="cs-CZ" sz="4000" dirty="0"/>
              <a:t> (podél, vedle), GEMÄ</a:t>
            </a:r>
            <a:r>
              <a:rPr lang="de-DE" sz="4000" dirty="0"/>
              <a:t>ß</a:t>
            </a:r>
            <a:r>
              <a:rPr lang="cs-CZ" sz="4000" dirty="0"/>
              <a:t> (podle, ve </a:t>
            </a:r>
            <a:endParaRPr lang="cs-CZ" sz="4000" dirty="0" smtClean="0"/>
          </a:p>
          <a:p>
            <a:pPr marL="109728" indent="0" algn="just">
              <a:buNone/>
            </a:pPr>
            <a:r>
              <a:rPr lang="cs-CZ" sz="4000" dirty="0"/>
              <a:t> </a:t>
            </a:r>
            <a:r>
              <a:rPr lang="cs-CZ" sz="4000" dirty="0" smtClean="0"/>
              <a:t>  shodě).</a:t>
            </a:r>
            <a:endParaRPr lang="cs-CZ" sz="4000" dirty="0"/>
          </a:p>
          <a:p>
            <a:endParaRPr lang="cs-CZ" sz="3200" dirty="0"/>
          </a:p>
          <a:p>
            <a:endParaRPr lang="cs-CZ" sz="3200" dirty="0" smtClean="0"/>
          </a:p>
          <a:p>
            <a:pPr marL="109728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6862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Splývání předložek se členem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r>
              <a:rPr lang="cs-CZ" dirty="0" smtClean="0"/>
              <a:t>Některé předložky splývají se členem určitým.</a:t>
            </a:r>
          </a:p>
          <a:p>
            <a:r>
              <a:rPr lang="cs-CZ" dirty="0" smtClean="0"/>
              <a:t>Obě varianty jsou správné a přípustné.</a:t>
            </a:r>
          </a:p>
          <a:p>
            <a:pPr marL="109728" indent="0">
              <a:buNone/>
            </a:pPr>
            <a:r>
              <a:rPr lang="cs-CZ" sz="3200" b="1" dirty="0" err="1" smtClean="0"/>
              <a:t>zu</a:t>
            </a:r>
            <a:r>
              <a:rPr lang="cs-CZ" sz="3200" b="1" dirty="0" smtClean="0"/>
              <a:t> + dem 	= </a:t>
            </a:r>
            <a:r>
              <a:rPr lang="cs-CZ" sz="3200" b="1" dirty="0" err="1" smtClean="0">
                <a:solidFill>
                  <a:srgbClr val="FF0000"/>
                </a:solidFill>
              </a:rPr>
              <a:t>zum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b="1" dirty="0" err="1" smtClean="0"/>
              <a:t>zu</a:t>
            </a:r>
            <a:r>
              <a:rPr lang="cs-CZ" sz="3200" b="1" dirty="0" smtClean="0"/>
              <a:t> + der		= </a:t>
            </a:r>
            <a:r>
              <a:rPr lang="cs-CZ" sz="3200" b="1" dirty="0" err="1" smtClean="0">
                <a:solidFill>
                  <a:srgbClr val="FF0000"/>
                </a:solidFill>
              </a:rPr>
              <a:t>zur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b="1" dirty="0" err="1" smtClean="0"/>
              <a:t>bei</a:t>
            </a:r>
            <a:r>
              <a:rPr lang="cs-CZ" sz="3200" b="1" dirty="0" smtClean="0"/>
              <a:t> + dem	= </a:t>
            </a:r>
            <a:r>
              <a:rPr lang="cs-CZ" sz="3200" b="1" dirty="0" err="1" smtClean="0">
                <a:solidFill>
                  <a:srgbClr val="FF0000"/>
                </a:solidFill>
              </a:rPr>
              <a:t>beim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3200" b="1" dirty="0" smtClean="0"/>
          </a:p>
          <a:p>
            <a:pPr marL="109728" indent="0">
              <a:buNone/>
            </a:pP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gehen</a:t>
            </a:r>
            <a:r>
              <a:rPr lang="cs-CZ" sz="2800" dirty="0" smtClean="0"/>
              <a:t> </a:t>
            </a:r>
            <a:r>
              <a:rPr lang="cs-CZ" sz="2800" dirty="0" err="1" smtClean="0"/>
              <a:t>zu</a:t>
            </a:r>
            <a:r>
              <a:rPr lang="cs-CZ" sz="2800" dirty="0" smtClean="0"/>
              <a:t> dem Rathaus / </a:t>
            </a:r>
            <a:r>
              <a:rPr lang="cs-CZ" sz="2800" b="1" dirty="0" err="1" smtClean="0"/>
              <a:t>zum</a:t>
            </a:r>
            <a:r>
              <a:rPr lang="cs-CZ" sz="2800" dirty="0" smtClean="0"/>
              <a:t> Rathaus.</a:t>
            </a:r>
          </a:p>
          <a:p>
            <a:pPr marL="109728" indent="0">
              <a:buNone/>
            </a:pPr>
            <a:r>
              <a:rPr lang="cs-CZ" sz="2800" dirty="0" smtClean="0"/>
              <a:t>Er </a:t>
            </a:r>
            <a:r>
              <a:rPr lang="cs-CZ" sz="2800" dirty="0" err="1" smtClean="0"/>
              <a:t>fährt</a:t>
            </a:r>
            <a:r>
              <a:rPr lang="cs-CZ" sz="2800" dirty="0" smtClean="0"/>
              <a:t> </a:t>
            </a:r>
            <a:r>
              <a:rPr lang="cs-CZ" sz="2800" dirty="0" err="1" smtClean="0"/>
              <a:t>zu</a:t>
            </a:r>
            <a:r>
              <a:rPr lang="cs-CZ" sz="2800" dirty="0" smtClean="0"/>
              <a:t> der Post / </a:t>
            </a:r>
            <a:r>
              <a:rPr lang="cs-CZ" sz="2800" b="1" dirty="0" err="1" smtClean="0"/>
              <a:t>zur</a:t>
            </a:r>
            <a:r>
              <a:rPr lang="cs-CZ" sz="2800" dirty="0" smtClean="0"/>
              <a:t> Post.</a:t>
            </a:r>
          </a:p>
          <a:p>
            <a:pPr marL="109728" indent="0">
              <a:buNone/>
            </a:pPr>
            <a:r>
              <a:rPr lang="cs-CZ" sz="2800" dirty="0" smtClean="0"/>
              <a:t>Martin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bei</a:t>
            </a:r>
            <a:r>
              <a:rPr lang="cs-CZ" sz="2800" dirty="0" smtClean="0"/>
              <a:t> dem </a:t>
            </a:r>
            <a:r>
              <a:rPr lang="cs-CZ" sz="2800" dirty="0" err="1" smtClean="0"/>
              <a:t>Frisör</a:t>
            </a:r>
            <a:r>
              <a:rPr lang="cs-CZ" sz="2800" dirty="0" smtClean="0"/>
              <a:t> / </a:t>
            </a:r>
            <a:r>
              <a:rPr lang="cs-CZ" sz="2800" b="1" dirty="0" err="1" smtClean="0"/>
              <a:t>beim</a:t>
            </a:r>
            <a:r>
              <a:rPr lang="cs-CZ" sz="2800" dirty="0" smtClean="0"/>
              <a:t> </a:t>
            </a:r>
            <a:r>
              <a:rPr lang="cs-CZ" sz="2800" dirty="0" err="1" smtClean="0"/>
              <a:t>Frisör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70027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Aus</a:t>
            </a:r>
            <a:r>
              <a:rPr lang="cs-CZ" dirty="0"/>
              <a:t> </a:t>
            </a:r>
            <a:r>
              <a:rPr lang="cs-CZ" dirty="0" smtClean="0"/>
              <a:t>– z, ze (místně)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smtClean="0"/>
              <a:t>Er </a:t>
            </a:r>
            <a:r>
              <a:rPr lang="cs-CZ" sz="3200" dirty="0" err="1" smtClean="0"/>
              <a:t>kommt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aus</a:t>
            </a:r>
            <a:r>
              <a:rPr lang="cs-CZ" sz="3200" dirty="0" smtClean="0"/>
              <a:t> Prag.</a:t>
            </a:r>
          </a:p>
          <a:p>
            <a:pPr marL="109728" indent="0">
              <a:buNone/>
            </a:pPr>
            <a:r>
              <a:rPr lang="cs-CZ" sz="3200" dirty="0" smtClean="0"/>
              <a:t>On pochází z Prahy.</a:t>
            </a:r>
          </a:p>
          <a:p>
            <a:pPr marL="109728" indent="0">
              <a:buNone/>
            </a:pPr>
            <a:endParaRPr lang="cs-CZ" sz="3600" dirty="0" smtClean="0"/>
          </a:p>
          <a:p>
            <a:pPr marL="109728" indent="0">
              <a:buNone/>
            </a:pPr>
            <a:r>
              <a:rPr lang="cs-CZ" sz="3200" dirty="0" err="1"/>
              <a:t>Das</a:t>
            </a:r>
            <a:r>
              <a:rPr lang="cs-CZ" sz="3200" dirty="0"/>
              <a:t> Buch </a:t>
            </a:r>
            <a:r>
              <a:rPr lang="cs-CZ" sz="3200" dirty="0" err="1"/>
              <a:t>ist</a:t>
            </a:r>
            <a:r>
              <a:rPr lang="cs-CZ" sz="3200" dirty="0"/>
              <a:t> </a:t>
            </a:r>
            <a:r>
              <a:rPr lang="cs-CZ" sz="3200" b="1" dirty="0" err="1">
                <a:solidFill>
                  <a:srgbClr val="FF0000"/>
                </a:solidFill>
              </a:rPr>
              <a:t>aus</a:t>
            </a:r>
            <a:r>
              <a:rPr lang="cs-CZ" sz="3200" dirty="0"/>
              <a:t> </a:t>
            </a:r>
            <a:r>
              <a:rPr lang="cs-CZ" sz="3200" dirty="0" err="1"/>
              <a:t>Papier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Ta kniha je z papíru.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Eva </a:t>
            </a:r>
            <a:r>
              <a:rPr lang="cs-CZ" sz="3200" dirty="0" err="1" smtClean="0"/>
              <a:t>kommt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aus</a:t>
            </a:r>
            <a:r>
              <a:rPr lang="cs-CZ" sz="3200" dirty="0" smtClean="0"/>
              <a:t> der </a:t>
            </a:r>
            <a:r>
              <a:rPr lang="cs-CZ" sz="3200" dirty="0" err="1" smtClean="0"/>
              <a:t>Schule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Eva přichází ze školy.</a:t>
            </a:r>
            <a:endParaRPr lang="cs-CZ" sz="3200" dirty="0"/>
          </a:p>
          <a:p>
            <a:pPr marL="109728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92584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Bei – u, při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smtClean="0"/>
              <a:t>Er </a:t>
            </a:r>
            <a:r>
              <a:rPr lang="cs-CZ" sz="3200" dirty="0" err="1" smtClean="0"/>
              <a:t>wohnt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bei</a:t>
            </a:r>
            <a:r>
              <a:rPr lang="cs-CZ" sz="3200" dirty="0" smtClean="0"/>
              <a:t> der </a:t>
            </a:r>
            <a:r>
              <a:rPr lang="cs-CZ" sz="3200" dirty="0" err="1" smtClean="0"/>
              <a:t>Tante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On bydlí u tety.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Beim</a:t>
            </a:r>
            <a:r>
              <a:rPr lang="cs-CZ" sz="3200" dirty="0" smtClean="0"/>
              <a:t> </a:t>
            </a:r>
            <a:r>
              <a:rPr lang="cs-CZ" sz="3200" dirty="0" err="1" smtClean="0"/>
              <a:t>Lesen</a:t>
            </a:r>
            <a:r>
              <a:rPr lang="cs-CZ" sz="3200" dirty="0" smtClean="0"/>
              <a:t> </a:t>
            </a:r>
            <a:r>
              <a:rPr lang="cs-CZ" sz="3200" dirty="0" err="1" smtClean="0"/>
              <a:t>braucht</a:t>
            </a:r>
            <a:r>
              <a:rPr lang="cs-CZ" sz="3200" dirty="0" smtClean="0"/>
              <a:t> </a:t>
            </a:r>
            <a:r>
              <a:rPr lang="cs-CZ" sz="3200" dirty="0" err="1" smtClean="0"/>
              <a:t>er</a:t>
            </a:r>
            <a:r>
              <a:rPr lang="cs-CZ" sz="3200" dirty="0" smtClean="0"/>
              <a:t> </a:t>
            </a:r>
            <a:r>
              <a:rPr lang="cs-CZ" sz="3200" dirty="0" err="1" smtClean="0"/>
              <a:t>eine</a:t>
            </a:r>
            <a:r>
              <a:rPr lang="cs-CZ" sz="3200" dirty="0" smtClean="0"/>
              <a:t> </a:t>
            </a:r>
            <a:r>
              <a:rPr lang="cs-CZ" sz="3200" dirty="0" err="1" smtClean="0"/>
              <a:t>Brille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Při čtení potřebuje brýle.</a:t>
            </a:r>
          </a:p>
          <a:p>
            <a:pPr marL="109728" indent="0">
              <a:buNone/>
            </a:pPr>
            <a:endParaRPr lang="cs-CZ" sz="3200" dirty="0" smtClean="0"/>
          </a:p>
          <a:p>
            <a:pPr marL="109728" indent="0">
              <a:buNone/>
            </a:pPr>
            <a:r>
              <a:rPr lang="cs-CZ" sz="3200" dirty="0" smtClean="0"/>
              <a:t>Raspenava </a:t>
            </a:r>
            <a:r>
              <a:rPr lang="cs-CZ" sz="3200" dirty="0" err="1" smtClean="0"/>
              <a:t>liegt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bei</a:t>
            </a:r>
            <a:r>
              <a:rPr lang="cs-CZ" sz="3200" dirty="0" smtClean="0"/>
              <a:t> Liberec.</a:t>
            </a:r>
          </a:p>
          <a:p>
            <a:pPr marL="109728" indent="0">
              <a:buNone/>
            </a:pPr>
            <a:r>
              <a:rPr lang="cs-CZ" sz="3200" dirty="0" smtClean="0"/>
              <a:t>Raspenava leží u Liberce.</a:t>
            </a:r>
            <a:endParaRPr lang="cs-CZ" sz="3200" dirty="0"/>
          </a:p>
          <a:p>
            <a:pPr marL="109728" indent="0">
              <a:buNone/>
            </a:pPr>
            <a:endParaRPr lang="cs-CZ" sz="3200" dirty="0" smtClean="0"/>
          </a:p>
          <a:p>
            <a:pPr marL="109728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35806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Mit</a:t>
            </a:r>
            <a:r>
              <a:rPr lang="cs-CZ" dirty="0" smtClean="0"/>
              <a:t> – s, 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Mit</a:t>
            </a:r>
            <a:r>
              <a:rPr lang="cs-CZ" sz="3200" dirty="0" smtClean="0"/>
              <a:t> Jana </a:t>
            </a:r>
            <a:r>
              <a:rPr lang="cs-CZ" sz="3200" dirty="0" err="1" smtClean="0"/>
              <a:t>spreche</a:t>
            </a:r>
            <a:r>
              <a:rPr lang="cs-CZ" sz="3200" dirty="0" smtClean="0"/>
              <a:t>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gern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S Janou mluvím rád.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bezahle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mit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/>
              <a:t>Geld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Zaplatím penězi.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trinke</a:t>
            </a:r>
            <a:r>
              <a:rPr lang="cs-CZ" sz="3200" dirty="0" smtClean="0"/>
              <a:t> </a:t>
            </a:r>
            <a:r>
              <a:rPr lang="cs-CZ" sz="3200" dirty="0" err="1" smtClean="0"/>
              <a:t>Kaffee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mit</a:t>
            </a:r>
            <a:r>
              <a:rPr lang="cs-CZ" sz="3200" dirty="0" smtClean="0"/>
              <a:t> </a:t>
            </a:r>
            <a:r>
              <a:rPr lang="cs-CZ" sz="3200" dirty="0" err="1" smtClean="0"/>
              <a:t>Zucker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Piji kávu s cukrem.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64392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Nach – do, po, podle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smtClean="0"/>
              <a:t>Martin </a:t>
            </a:r>
            <a:r>
              <a:rPr lang="cs-CZ" sz="3200" dirty="0" err="1" smtClean="0"/>
              <a:t>fährt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nach</a:t>
            </a:r>
            <a:r>
              <a:rPr lang="cs-CZ" sz="3200" dirty="0" smtClean="0"/>
              <a:t> Liberec.</a:t>
            </a:r>
          </a:p>
          <a:p>
            <a:pPr marL="109728" indent="0">
              <a:buNone/>
            </a:pPr>
            <a:r>
              <a:rPr lang="cs-CZ" sz="3200" dirty="0" smtClean="0"/>
              <a:t>Martin jede do Liberce.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Nach</a:t>
            </a:r>
            <a:r>
              <a:rPr lang="cs-CZ" sz="3200" dirty="0" smtClean="0"/>
              <a:t> der </a:t>
            </a:r>
            <a:r>
              <a:rPr lang="cs-CZ" sz="3200" dirty="0" err="1" smtClean="0"/>
              <a:t>Schule</a:t>
            </a:r>
            <a:r>
              <a:rPr lang="cs-CZ" sz="3200" dirty="0" smtClean="0"/>
              <a:t> </a:t>
            </a:r>
            <a:r>
              <a:rPr lang="cs-CZ" sz="3200" dirty="0" err="1" smtClean="0"/>
              <a:t>fahre</a:t>
            </a:r>
            <a:r>
              <a:rPr lang="cs-CZ" sz="3200" dirty="0" smtClean="0"/>
              <a:t>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zur</a:t>
            </a:r>
            <a:r>
              <a:rPr lang="cs-CZ" sz="3200" dirty="0" smtClean="0"/>
              <a:t> </a:t>
            </a:r>
            <a:r>
              <a:rPr lang="cs-CZ" sz="3200" dirty="0" err="1" smtClean="0"/>
              <a:t>Oma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Po škole ( po skončení) pojedu k babičce.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Nach</a:t>
            </a:r>
            <a:r>
              <a:rPr lang="cs-CZ" sz="3200" dirty="0" smtClean="0"/>
              <a:t> </a:t>
            </a:r>
            <a:r>
              <a:rPr lang="cs-CZ" sz="3200" dirty="0" err="1" smtClean="0"/>
              <a:t>meinen</a:t>
            </a:r>
            <a:r>
              <a:rPr lang="cs-CZ" sz="3200" dirty="0" smtClean="0"/>
              <a:t> </a:t>
            </a:r>
            <a:r>
              <a:rPr lang="cs-CZ" sz="3200" dirty="0" err="1" smtClean="0"/>
              <a:t>Erfahrungen</a:t>
            </a:r>
            <a:r>
              <a:rPr lang="cs-CZ" sz="3200" dirty="0" smtClean="0"/>
              <a:t>...</a:t>
            </a:r>
          </a:p>
          <a:p>
            <a:pPr marL="109728" indent="0">
              <a:buNone/>
            </a:pPr>
            <a:r>
              <a:rPr lang="cs-CZ" sz="3200" dirty="0" smtClean="0"/>
              <a:t>Podle mých zkušeností...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62079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Seit</a:t>
            </a:r>
            <a:r>
              <a:rPr lang="cs-CZ" dirty="0" smtClean="0"/>
              <a:t> – od (časově – minulost)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Seit</a:t>
            </a:r>
            <a:r>
              <a:rPr lang="cs-CZ" sz="3200" dirty="0" smtClean="0"/>
              <a:t> </a:t>
            </a:r>
            <a:r>
              <a:rPr lang="cs-CZ" sz="3200" dirty="0" err="1" smtClean="0"/>
              <a:t>wann</a:t>
            </a:r>
            <a:r>
              <a:rPr lang="cs-CZ" sz="3200" dirty="0" smtClean="0"/>
              <a:t> </a:t>
            </a:r>
            <a:r>
              <a:rPr lang="cs-CZ" sz="3200" dirty="0" err="1" smtClean="0"/>
              <a:t>bist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dirty="0" err="1" smtClean="0"/>
              <a:t>hier</a:t>
            </a:r>
            <a:r>
              <a:rPr lang="cs-CZ" sz="3200" dirty="0" smtClean="0"/>
              <a:t>?</a:t>
            </a:r>
          </a:p>
          <a:p>
            <a:pPr marL="109728" indent="0">
              <a:buNone/>
            </a:pPr>
            <a:r>
              <a:rPr lang="cs-CZ" sz="3200" dirty="0" smtClean="0"/>
              <a:t>Odkdy jsi tady?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Er </a:t>
            </a:r>
            <a:r>
              <a:rPr lang="cs-CZ" sz="3200" dirty="0" err="1" smtClean="0"/>
              <a:t>lebt</a:t>
            </a:r>
            <a:r>
              <a:rPr lang="cs-CZ" sz="3200" dirty="0" smtClean="0"/>
              <a:t> </a:t>
            </a:r>
            <a:r>
              <a:rPr lang="cs-CZ" sz="3200" dirty="0" err="1" smtClean="0"/>
              <a:t>hier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seit</a:t>
            </a:r>
            <a:r>
              <a:rPr lang="cs-CZ" sz="3200" dirty="0" smtClean="0"/>
              <a:t> 1992.</a:t>
            </a:r>
          </a:p>
          <a:p>
            <a:pPr marL="109728" indent="0">
              <a:buNone/>
            </a:pPr>
            <a:r>
              <a:rPr lang="cs-CZ" sz="3200" dirty="0" smtClean="0"/>
              <a:t>On tu žije od roku 1992.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Seit</a:t>
            </a:r>
            <a:r>
              <a:rPr lang="cs-CZ" sz="3200" dirty="0" smtClean="0"/>
              <a:t> </a:t>
            </a:r>
            <a:r>
              <a:rPr lang="cs-CZ" sz="3200" dirty="0" err="1" smtClean="0"/>
              <a:t>letzem</a:t>
            </a:r>
            <a:r>
              <a:rPr lang="cs-CZ" sz="3200" dirty="0" smtClean="0"/>
              <a:t> </a:t>
            </a:r>
            <a:r>
              <a:rPr lang="cs-CZ" sz="3200" dirty="0" err="1" smtClean="0"/>
              <a:t>Sonntag</a:t>
            </a:r>
            <a:r>
              <a:rPr lang="cs-CZ" sz="3200" dirty="0" smtClean="0"/>
              <a:t>...</a:t>
            </a:r>
          </a:p>
          <a:p>
            <a:pPr marL="109728" indent="0">
              <a:buNone/>
            </a:pPr>
            <a:r>
              <a:rPr lang="cs-CZ" sz="3200" dirty="0" smtClean="0"/>
              <a:t>Od </a:t>
            </a:r>
            <a:r>
              <a:rPr lang="cs-CZ" sz="3200" dirty="0" err="1" smtClean="0"/>
              <a:t>posledn</a:t>
            </a:r>
            <a:r>
              <a:rPr lang="cs-CZ" sz="3200" dirty="0" smtClean="0"/>
              <a:t> neděle...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47840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Von – z, od, 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kommt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vom</a:t>
            </a:r>
            <a:r>
              <a:rPr lang="cs-CZ" sz="3200" dirty="0" smtClean="0"/>
              <a:t> </a:t>
            </a:r>
            <a:r>
              <a:rPr lang="cs-CZ" sz="3200" dirty="0" err="1" smtClean="0"/>
              <a:t>Bahnhof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Ona přichází z nádraží.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Das</a:t>
            </a:r>
            <a:r>
              <a:rPr lang="cs-CZ" sz="3200" dirty="0" smtClean="0"/>
              <a:t> Buch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von</a:t>
            </a:r>
            <a:r>
              <a:rPr lang="cs-CZ" sz="3200" dirty="0" smtClean="0"/>
              <a:t> </a:t>
            </a:r>
            <a:r>
              <a:rPr lang="cs-CZ" sz="3200" dirty="0" err="1" smtClean="0"/>
              <a:t>dir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Ta kniha je od tebe.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Jetzt</a:t>
            </a:r>
            <a:r>
              <a:rPr lang="cs-CZ" sz="3200" dirty="0" smtClean="0"/>
              <a:t> </a:t>
            </a:r>
            <a:r>
              <a:rPr lang="cs-CZ" sz="3200" dirty="0" err="1" smtClean="0"/>
              <a:t>sprechen</a:t>
            </a:r>
            <a:r>
              <a:rPr lang="cs-CZ" sz="3200" dirty="0" smtClean="0"/>
              <a:t> </a:t>
            </a: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von</a:t>
            </a:r>
            <a:r>
              <a:rPr lang="cs-CZ" sz="3200" dirty="0" smtClean="0"/>
              <a:t> </a:t>
            </a:r>
            <a:r>
              <a:rPr lang="cs-CZ" sz="3200" dirty="0" err="1" smtClean="0"/>
              <a:t>deiner</a:t>
            </a:r>
            <a:r>
              <a:rPr lang="cs-CZ" sz="3200" dirty="0" smtClean="0"/>
              <a:t> </a:t>
            </a:r>
            <a:r>
              <a:rPr lang="cs-CZ" sz="3200" dirty="0" err="1" smtClean="0"/>
              <a:t>Freundin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Teď mluvíme o tvé přítelkyni.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20713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Zu</a:t>
            </a:r>
            <a:r>
              <a:rPr lang="cs-CZ" dirty="0" smtClean="0"/>
              <a:t> – k, na (účel)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5141168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smtClean="0"/>
              <a:t>Mein </a:t>
            </a:r>
            <a:r>
              <a:rPr lang="cs-CZ" sz="3200" dirty="0" err="1" smtClean="0"/>
              <a:t>Hund</a:t>
            </a:r>
            <a:r>
              <a:rPr lang="cs-CZ" sz="3200" dirty="0" smtClean="0"/>
              <a:t> </a:t>
            </a:r>
            <a:r>
              <a:rPr lang="cs-CZ" sz="3200" dirty="0" err="1" smtClean="0"/>
              <a:t>kommt</a:t>
            </a:r>
            <a:r>
              <a:rPr lang="cs-CZ" sz="3200" dirty="0" smtClean="0"/>
              <a:t> </a:t>
            </a:r>
            <a:r>
              <a:rPr lang="cs-CZ" sz="3200" dirty="0" err="1" smtClean="0"/>
              <a:t>jetzt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zu</a:t>
            </a:r>
            <a:r>
              <a:rPr lang="cs-CZ" sz="3200" dirty="0" smtClean="0"/>
              <a:t> </a:t>
            </a:r>
            <a:r>
              <a:rPr lang="cs-CZ" sz="3200" dirty="0" err="1" smtClean="0"/>
              <a:t>mir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Můj pes jde teď ke mně.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brauche</a:t>
            </a:r>
            <a:r>
              <a:rPr lang="cs-CZ" sz="3200" dirty="0" smtClean="0"/>
              <a:t> </a:t>
            </a:r>
            <a:r>
              <a:rPr lang="cs-CZ" sz="3200" dirty="0" err="1" smtClean="0"/>
              <a:t>das</a:t>
            </a:r>
            <a:r>
              <a:rPr lang="cs-CZ" sz="3200" dirty="0" smtClean="0"/>
              <a:t> Auto </a:t>
            </a:r>
            <a:r>
              <a:rPr lang="cs-CZ" sz="3200" b="1" dirty="0" err="1" smtClean="0">
                <a:solidFill>
                  <a:srgbClr val="FF0000"/>
                </a:solidFill>
              </a:rPr>
              <a:t>zum</a:t>
            </a:r>
            <a:r>
              <a:rPr lang="cs-CZ" sz="3200" dirty="0" smtClean="0"/>
              <a:t> </a:t>
            </a:r>
            <a:r>
              <a:rPr lang="cs-CZ" sz="3200" dirty="0" err="1" smtClean="0"/>
              <a:t>Fahren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Potřebuji to auto na ježdění.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Das</a:t>
            </a:r>
            <a:r>
              <a:rPr lang="cs-CZ" sz="3200" dirty="0" smtClean="0"/>
              <a:t> Restaurant </a:t>
            </a:r>
            <a:r>
              <a:rPr lang="cs-CZ" sz="3200" dirty="0" err="1" smtClean="0"/>
              <a:t>hei</a:t>
            </a:r>
            <a:r>
              <a:rPr lang="de-DE" sz="3200" dirty="0" err="1" smtClean="0"/>
              <a:t>ßt</a:t>
            </a:r>
            <a:r>
              <a:rPr lang="de-DE" sz="3200" dirty="0" smtClean="0"/>
              <a:t> </a:t>
            </a:r>
            <a:r>
              <a:rPr lang="cs-CZ" sz="3200" dirty="0" smtClean="0"/>
              <a:t>„</a:t>
            </a:r>
            <a:r>
              <a:rPr lang="cs-CZ" sz="3200" b="1" dirty="0" err="1" smtClean="0">
                <a:solidFill>
                  <a:srgbClr val="FF0000"/>
                </a:solidFill>
              </a:rPr>
              <a:t>Zum</a:t>
            </a:r>
            <a:r>
              <a:rPr lang="cs-CZ" sz="3200" dirty="0" smtClean="0"/>
              <a:t> </a:t>
            </a:r>
            <a:r>
              <a:rPr lang="cs-CZ" sz="3200" dirty="0" err="1" smtClean="0"/>
              <a:t>schwarzen</a:t>
            </a:r>
            <a:r>
              <a:rPr lang="cs-CZ" sz="3200" dirty="0" smtClean="0"/>
              <a:t> </a:t>
            </a:r>
            <a:r>
              <a:rPr lang="cs-CZ" sz="3200" dirty="0" err="1" smtClean="0"/>
              <a:t>Pferd</a:t>
            </a:r>
            <a:r>
              <a:rPr lang="cs-CZ" sz="3200" dirty="0" smtClean="0"/>
              <a:t>“</a:t>
            </a:r>
          </a:p>
          <a:p>
            <a:pPr marL="109728" indent="0">
              <a:buNone/>
            </a:pPr>
            <a:r>
              <a:rPr lang="cs-CZ" sz="3200" dirty="0" smtClean="0"/>
              <a:t>Ta restaurace se jmenuje „U černého koně“.</a:t>
            </a:r>
          </a:p>
        </p:txBody>
      </p:sp>
    </p:spTree>
    <p:extLst>
      <p:ext uri="{BB962C8B-B14F-4D97-AF65-F5344CB8AC3E}">
        <p14:creationId xmlns:p14="http://schemas.microsoft.com/office/powerpoint/2010/main" val="1226365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Gegenüber</a:t>
            </a:r>
            <a:r>
              <a:rPr lang="cs-CZ" dirty="0" smtClean="0"/>
              <a:t> - naproti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smtClean="0"/>
              <a:t>Er </a:t>
            </a:r>
            <a:r>
              <a:rPr lang="cs-CZ" sz="3200" dirty="0" err="1" smtClean="0"/>
              <a:t>wohnt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gegenüber</a:t>
            </a:r>
            <a:r>
              <a:rPr lang="cs-CZ" sz="3200" dirty="0" smtClean="0"/>
              <a:t> der Post.</a:t>
            </a:r>
          </a:p>
          <a:p>
            <a:pPr marL="109728" indent="0">
              <a:buNone/>
            </a:pPr>
            <a:r>
              <a:rPr lang="cs-CZ" sz="3200" dirty="0" smtClean="0"/>
              <a:t>On bydlí naproti poště.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Wir</a:t>
            </a:r>
            <a:r>
              <a:rPr lang="cs-CZ" sz="3200" dirty="0" smtClean="0"/>
              <a:t> stehen </a:t>
            </a:r>
            <a:r>
              <a:rPr lang="cs-CZ" sz="3200" b="1" dirty="0" err="1" smtClean="0">
                <a:solidFill>
                  <a:srgbClr val="FF0000"/>
                </a:solidFill>
              </a:rPr>
              <a:t>gegenüber</a:t>
            </a:r>
            <a:r>
              <a:rPr lang="cs-CZ" sz="3200" dirty="0" smtClean="0"/>
              <a:t> dem </a:t>
            </a:r>
            <a:r>
              <a:rPr lang="cs-CZ" sz="3200" dirty="0" err="1" smtClean="0"/>
              <a:t>Fenster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My stojíme proti oknu.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Er </a:t>
            </a:r>
            <a:r>
              <a:rPr lang="cs-CZ" sz="3200" dirty="0" err="1" smtClean="0"/>
              <a:t>sitzt</a:t>
            </a:r>
            <a:r>
              <a:rPr lang="cs-CZ" sz="3200" dirty="0" smtClean="0"/>
              <a:t> </a:t>
            </a:r>
            <a:r>
              <a:rPr lang="cs-CZ" sz="3200" dirty="0" err="1" smtClean="0"/>
              <a:t>mir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gegenüber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Sedí naproti mně.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4803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Přeložte do němčiny: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smtClean="0"/>
              <a:t>z Prahy</a:t>
            </a:r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aus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Prag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do Liberce</a:t>
            </a:r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nach</a:t>
            </a:r>
            <a:r>
              <a:rPr lang="cs-CZ" sz="3200" dirty="0" smtClean="0"/>
              <a:t> Liberec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k dědovi</a:t>
            </a:r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zum</a:t>
            </a:r>
            <a:r>
              <a:rPr lang="cs-CZ" sz="3200" dirty="0" smtClean="0"/>
              <a:t> Opa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84956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8072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smtClean="0"/>
              <a:t>Od roku 1348</a:t>
            </a:r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Seit</a:t>
            </a:r>
            <a:r>
              <a:rPr lang="cs-CZ" sz="3200" dirty="0" smtClean="0"/>
              <a:t> 1348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Naproti divadlu</a:t>
            </a:r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Gegenüber</a:t>
            </a:r>
            <a:r>
              <a:rPr lang="cs-CZ" sz="3200" dirty="0" smtClean="0"/>
              <a:t> dem </a:t>
            </a:r>
            <a:r>
              <a:rPr lang="cs-CZ" sz="3200" dirty="0" err="1" smtClean="0"/>
              <a:t>Theater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U babičky</a:t>
            </a:r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Bei</a:t>
            </a:r>
            <a:r>
              <a:rPr lang="cs-CZ" sz="3200" dirty="0" smtClean="0"/>
              <a:t> der </a:t>
            </a:r>
            <a:r>
              <a:rPr lang="cs-CZ" sz="3200" dirty="0" err="1" smtClean="0"/>
              <a:t>Oma</a:t>
            </a:r>
            <a:endParaRPr lang="cs-CZ" sz="3200" dirty="0" smtClean="0"/>
          </a:p>
          <a:p>
            <a:pPr marL="109728" indent="0">
              <a:buNone/>
            </a:pPr>
            <a:endParaRPr lang="cs-CZ" sz="3200" dirty="0" smtClean="0"/>
          </a:p>
          <a:p>
            <a:pPr marL="109728" indent="0">
              <a:buNone/>
            </a:pPr>
            <a:r>
              <a:rPr lang="cs-CZ" sz="3200" dirty="0" smtClean="0"/>
              <a:t>Se sestrou a s bratrem</a:t>
            </a:r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Mit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der </a:t>
            </a:r>
            <a:r>
              <a:rPr lang="cs-CZ" sz="3200" dirty="0" err="1" smtClean="0"/>
              <a:t>Schwester</a:t>
            </a:r>
            <a:r>
              <a:rPr lang="cs-CZ" sz="3200" dirty="0" smtClean="0"/>
              <a:t>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mit</a:t>
            </a:r>
            <a:r>
              <a:rPr lang="cs-CZ" sz="3200" dirty="0" smtClean="0"/>
              <a:t> dem </a:t>
            </a:r>
            <a:r>
              <a:rPr lang="cs-CZ" sz="3200" dirty="0" err="1" smtClean="0"/>
              <a:t>Bruder</a:t>
            </a:r>
            <a:r>
              <a:rPr lang="cs-CZ" sz="3200" dirty="0" smtClean="0"/>
              <a:t>.</a:t>
            </a:r>
            <a:endParaRPr lang="cs-CZ" sz="3200" dirty="0"/>
          </a:p>
          <a:p>
            <a:pPr marL="109728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67914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733</TotalTime>
  <Words>505</Words>
  <Application>Microsoft Office PowerPoint</Application>
  <PresentationFormat>Předvádění na obrazovce (4:3)</PresentationFormat>
  <Paragraphs>152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Silk</vt:lpstr>
      <vt:lpstr>Německý jazyk – Gramatické jevy</vt:lpstr>
      <vt:lpstr>Předložky</vt:lpstr>
      <vt:lpstr>Předložky se 3. pádem</vt:lpstr>
      <vt:lpstr>Prezentace aplikace PowerPoint</vt:lpstr>
      <vt:lpstr>Splývání předložek se členem</vt:lpstr>
      <vt:lpstr>Aus – z, ze (místně)</vt:lpstr>
      <vt:lpstr>Bei – u, při</vt:lpstr>
      <vt:lpstr>Mit – s, se</vt:lpstr>
      <vt:lpstr>Nach – do, po, podle</vt:lpstr>
      <vt:lpstr>Seit – od (časově – minulost)</vt:lpstr>
      <vt:lpstr>Von – z, od, o</vt:lpstr>
      <vt:lpstr>Zu – k, na (účel) </vt:lpstr>
      <vt:lpstr>Gegenüber - naproti</vt:lpstr>
      <vt:lpstr>Přeložte do němčiny: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Petr Kozlovský</cp:lastModifiedBy>
  <cp:revision>80</cp:revision>
  <dcterms:created xsi:type="dcterms:W3CDTF">2011-03-22T17:13:23Z</dcterms:created>
  <dcterms:modified xsi:type="dcterms:W3CDTF">2011-12-18T21:47:29Z</dcterms:modified>
</cp:coreProperties>
</file>