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76" r:id="rId2"/>
    <p:sldId id="257" r:id="rId3"/>
    <p:sldId id="258" r:id="rId4"/>
    <p:sldId id="269" r:id="rId5"/>
    <p:sldId id="270" r:id="rId6"/>
    <p:sldId id="268" r:id="rId7"/>
    <p:sldId id="271" r:id="rId8"/>
    <p:sldId id="272" r:id="rId9"/>
    <p:sldId id="273" r:id="rId10"/>
    <p:sldId id="274" r:id="rId11"/>
    <p:sldId id="27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Německý </a:t>
            </a:r>
            <a:r>
              <a:rPr lang="cs-CZ" sz="2800" smtClean="0"/>
              <a:t>jazyk – Gramatické jevy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Předložky se 3. a 4. pádem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VY_32_INOVACE_02-16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7054380"/>
              </p:ext>
            </p:extLst>
          </p:nvPr>
        </p:nvGraphicFramePr>
        <p:xfrm>
          <a:off x="1691680" y="2348880"/>
          <a:ext cx="6208395" cy="2848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Německý </a:t>
                      </a:r>
                      <a:r>
                        <a:rPr lang="cs-CZ" sz="1400" kern="50" smtClean="0">
                          <a:effectLst/>
                        </a:rPr>
                        <a:t>jazyk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Gramatické jevy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Předložky</a:t>
                      </a:r>
                      <a:r>
                        <a:rPr lang="cs-CZ" sz="1400" kern="50" baseline="0" dirty="0" smtClean="0">
                          <a:effectLst/>
                        </a:rPr>
                        <a:t> se 3. a 4. pádem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17. 10. 2011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Seznámení s předložkami se 3. a 4. pádem, splývání předložek se členem, procvičení na příkladech.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5371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Předložky se pojí s určitými pády.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Tomuto spojení se říká „</a:t>
            </a:r>
            <a:r>
              <a:rPr lang="cs-CZ" sz="2800" b="1" dirty="0" smtClean="0"/>
              <a:t>předložková vazba</a:t>
            </a:r>
            <a:r>
              <a:rPr lang="cs-CZ" sz="2800" dirty="0" smtClean="0"/>
              <a:t>“.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Předložky se stejným významem mohou mít 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800" b="1" dirty="0" smtClean="0"/>
              <a:t>v češtině a v němčině vazbu s jiným pádem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Některé německé předložky se pojí pouze s 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2800" dirty="0" smtClean="0"/>
              <a:t>   jedním pádem, jiné se dvěma, výjimečně se 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2800" dirty="0" smtClean="0"/>
              <a:t>   třemi pády.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23516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 se 3. a 4. pádem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 tom, se kterým pádem se ve větě</a:t>
            </a:r>
          </a:p>
          <a:p>
            <a:pPr marL="10972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předložka pojí, rozhoduje to, zda se </a:t>
            </a:r>
          </a:p>
          <a:p>
            <a:pPr marL="10972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na předložku můžeme zeptat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</a:t>
            </a:r>
            <a:r>
              <a:rPr lang="cs-CZ" sz="3200" b="1" dirty="0" smtClean="0">
                <a:solidFill>
                  <a:srgbClr val="FF0000"/>
                </a:solidFill>
              </a:rPr>
              <a:t>WO?   </a:t>
            </a:r>
            <a:r>
              <a:rPr lang="cs-CZ" sz="3200" dirty="0" smtClean="0"/>
              <a:t>		Kde?	            	</a:t>
            </a:r>
            <a:r>
              <a:rPr lang="cs-CZ" sz="3200" b="1" u="sng" dirty="0" smtClean="0"/>
              <a:t>3. pád</a:t>
            </a:r>
          </a:p>
          <a:p>
            <a:pPr marL="109728" indent="0">
              <a:buNone/>
            </a:pPr>
            <a:r>
              <a:rPr lang="cs-CZ" sz="3200" dirty="0" smtClean="0"/>
              <a:t>   </a:t>
            </a:r>
          </a:p>
          <a:p>
            <a:pPr marL="109728" indent="0">
              <a:buNone/>
            </a:pP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  WOHIN</a:t>
            </a:r>
            <a:r>
              <a:rPr lang="cs-CZ" sz="3200" dirty="0" smtClean="0"/>
              <a:t>	Kam?			</a:t>
            </a:r>
            <a:r>
              <a:rPr lang="cs-CZ" sz="3200" b="1" u="sng" dirty="0"/>
              <a:t>4. pád</a:t>
            </a:r>
          </a:p>
        </p:txBody>
      </p:sp>
      <p:sp>
        <p:nvSpPr>
          <p:cNvPr id="4" name="Šipka doprava se zářezem 3"/>
          <p:cNvSpPr/>
          <p:nvPr/>
        </p:nvSpPr>
        <p:spPr>
          <a:xfrm>
            <a:off x="4860032" y="4077072"/>
            <a:ext cx="1512168" cy="324036"/>
          </a:xfrm>
          <a:prstGeom prst="notched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se zářezem 4"/>
          <p:cNvSpPr/>
          <p:nvPr/>
        </p:nvSpPr>
        <p:spPr>
          <a:xfrm>
            <a:off x="4860032" y="5301208"/>
            <a:ext cx="1512168" cy="324036"/>
          </a:xfrm>
          <a:prstGeom prst="notched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41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 se 3. a 4. pádem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AN</a:t>
            </a:r>
            <a:r>
              <a:rPr lang="cs-CZ" sz="3200" b="1" dirty="0" smtClean="0"/>
              <a:t> 	-  na (svisle)  		</a:t>
            </a:r>
            <a:r>
              <a:rPr lang="cs-CZ" sz="3200" b="1" dirty="0" err="1" smtClean="0">
                <a:solidFill>
                  <a:srgbClr val="FF0000"/>
                </a:solidFill>
              </a:rPr>
              <a:t>an</a:t>
            </a:r>
            <a:r>
              <a:rPr lang="cs-CZ" sz="3200" b="1" dirty="0" smtClean="0"/>
              <a:t> der Wand</a:t>
            </a:r>
          </a:p>
          <a:p>
            <a:pPr marL="109728" indent="0">
              <a:buNone/>
            </a:pPr>
            <a:r>
              <a:rPr lang="cs-CZ" sz="3200" b="1" dirty="0" smtClean="0"/>
              <a:t>	-  u				</a:t>
            </a:r>
            <a:r>
              <a:rPr lang="cs-CZ" sz="3200" b="1" dirty="0" err="1" smtClean="0">
                <a:solidFill>
                  <a:srgbClr val="FF0000"/>
                </a:solidFill>
              </a:rPr>
              <a:t>am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Fenster</a:t>
            </a:r>
            <a:endParaRPr lang="cs-CZ" sz="3200" b="1" dirty="0" smtClean="0"/>
          </a:p>
          <a:p>
            <a:pPr marL="109728" indent="0">
              <a:buNone/>
            </a:pPr>
            <a:r>
              <a:rPr lang="cs-CZ" sz="3200" b="1" dirty="0"/>
              <a:t>	</a:t>
            </a:r>
            <a:r>
              <a:rPr lang="cs-CZ" sz="3200" b="1" dirty="0" smtClean="0"/>
              <a:t>-  k				</a:t>
            </a:r>
            <a:r>
              <a:rPr lang="cs-CZ" sz="3200" b="1" dirty="0" err="1" smtClean="0">
                <a:solidFill>
                  <a:srgbClr val="FF0000"/>
                </a:solidFill>
              </a:rPr>
              <a:t>ans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Fenster</a:t>
            </a:r>
            <a:endParaRPr lang="cs-CZ" sz="3200" b="1" dirty="0" smtClean="0"/>
          </a:p>
          <a:p>
            <a:pPr marL="109728" indent="0">
              <a:buNone/>
            </a:pPr>
            <a:endParaRPr lang="cs-CZ" sz="3200" b="1" dirty="0"/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AUF</a:t>
            </a:r>
            <a:r>
              <a:rPr lang="cs-CZ" sz="3200" b="1" dirty="0" smtClean="0"/>
              <a:t> – na (vodorovně)	</a:t>
            </a:r>
            <a:r>
              <a:rPr lang="cs-CZ" sz="3200" b="1" dirty="0" err="1" smtClean="0">
                <a:solidFill>
                  <a:srgbClr val="FF0000"/>
                </a:solidFill>
              </a:rPr>
              <a:t>auf</a:t>
            </a:r>
            <a:r>
              <a:rPr lang="cs-CZ" sz="3200" b="1" dirty="0" smtClean="0"/>
              <a:t> dem </a:t>
            </a:r>
            <a:r>
              <a:rPr lang="cs-CZ" sz="3200" b="1" dirty="0" err="1" smtClean="0"/>
              <a:t>Tisch</a:t>
            </a:r>
            <a:endParaRPr lang="cs-CZ" sz="3200" b="1" dirty="0" smtClean="0"/>
          </a:p>
          <a:p>
            <a:pPr marL="109728" indent="0">
              <a:buNone/>
            </a:pPr>
            <a:endParaRPr lang="cs-CZ" sz="3200" b="1" dirty="0" smtClean="0"/>
          </a:p>
          <a:p>
            <a:pPr marL="109728" indent="0">
              <a:buNone/>
            </a:pPr>
            <a:r>
              <a:rPr lang="cs-CZ" sz="3200" b="1" dirty="0">
                <a:solidFill>
                  <a:srgbClr val="FF0000"/>
                </a:solidFill>
              </a:rPr>
              <a:t>HINTER</a:t>
            </a:r>
            <a:r>
              <a:rPr lang="cs-CZ" sz="3200" b="1" dirty="0"/>
              <a:t> – za (místně)	</a:t>
            </a:r>
            <a:r>
              <a:rPr lang="cs-CZ" sz="3200" b="1" dirty="0" err="1">
                <a:solidFill>
                  <a:srgbClr val="FF0000"/>
                </a:solidFill>
              </a:rPr>
              <a:t>hinter</a:t>
            </a: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/>
              <a:t>dem </a:t>
            </a:r>
            <a:r>
              <a:rPr lang="cs-CZ" sz="3200" b="1" dirty="0" err="1"/>
              <a:t>Haus</a:t>
            </a:r>
            <a:endParaRPr lang="cs-CZ" sz="3200" b="1" dirty="0"/>
          </a:p>
          <a:p>
            <a:pPr marL="109728" indent="0">
              <a:buNone/>
            </a:pP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479567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686800" cy="6480720"/>
          </a:xfrm>
        </p:spPr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IN</a:t>
            </a:r>
            <a:r>
              <a:rPr lang="cs-CZ" sz="3200" dirty="0" smtClean="0"/>
              <a:t> </a:t>
            </a:r>
            <a:r>
              <a:rPr lang="cs-CZ" sz="3200" b="1" dirty="0" smtClean="0"/>
              <a:t>– v, do		</a:t>
            </a:r>
            <a:r>
              <a:rPr lang="cs-CZ" sz="3200" dirty="0" smtClean="0"/>
              <a:t>		</a:t>
            </a:r>
            <a:r>
              <a:rPr lang="cs-CZ" sz="3200" b="1" dirty="0" smtClean="0">
                <a:solidFill>
                  <a:srgbClr val="FF0000"/>
                </a:solidFill>
              </a:rPr>
              <a:t>in</a:t>
            </a:r>
            <a:r>
              <a:rPr lang="cs-CZ" sz="3200" b="1" dirty="0" smtClean="0"/>
              <a:t> der </a:t>
            </a:r>
            <a:r>
              <a:rPr lang="cs-CZ" sz="3200" b="1" dirty="0" err="1" smtClean="0"/>
              <a:t>Schule</a:t>
            </a:r>
            <a:endParaRPr lang="cs-CZ" sz="3200" b="1" dirty="0" smtClean="0"/>
          </a:p>
          <a:p>
            <a:pPr marL="109728" indent="0">
              <a:buNone/>
            </a:pPr>
            <a:r>
              <a:rPr lang="cs-CZ" sz="3200" b="1" dirty="0"/>
              <a:t>	</a:t>
            </a:r>
            <a:r>
              <a:rPr lang="cs-CZ" sz="3200" b="1" dirty="0" smtClean="0"/>
              <a:t>				</a:t>
            </a:r>
            <a:endParaRPr lang="cs-CZ" sz="3200" dirty="0"/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NEBEN</a:t>
            </a:r>
            <a:r>
              <a:rPr lang="cs-CZ" sz="3200" b="1" dirty="0" smtClean="0"/>
              <a:t> – vedle		</a:t>
            </a:r>
            <a:r>
              <a:rPr lang="cs-CZ" sz="3200" b="1" dirty="0" err="1" smtClean="0">
                <a:solidFill>
                  <a:srgbClr val="FF0000"/>
                </a:solidFill>
              </a:rPr>
              <a:t>neben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mir</a:t>
            </a:r>
            <a:endParaRPr lang="cs-CZ" sz="3200" b="1" dirty="0" smtClean="0"/>
          </a:p>
          <a:p>
            <a:pPr marL="109728" indent="0">
              <a:buNone/>
            </a:pPr>
            <a:endParaRPr lang="cs-CZ" sz="3200" b="1" dirty="0" smtClean="0"/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ÜBER</a:t>
            </a:r>
            <a:r>
              <a:rPr lang="cs-CZ" sz="3200" b="1" dirty="0" smtClean="0"/>
              <a:t> – nad, přes		</a:t>
            </a:r>
            <a:r>
              <a:rPr lang="cs-CZ" sz="3200" b="1" dirty="0" err="1" smtClean="0">
                <a:solidFill>
                  <a:srgbClr val="FF0000"/>
                </a:solidFill>
              </a:rPr>
              <a:t>über</a:t>
            </a:r>
            <a:r>
              <a:rPr lang="cs-CZ" sz="3200" b="1" dirty="0" smtClean="0"/>
              <a:t> der </a:t>
            </a:r>
            <a:r>
              <a:rPr lang="cs-CZ" sz="3200" b="1" dirty="0" err="1" smtClean="0"/>
              <a:t>Tür</a:t>
            </a:r>
            <a:r>
              <a:rPr lang="cs-CZ" sz="3200" b="1" dirty="0" smtClean="0"/>
              <a:t>	</a:t>
            </a:r>
          </a:p>
          <a:p>
            <a:pPr marL="109728" indent="0">
              <a:buNone/>
            </a:pPr>
            <a:endParaRPr lang="cs-CZ" sz="3200" b="1" dirty="0" smtClean="0"/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UNTER</a:t>
            </a:r>
            <a:r>
              <a:rPr lang="cs-CZ" sz="3200" b="1" dirty="0" smtClean="0"/>
              <a:t> -	pod, mezi		</a:t>
            </a:r>
            <a:r>
              <a:rPr lang="cs-CZ" sz="3200" b="1" dirty="0" err="1" smtClean="0">
                <a:solidFill>
                  <a:srgbClr val="FF0000"/>
                </a:solidFill>
              </a:rPr>
              <a:t>unter</a:t>
            </a:r>
            <a:r>
              <a:rPr lang="cs-CZ" sz="3200" b="1" dirty="0" smtClean="0"/>
              <a:t> dem </a:t>
            </a:r>
            <a:r>
              <a:rPr lang="cs-CZ" sz="3200" b="1" dirty="0" err="1" smtClean="0"/>
              <a:t>Bett</a:t>
            </a:r>
            <a:endParaRPr lang="cs-CZ" sz="3200" b="1" dirty="0" smtClean="0"/>
          </a:p>
          <a:p>
            <a:pPr marL="109728" indent="0">
              <a:buNone/>
            </a:pPr>
            <a:endParaRPr lang="cs-CZ" sz="3200" b="1" dirty="0"/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VOR</a:t>
            </a:r>
            <a:r>
              <a:rPr lang="cs-CZ" sz="3200" b="1" dirty="0" smtClean="0"/>
              <a:t> - 	před			</a:t>
            </a:r>
            <a:r>
              <a:rPr lang="cs-CZ" sz="3200" b="1" dirty="0" smtClean="0">
                <a:solidFill>
                  <a:srgbClr val="FF0000"/>
                </a:solidFill>
              </a:rPr>
              <a:t>vor</a:t>
            </a:r>
            <a:r>
              <a:rPr lang="cs-CZ" sz="3200" b="1" dirty="0" smtClean="0"/>
              <a:t> dem </a:t>
            </a:r>
            <a:r>
              <a:rPr lang="cs-CZ" sz="3200" b="1" dirty="0" err="1" smtClean="0"/>
              <a:t>Haus</a:t>
            </a:r>
            <a:endParaRPr lang="cs-CZ" sz="3200" b="1" dirty="0" smtClean="0"/>
          </a:p>
          <a:p>
            <a:pPr marL="109728" indent="0">
              <a:buNone/>
            </a:pPr>
            <a:endParaRPr lang="cs-CZ" sz="3200" b="1" dirty="0" smtClean="0"/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ZWISCHEN</a:t>
            </a:r>
            <a:r>
              <a:rPr lang="cs-CZ" sz="3200" b="1" dirty="0" smtClean="0"/>
              <a:t> – mezi		</a:t>
            </a:r>
            <a:r>
              <a:rPr lang="cs-CZ" sz="3200" b="1" dirty="0" err="1" smtClean="0">
                <a:solidFill>
                  <a:srgbClr val="FF0000"/>
                </a:solidFill>
              </a:rPr>
              <a:t>zwischen</a:t>
            </a:r>
            <a:r>
              <a:rPr lang="cs-CZ" sz="3200" b="1" dirty="0" smtClean="0"/>
              <a:t> dem </a:t>
            </a:r>
          </a:p>
          <a:p>
            <a:pPr marL="109728" indent="0">
              <a:buNone/>
            </a:pPr>
            <a:r>
              <a:rPr lang="cs-CZ" sz="3200" b="1" dirty="0"/>
              <a:t>	</a:t>
            </a:r>
            <a:r>
              <a:rPr lang="cs-CZ" sz="3200" b="1" dirty="0" smtClean="0"/>
              <a:t>				Sofa </a:t>
            </a:r>
            <a:r>
              <a:rPr lang="cs-CZ" sz="3200" b="1" dirty="0" err="1" smtClean="0"/>
              <a:t>und</a:t>
            </a:r>
            <a:r>
              <a:rPr lang="cs-CZ" sz="3200" b="1" dirty="0" smtClean="0"/>
              <a:t> dem </a:t>
            </a:r>
            <a:r>
              <a:rPr lang="cs-CZ" sz="3200" b="1" dirty="0" err="1" smtClean="0"/>
              <a:t>Sessel</a:t>
            </a:r>
            <a:endParaRPr lang="cs-CZ" sz="3200" dirty="0"/>
          </a:p>
          <a:p>
            <a:pPr marL="109728" indent="0">
              <a:buNone/>
            </a:pPr>
            <a:endParaRPr lang="cs-CZ" sz="3200" dirty="0" smtClean="0"/>
          </a:p>
          <a:p>
            <a:pPr marL="109728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59483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Splývání předložek se členem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r>
              <a:rPr lang="cs-CZ" dirty="0" smtClean="0"/>
              <a:t>Některé předložky splývají se členem určitým.</a:t>
            </a:r>
          </a:p>
          <a:p>
            <a:r>
              <a:rPr lang="cs-CZ" dirty="0" smtClean="0"/>
              <a:t>Obě varianty jsou správné a přípustné.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an</a:t>
            </a:r>
            <a:r>
              <a:rPr lang="cs-CZ" sz="3200" dirty="0" smtClean="0"/>
              <a:t> 	+ dem		=	</a:t>
            </a:r>
            <a:r>
              <a:rPr lang="cs-CZ" sz="3200" b="1" dirty="0" err="1" smtClean="0">
                <a:solidFill>
                  <a:srgbClr val="FF0000"/>
                </a:solidFill>
              </a:rPr>
              <a:t>am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an</a:t>
            </a:r>
            <a:r>
              <a:rPr lang="cs-CZ" sz="3200" b="1" dirty="0" smtClean="0">
                <a:solidFill>
                  <a:srgbClr val="FF0000"/>
                </a:solidFill>
              </a:rPr>
              <a:t>	</a:t>
            </a:r>
            <a:r>
              <a:rPr lang="cs-CZ" sz="3200" dirty="0"/>
              <a:t>+ </a:t>
            </a:r>
            <a:r>
              <a:rPr lang="cs-CZ" sz="3200" dirty="0" err="1"/>
              <a:t>das</a:t>
            </a:r>
            <a:r>
              <a:rPr lang="cs-CZ" sz="3200" dirty="0"/>
              <a:t>		=</a:t>
            </a:r>
            <a:r>
              <a:rPr lang="cs-CZ" sz="3200" b="1" dirty="0" smtClean="0">
                <a:solidFill>
                  <a:srgbClr val="FF0000"/>
                </a:solidFill>
              </a:rPr>
              <a:t>	</a:t>
            </a:r>
            <a:r>
              <a:rPr lang="cs-CZ" sz="3200" b="1" dirty="0" err="1" smtClean="0">
                <a:solidFill>
                  <a:srgbClr val="FF0000"/>
                </a:solidFill>
              </a:rPr>
              <a:t>ans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auf</a:t>
            </a:r>
            <a:r>
              <a:rPr lang="cs-CZ" sz="3200" b="1" dirty="0" smtClean="0">
                <a:solidFill>
                  <a:srgbClr val="FF0000"/>
                </a:solidFill>
              </a:rPr>
              <a:t>	</a:t>
            </a:r>
            <a:r>
              <a:rPr lang="cs-CZ" sz="3200" dirty="0"/>
              <a:t>+ </a:t>
            </a:r>
            <a:r>
              <a:rPr lang="cs-CZ" sz="3200" dirty="0" err="1"/>
              <a:t>das</a:t>
            </a:r>
            <a:r>
              <a:rPr lang="cs-CZ" sz="3200" dirty="0"/>
              <a:t>		=</a:t>
            </a:r>
            <a:r>
              <a:rPr lang="cs-CZ" sz="3200" b="1" dirty="0" smtClean="0">
                <a:solidFill>
                  <a:srgbClr val="FF0000"/>
                </a:solidFill>
              </a:rPr>
              <a:t>	</a:t>
            </a:r>
            <a:r>
              <a:rPr lang="cs-CZ" sz="3200" b="1" dirty="0" err="1" smtClean="0">
                <a:solidFill>
                  <a:srgbClr val="FF0000"/>
                </a:solidFill>
              </a:rPr>
              <a:t>aufs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in	</a:t>
            </a:r>
            <a:r>
              <a:rPr lang="cs-CZ" sz="3200" dirty="0" smtClean="0"/>
              <a:t>+ dem		= 	</a:t>
            </a:r>
            <a:r>
              <a:rPr lang="cs-CZ" sz="3200" b="1" dirty="0" err="1" smtClean="0">
                <a:solidFill>
                  <a:srgbClr val="FF0000"/>
                </a:solidFill>
              </a:rPr>
              <a:t>im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in	</a:t>
            </a:r>
            <a:r>
              <a:rPr lang="cs-CZ" sz="3200" dirty="0"/>
              <a:t>+ </a:t>
            </a:r>
            <a:r>
              <a:rPr lang="cs-CZ" sz="3200" dirty="0" err="1"/>
              <a:t>das</a:t>
            </a:r>
            <a:r>
              <a:rPr lang="cs-CZ" sz="3200" dirty="0"/>
              <a:t>		=</a:t>
            </a:r>
            <a:r>
              <a:rPr lang="cs-CZ" sz="3200" b="1" dirty="0" smtClean="0">
                <a:solidFill>
                  <a:srgbClr val="FF0000"/>
                </a:solidFill>
              </a:rPr>
              <a:t>	</a:t>
            </a:r>
            <a:r>
              <a:rPr lang="cs-CZ" sz="3200" b="1" dirty="0" err="1" smtClean="0">
                <a:solidFill>
                  <a:srgbClr val="FF0000"/>
                </a:solidFill>
              </a:rPr>
              <a:t>ins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70027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Přeložte do němčiny: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964488" cy="5112568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800" b="1" dirty="0"/>
              <a:t>n</a:t>
            </a:r>
            <a:r>
              <a:rPr lang="cs-CZ" sz="2800" b="1" dirty="0" smtClean="0"/>
              <a:t>a stole</a:t>
            </a:r>
            <a:r>
              <a:rPr lang="cs-CZ" sz="2800" b="1" dirty="0"/>
              <a:t> </a:t>
            </a:r>
            <a:r>
              <a:rPr lang="cs-CZ" sz="2800" b="1" dirty="0" smtClean="0"/>
              <a:t>	- 	pod autem 	– </a:t>
            </a:r>
            <a:r>
              <a:rPr lang="cs-CZ" sz="2800" b="1" dirty="0" smtClean="0"/>
              <a:t>nad </a:t>
            </a:r>
            <a:r>
              <a:rPr lang="cs-CZ" sz="2800" b="1" dirty="0" smtClean="0"/>
              <a:t>postelí</a:t>
            </a:r>
            <a:endParaRPr lang="cs-CZ" sz="2800" b="1" dirty="0" smtClean="0"/>
          </a:p>
          <a:p>
            <a:pPr marL="109728" indent="0">
              <a:buNone/>
            </a:pPr>
            <a:r>
              <a:rPr lang="cs-CZ" sz="2800" b="1" dirty="0" err="1" smtClean="0">
                <a:solidFill>
                  <a:srgbClr val="FF0000"/>
                </a:solidFill>
              </a:rPr>
              <a:t>auf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/>
              <a:t>dem </a:t>
            </a:r>
            <a:r>
              <a:rPr lang="cs-CZ" sz="2800" b="1" dirty="0" err="1" smtClean="0"/>
              <a:t>Tisch</a:t>
            </a:r>
            <a:r>
              <a:rPr lang="cs-CZ" sz="2800" b="1" dirty="0" smtClean="0"/>
              <a:t> – </a:t>
            </a:r>
            <a:r>
              <a:rPr lang="cs-CZ" sz="2800" b="1" dirty="0" err="1" smtClean="0">
                <a:solidFill>
                  <a:srgbClr val="FF0000"/>
                </a:solidFill>
              </a:rPr>
              <a:t>unter</a:t>
            </a:r>
            <a:r>
              <a:rPr lang="cs-CZ" sz="2800" b="1" dirty="0" smtClean="0"/>
              <a:t> dem Auto – </a:t>
            </a:r>
            <a:r>
              <a:rPr lang="cs-CZ" sz="2800" b="1" dirty="0" err="1" smtClean="0">
                <a:solidFill>
                  <a:srgbClr val="FF0000"/>
                </a:solidFill>
              </a:rPr>
              <a:t>über</a:t>
            </a:r>
            <a:r>
              <a:rPr lang="cs-CZ" sz="2800" b="1" dirty="0" smtClean="0"/>
              <a:t> dem </a:t>
            </a:r>
            <a:r>
              <a:rPr lang="cs-CZ" sz="2800" b="1" dirty="0" err="1" smtClean="0"/>
              <a:t>Bett</a:t>
            </a:r>
            <a:endParaRPr lang="cs-CZ" sz="2800" b="1" dirty="0" smtClean="0"/>
          </a:p>
          <a:p>
            <a:pPr marL="109728" indent="0">
              <a:buNone/>
            </a:pPr>
            <a:endParaRPr lang="cs-CZ" sz="2800" b="1" dirty="0"/>
          </a:p>
          <a:p>
            <a:pPr marL="109728" indent="0">
              <a:buNone/>
            </a:pPr>
            <a:r>
              <a:rPr lang="cs-CZ" sz="2800" b="1" dirty="0" smtClean="0"/>
              <a:t>za domem 	– vedle pošty 		– v knize</a:t>
            </a:r>
          </a:p>
          <a:p>
            <a:pPr marL="109728" indent="0">
              <a:buNone/>
            </a:pPr>
            <a:r>
              <a:rPr lang="cs-CZ" sz="2800" b="1" dirty="0" err="1" smtClean="0">
                <a:solidFill>
                  <a:srgbClr val="FF0000"/>
                </a:solidFill>
              </a:rPr>
              <a:t>hinter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/>
              <a:t>dem </a:t>
            </a:r>
            <a:r>
              <a:rPr lang="cs-CZ" sz="2800" b="1" dirty="0" err="1" smtClean="0"/>
              <a:t>Haus</a:t>
            </a:r>
            <a:r>
              <a:rPr lang="cs-CZ" sz="2800" b="1" dirty="0" smtClean="0"/>
              <a:t> – </a:t>
            </a:r>
            <a:r>
              <a:rPr lang="cs-CZ" sz="2800" b="1" dirty="0" err="1" smtClean="0">
                <a:solidFill>
                  <a:srgbClr val="FF0000"/>
                </a:solidFill>
              </a:rPr>
              <a:t>neben</a:t>
            </a:r>
            <a:r>
              <a:rPr lang="cs-CZ" sz="2800" b="1" dirty="0" smtClean="0"/>
              <a:t> der Post – </a:t>
            </a:r>
            <a:r>
              <a:rPr lang="cs-CZ" sz="2800" b="1" dirty="0" smtClean="0">
                <a:solidFill>
                  <a:srgbClr val="FF0000"/>
                </a:solidFill>
              </a:rPr>
              <a:t>in </a:t>
            </a:r>
            <a:r>
              <a:rPr lang="cs-CZ" sz="2800" b="1" dirty="0" smtClean="0"/>
              <a:t>dem Buch</a:t>
            </a:r>
          </a:p>
          <a:p>
            <a:pPr marL="109728" indent="0">
              <a:buNone/>
            </a:pPr>
            <a:endParaRPr lang="cs-CZ" sz="2800" b="1" dirty="0"/>
          </a:p>
          <a:p>
            <a:pPr marL="109728" indent="0">
              <a:buNone/>
            </a:pPr>
            <a:r>
              <a:rPr lang="cs-CZ" sz="2800" b="1" dirty="0" smtClean="0"/>
              <a:t>do polévky – mezi sklenicí a talířem </a:t>
            </a:r>
          </a:p>
          <a:p>
            <a:pPr marL="109728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in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Suppe</a:t>
            </a:r>
            <a:r>
              <a:rPr lang="cs-CZ" sz="2800" b="1" dirty="0" smtClean="0"/>
              <a:t> – </a:t>
            </a:r>
            <a:r>
              <a:rPr lang="cs-CZ" sz="2800" b="1" dirty="0" err="1" smtClean="0">
                <a:solidFill>
                  <a:srgbClr val="FF0000"/>
                </a:solidFill>
              </a:rPr>
              <a:t>zwischen</a:t>
            </a:r>
            <a:r>
              <a:rPr lang="cs-CZ" sz="2800" b="1" dirty="0" smtClean="0"/>
              <a:t> dem </a:t>
            </a:r>
            <a:r>
              <a:rPr lang="cs-CZ" sz="2800" b="1" dirty="0" err="1" smtClean="0"/>
              <a:t>Glass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dem </a:t>
            </a:r>
            <a:r>
              <a:rPr lang="cs-CZ" sz="2800" b="1" dirty="0" err="1" smtClean="0"/>
              <a:t>Teller</a:t>
            </a:r>
            <a:endParaRPr lang="cs-CZ" sz="2800" b="1" dirty="0" smtClean="0"/>
          </a:p>
          <a:p>
            <a:pPr marL="109728" indent="0">
              <a:buNone/>
            </a:pPr>
            <a:endParaRPr lang="cs-CZ" sz="2800" b="1" dirty="0"/>
          </a:p>
          <a:p>
            <a:pPr marL="109728" indent="0">
              <a:buNone/>
            </a:pPr>
            <a:endParaRPr lang="cs-CZ" sz="2800" b="1" dirty="0" smtClean="0"/>
          </a:p>
          <a:p>
            <a:pPr marL="109728" indent="0">
              <a:buNone/>
            </a:pP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666110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Tvořte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Wohin</a:t>
            </a:r>
            <a:r>
              <a:rPr lang="cs-CZ" dirty="0" smtClean="0"/>
              <a:t> – der </a:t>
            </a:r>
            <a:r>
              <a:rPr lang="cs-CZ" dirty="0" err="1" smtClean="0"/>
              <a:t>Fernseher</a:t>
            </a:r>
            <a:r>
              <a:rPr lang="cs-CZ" dirty="0" smtClean="0"/>
              <a:t>  - </a:t>
            </a:r>
            <a:r>
              <a:rPr lang="cs-CZ" dirty="0" err="1" smtClean="0"/>
              <a:t>kommen</a:t>
            </a:r>
            <a:r>
              <a:rPr lang="cs-CZ" dirty="0" smtClean="0"/>
              <a:t>?</a:t>
            </a:r>
          </a:p>
          <a:p>
            <a:r>
              <a:rPr lang="cs-CZ" dirty="0" smtClean="0"/>
              <a:t>in – der </a:t>
            </a:r>
            <a:r>
              <a:rPr lang="cs-CZ" dirty="0" err="1" smtClean="0"/>
              <a:t>Schrank</a:t>
            </a:r>
            <a:endParaRPr lang="cs-CZ" dirty="0" smtClean="0"/>
          </a:p>
          <a:p>
            <a:endParaRPr lang="cs-CZ" dirty="0"/>
          </a:p>
          <a:p>
            <a:r>
              <a:rPr lang="cs-CZ" b="1" dirty="0" err="1" smtClean="0">
                <a:solidFill>
                  <a:schemeClr val="bg1"/>
                </a:solidFill>
              </a:rPr>
              <a:t>Wohin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kommt</a:t>
            </a:r>
            <a:r>
              <a:rPr lang="cs-CZ" b="1" dirty="0" smtClean="0">
                <a:solidFill>
                  <a:schemeClr val="bg1"/>
                </a:solidFill>
              </a:rPr>
              <a:t> der </a:t>
            </a:r>
            <a:r>
              <a:rPr lang="cs-CZ" b="1" dirty="0" err="1" smtClean="0">
                <a:solidFill>
                  <a:schemeClr val="bg1"/>
                </a:solidFill>
              </a:rPr>
              <a:t>Fernseher</a:t>
            </a:r>
            <a:r>
              <a:rPr lang="cs-CZ" dirty="0" smtClean="0">
                <a:solidFill>
                  <a:schemeClr val="bg1"/>
                </a:solidFill>
              </a:rPr>
              <a:t>?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Der </a:t>
            </a:r>
            <a:r>
              <a:rPr lang="cs-CZ" b="1" dirty="0" err="1" smtClean="0">
                <a:solidFill>
                  <a:schemeClr val="bg1"/>
                </a:solidFill>
              </a:rPr>
              <a:t>Fernseher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kommt</a:t>
            </a:r>
            <a:r>
              <a:rPr lang="cs-CZ" b="1" dirty="0" smtClean="0">
                <a:solidFill>
                  <a:schemeClr val="bg1"/>
                </a:solidFill>
              </a:rPr>
              <a:t> in </a:t>
            </a:r>
            <a:r>
              <a:rPr lang="cs-CZ" b="1" u="sng" dirty="0" smtClean="0">
                <a:solidFill>
                  <a:schemeClr val="bg1"/>
                </a:solidFill>
              </a:rPr>
              <a:t>den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Schrank</a:t>
            </a:r>
            <a:r>
              <a:rPr lang="cs-CZ" b="1" dirty="0" smtClean="0">
                <a:solidFill>
                  <a:srgbClr val="FFC000"/>
                </a:solidFill>
              </a:rPr>
              <a:t>.</a:t>
            </a:r>
          </a:p>
          <a:p>
            <a:endParaRPr lang="cs-CZ" dirty="0">
              <a:solidFill>
                <a:srgbClr val="FFC000"/>
              </a:solidFill>
            </a:endParaRPr>
          </a:p>
          <a:p>
            <a:r>
              <a:rPr lang="cs-CZ" dirty="0" err="1" smtClean="0"/>
              <a:t>Wo</a:t>
            </a:r>
            <a:r>
              <a:rPr lang="cs-CZ" dirty="0" smtClean="0"/>
              <a:t>  -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Bett</a:t>
            </a:r>
            <a:r>
              <a:rPr lang="cs-CZ" dirty="0" smtClean="0"/>
              <a:t>  - </a:t>
            </a:r>
            <a:r>
              <a:rPr lang="cs-CZ" dirty="0" err="1" smtClean="0"/>
              <a:t>jetzt</a:t>
            </a:r>
            <a:r>
              <a:rPr lang="cs-CZ" dirty="0" smtClean="0"/>
              <a:t> -  </a:t>
            </a:r>
            <a:r>
              <a:rPr lang="cs-CZ" dirty="0" err="1" smtClean="0"/>
              <a:t>sein</a:t>
            </a:r>
            <a:r>
              <a:rPr lang="cs-CZ" dirty="0" smtClean="0"/>
              <a:t>?</a:t>
            </a:r>
          </a:p>
          <a:p>
            <a:r>
              <a:rPr lang="cs-CZ" dirty="0" smtClean="0"/>
              <a:t>in –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Schlafzimmer</a:t>
            </a:r>
            <a:endParaRPr lang="cs-CZ" dirty="0" smtClean="0"/>
          </a:p>
          <a:p>
            <a:endParaRPr lang="cs-CZ" dirty="0"/>
          </a:p>
          <a:p>
            <a:r>
              <a:rPr lang="cs-CZ" b="1" dirty="0" err="1" smtClean="0">
                <a:solidFill>
                  <a:schemeClr val="bg1"/>
                </a:solidFill>
              </a:rPr>
              <a:t>Wo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ist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jetzt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das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Bett</a:t>
            </a:r>
            <a:r>
              <a:rPr lang="cs-CZ" b="1" dirty="0" smtClean="0">
                <a:solidFill>
                  <a:schemeClr val="bg1"/>
                </a:solidFill>
              </a:rPr>
              <a:t>?</a:t>
            </a:r>
          </a:p>
          <a:p>
            <a:r>
              <a:rPr lang="cs-CZ" b="1" dirty="0" err="1" smtClean="0">
                <a:solidFill>
                  <a:schemeClr val="bg1"/>
                </a:solidFill>
              </a:rPr>
              <a:t>Das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Bett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ist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jetzt</a:t>
            </a:r>
            <a:r>
              <a:rPr lang="cs-CZ" b="1" dirty="0" smtClean="0">
                <a:solidFill>
                  <a:schemeClr val="bg1"/>
                </a:solidFill>
              </a:rPr>
              <a:t> in </a:t>
            </a:r>
            <a:r>
              <a:rPr lang="cs-CZ" b="1" u="sng" dirty="0" smtClean="0">
                <a:solidFill>
                  <a:schemeClr val="bg1"/>
                </a:solidFill>
              </a:rPr>
              <a:t>dem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Schlafzimmer</a:t>
            </a:r>
            <a:r>
              <a:rPr lang="cs-CZ" b="1" dirty="0" smtClean="0">
                <a:solidFill>
                  <a:schemeClr val="bg1"/>
                </a:solidFill>
              </a:rPr>
              <a:t>.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8838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80720"/>
          </a:xfrm>
        </p:spPr>
        <p:txBody>
          <a:bodyPr/>
          <a:lstStyle/>
          <a:p>
            <a:r>
              <a:rPr lang="cs-CZ" dirty="0" err="1" smtClean="0"/>
              <a:t>Wohin</a:t>
            </a:r>
            <a:r>
              <a:rPr lang="cs-CZ" dirty="0" smtClean="0"/>
              <a:t> - </a:t>
            </a:r>
            <a:r>
              <a:rPr lang="cs-CZ" dirty="0" err="1" smtClean="0"/>
              <a:t>du</a:t>
            </a:r>
            <a:r>
              <a:rPr lang="cs-CZ" dirty="0" smtClean="0"/>
              <a:t> – </a:t>
            </a:r>
            <a:r>
              <a:rPr lang="cs-CZ" dirty="0" err="1" smtClean="0"/>
              <a:t>stellen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Flasche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auf</a:t>
            </a:r>
            <a:r>
              <a:rPr lang="cs-CZ" dirty="0" smtClean="0"/>
              <a:t> – der </a:t>
            </a:r>
            <a:r>
              <a:rPr lang="cs-CZ" dirty="0" err="1" smtClean="0"/>
              <a:t>Tisch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>
                <a:solidFill>
                  <a:schemeClr val="bg1"/>
                </a:solidFill>
              </a:rPr>
              <a:t>Wohin stellst du die </a:t>
            </a:r>
            <a:r>
              <a:rPr lang="cs-CZ" b="1" dirty="0" smtClean="0">
                <a:solidFill>
                  <a:schemeClr val="bg1"/>
                </a:solidFill>
              </a:rPr>
              <a:t>Flasche</a:t>
            </a:r>
            <a:r>
              <a:rPr lang="cs-CZ" b="1" dirty="0" smtClean="0">
                <a:solidFill>
                  <a:schemeClr val="bg1"/>
                </a:solidFill>
              </a:rPr>
              <a:t>?</a:t>
            </a:r>
          </a:p>
          <a:p>
            <a:r>
              <a:rPr lang="cs-CZ" b="1" dirty="0" err="1" smtClean="0">
                <a:solidFill>
                  <a:schemeClr val="bg1"/>
                </a:solidFill>
              </a:rPr>
              <a:t>Ich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stelle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die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Flasche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auf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u="sng" dirty="0" smtClean="0">
                <a:solidFill>
                  <a:schemeClr val="bg1"/>
                </a:solidFill>
              </a:rPr>
              <a:t>den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Tisch</a:t>
            </a:r>
            <a:r>
              <a:rPr lang="cs-CZ" b="1" dirty="0" smtClean="0">
                <a:solidFill>
                  <a:schemeClr val="bg1"/>
                </a:solidFill>
              </a:rPr>
              <a:t>.</a:t>
            </a: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dirty="0" err="1" smtClean="0"/>
              <a:t>Wo</a:t>
            </a:r>
            <a:r>
              <a:rPr lang="cs-CZ" dirty="0" smtClean="0"/>
              <a:t>  - </a:t>
            </a:r>
            <a:r>
              <a:rPr lang="cs-CZ" dirty="0" err="1" smtClean="0"/>
              <a:t>sein</a:t>
            </a:r>
            <a:r>
              <a:rPr lang="cs-CZ" dirty="0" smtClean="0"/>
              <a:t> – der </a:t>
            </a:r>
            <a:r>
              <a:rPr lang="cs-CZ" dirty="0" err="1" smtClean="0"/>
              <a:t>Hund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neben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Tante</a:t>
            </a:r>
            <a:endParaRPr lang="cs-CZ" dirty="0" smtClean="0"/>
          </a:p>
          <a:p>
            <a:endParaRPr lang="cs-CZ" dirty="0"/>
          </a:p>
          <a:p>
            <a:r>
              <a:rPr lang="cs-CZ" b="1" dirty="0" err="1" smtClean="0">
                <a:solidFill>
                  <a:schemeClr val="bg1"/>
                </a:solidFill>
              </a:rPr>
              <a:t>Wo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ist</a:t>
            </a:r>
            <a:r>
              <a:rPr lang="cs-CZ" b="1" dirty="0" smtClean="0">
                <a:solidFill>
                  <a:schemeClr val="bg1"/>
                </a:solidFill>
              </a:rPr>
              <a:t> der </a:t>
            </a:r>
            <a:r>
              <a:rPr lang="cs-CZ" b="1" dirty="0" err="1" smtClean="0">
                <a:solidFill>
                  <a:schemeClr val="bg1"/>
                </a:solidFill>
              </a:rPr>
              <a:t>Hund</a:t>
            </a:r>
            <a:r>
              <a:rPr lang="cs-CZ" b="1" dirty="0" smtClean="0">
                <a:solidFill>
                  <a:schemeClr val="bg1"/>
                </a:solidFill>
              </a:rPr>
              <a:t>?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Der </a:t>
            </a:r>
            <a:r>
              <a:rPr lang="cs-CZ" b="1" dirty="0" err="1" smtClean="0">
                <a:solidFill>
                  <a:schemeClr val="bg1"/>
                </a:solidFill>
              </a:rPr>
              <a:t>Hund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ist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neben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u="sng" dirty="0" smtClean="0">
                <a:solidFill>
                  <a:schemeClr val="bg1"/>
                </a:solidFill>
              </a:rPr>
              <a:t>der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Tante</a:t>
            </a:r>
            <a:r>
              <a:rPr lang="cs-CZ" b="1" dirty="0" smtClean="0">
                <a:solidFill>
                  <a:schemeClr val="bg1"/>
                </a:solidFill>
              </a:rPr>
              <a:t>.</a:t>
            </a:r>
          </a:p>
          <a:p>
            <a:endParaRPr lang="cs-CZ" b="1" dirty="0">
              <a:solidFill>
                <a:schemeClr val="bg1"/>
              </a:solidFill>
            </a:endParaRPr>
          </a:p>
          <a:p>
            <a:pPr marL="109728" indent="0">
              <a:buNone/>
            </a:pPr>
            <a:r>
              <a:rPr lang="cs-CZ" b="1" dirty="0" smtClean="0">
                <a:solidFill>
                  <a:srgbClr val="FFC000"/>
                </a:solidFill>
              </a:rPr>
              <a:t>Tvořte obdobně další otázky a odpovědi...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473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cs-CZ" sz="3200" dirty="0" smtClean="0"/>
              <a:t>Doplňte do textu správnou předložku: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252520" cy="5760640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cs-CZ" sz="2000" dirty="0" smtClean="0"/>
              <a:t>Liebe Jana</a:t>
            </a:r>
            <a:r>
              <a:rPr lang="cs-CZ" sz="2000" dirty="0" smtClean="0"/>
              <a:t>,</a:t>
            </a:r>
          </a:p>
          <a:p>
            <a:pPr marL="109728" indent="0">
              <a:buNone/>
            </a:pPr>
            <a:endParaRPr lang="cs-CZ" sz="2000" dirty="0" smtClean="0"/>
          </a:p>
          <a:p>
            <a:pPr marL="109728" indent="0">
              <a:lnSpc>
                <a:spcPct val="160000"/>
              </a:lnSpc>
              <a:buNone/>
            </a:pP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wohne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1)</a:t>
            </a:r>
            <a:r>
              <a:rPr lang="cs-CZ" sz="2000" dirty="0" smtClean="0"/>
              <a:t>...........</a:t>
            </a:r>
            <a:r>
              <a:rPr lang="cs-CZ" sz="2000" dirty="0" err="1" smtClean="0"/>
              <a:t>einer</a:t>
            </a:r>
            <a:r>
              <a:rPr lang="cs-CZ" sz="2000" dirty="0" smtClean="0"/>
              <a:t> </a:t>
            </a:r>
            <a:r>
              <a:rPr lang="cs-CZ" sz="2000" dirty="0" err="1" smtClean="0"/>
              <a:t>neuen</a:t>
            </a:r>
            <a:r>
              <a:rPr lang="cs-CZ" sz="2000" dirty="0" smtClean="0"/>
              <a:t> </a:t>
            </a:r>
            <a:r>
              <a:rPr lang="cs-CZ" sz="2000" dirty="0" err="1" smtClean="0"/>
              <a:t>Wohnung</a:t>
            </a:r>
            <a:r>
              <a:rPr lang="cs-CZ" sz="2000" dirty="0" smtClean="0"/>
              <a:t>. </a:t>
            </a:r>
            <a:r>
              <a:rPr lang="cs-CZ" sz="2000" dirty="0" err="1" smtClean="0"/>
              <a:t>Sie</a:t>
            </a:r>
            <a:r>
              <a:rPr lang="cs-CZ" sz="2000" dirty="0" smtClean="0"/>
              <a:t> </a:t>
            </a:r>
            <a:r>
              <a:rPr lang="cs-CZ" sz="2000" dirty="0" err="1" smtClean="0"/>
              <a:t>steht</a:t>
            </a:r>
            <a:r>
              <a:rPr lang="cs-CZ" sz="2000" dirty="0" smtClean="0"/>
              <a:t> </a:t>
            </a:r>
            <a:r>
              <a:rPr lang="cs-CZ" sz="2000" b="1" dirty="0">
                <a:solidFill>
                  <a:srgbClr val="FF0000"/>
                </a:solidFill>
              </a:rPr>
              <a:t>2</a:t>
            </a:r>
            <a:r>
              <a:rPr lang="cs-CZ" sz="2000" b="1" dirty="0" smtClean="0">
                <a:solidFill>
                  <a:srgbClr val="FF0000"/>
                </a:solidFill>
              </a:rPr>
              <a:t>)</a:t>
            </a:r>
            <a:r>
              <a:rPr lang="cs-CZ" sz="2000" dirty="0" smtClean="0"/>
              <a:t>.........Rande der </a:t>
            </a:r>
            <a:r>
              <a:rPr lang="cs-CZ" sz="2000" dirty="0" err="1" smtClean="0"/>
              <a:t>Stadt</a:t>
            </a:r>
            <a:r>
              <a:rPr lang="cs-CZ" sz="2000" dirty="0" smtClean="0"/>
              <a:t>.</a:t>
            </a:r>
          </a:p>
          <a:p>
            <a:pPr marL="109728" indent="0">
              <a:lnSpc>
                <a:spcPct val="160000"/>
              </a:lnSpc>
              <a:buNone/>
            </a:pPr>
            <a:r>
              <a:rPr lang="cs-CZ" sz="2000" dirty="0" smtClean="0"/>
              <a:t> </a:t>
            </a: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wohne</a:t>
            </a:r>
            <a:r>
              <a:rPr lang="cs-CZ" sz="2000" dirty="0" smtClean="0"/>
              <a:t> dort </a:t>
            </a:r>
            <a:r>
              <a:rPr lang="cs-CZ" sz="2000" b="1" dirty="0">
                <a:solidFill>
                  <a:srgbClr val="FF0000"/>
                </a:solidFill>
              </a:rPr>
              <a:t>3</a:t>
            </a:r>
            <a:r>
              <a:rPr lang="cs-CZ" sz="2000" b="1" dirty="0" smtClean="0">
                <a:solidFill>
                  <a:srgbClr val="FF0000"/>
                </a:solidFill>
              </a:rPr>
              <a:t>)</a:t>
            </a:r>
            <a:r>
              <a:rPr lang="cs-CZ" sz="2000" dirty="0" smtClean="0"/>
              <a:t>............. </a:t>
            </a:r>
            <a:r>
              <a:rPr lang="cs-CZ" sz="2000" dirty="0" err="1" smtClean="0"/>
              <a:t>meinem</a:t>
            </a:r>
            <a:r>
              <a:rPr lang="cs-CZ" sz="2000" dirty="0" smtClean="0"/>
              <a:t> </a:t>
            </a:r>
            <a:r>
              <a:rPr lang="cs-CZ" sz="2000" dirty="0" err="1" smtClean="0"/>
              <a:t>Freund</a:t>
            </a:r>
            <a:r>
              <a:rPr lang="cs-CZ" sz="2000" dirty="0" smtClean="0"/>
              <a:t>. </a:t>
            </a:r>
            <a:r>
              <a:rPr lang="cs-CZ" sz="2000" b="1" dirty="0">
                <a:solidFill>
                  <a:srgbClr val="FF0000"/>
                </a:solidFill>
              </a:rPr>
              <a:t>4</a:t>
            </a:r>
            <a:r>
              <a:rPr lang="cs-CZ" sz="2000" b="1" dirty="0" smtClean="0">
                <a:solidFill>
                  <a:srgbClr val="FF0000"/>
                </a:solidFill>
              </a:rPr>
              <a:t>)</a:t>
            </a:r>
            <a:r>
              <a:rPr lang="cs-CZ" sz="2000" dirty="0" smtClean="0"/>
              <a:t>.......... </a:t>
            </a:r>
            <a:r>
              <a:rPr lang="cs-CZ" sz="2000" dirty="0" err="1" smtClean="0"/>
              <a:t>unseren</a:t>
            </a:r>
            <a:r>
              <a:rPr lang="cs-CZ" sz="2000" dirty="0" smtClean="0"/>
              <a:t> </a:t>
            </a:r>
            <a:r>
              <a:rPr lang="cs-CZ" sz="2000" dirty="0" err="1" smtClean="0"/>
              <a:t>Zimmern</a:t>
            </a:r>
            <a:r>
              <a:rPr lang="cs-CZ" sz="2000" dirty="0" smtClean="0"/>
              <a:t> </a:t>
            </a:r>
            <a:r>
              <a:rPr lang="cs-CZ" sz="2000" dirty="0" err="1" smtClean="0"/>
              <a:t>haben</a:t>
            </a:r>
            <a:r>
              <a:rPr lang="cs-CZ" sz="2000" dirty="0" smtClean="0"/>
              <a:t> </a:t>
            </a:r>
          </a:p>
          <a:p>
            <a:pPr marL="109728" indent="0">
              <a:lnSpc>
                <a:spcPct val="160000"/>
              </a:lnSpc>
              <a:buNone/>
            </a:pPr>
            <a:r>
              <a:rPr lang="cs-CZ" sz="2000" dirty="0" err="1" smtClean="0"/>
              <a:t>wir</a:t>
            </a:r>
            <a:r>
              <a:rPr lang="cs-CZ" sz="2000" dirty="0" smtClean="0"/>
              <a:t> </a:t>
            </a:r>
            <a:r>
              <a:rPr lang="cs-CZ" sz="2000" dirty="0" err="1" smtClean="0"/>
              <a:t>schöne</a:t>
            </a:r>
            <a:r>
              <a:rPr lang="cs-CZ" sz="2000" dirty="0" smtClean="0"/>
              <a:t> </a:t>
            </a:r>
            <a:r>
              <a:rPr lang="cs-CZ" sz="2000" dirty="0" err="1" smtClean="0"/>
              <a:t>Möbel</a:t>
            </a:r>
            <a:r>
              <a:rPr lang="cs-CZ" sz="2000" dirty="0" smtClean="0"/>
              <a:t>. </a:t>
            </a:r>
            <a:r>
              <a:rPr lang="cs-CZ" sz="2000" dirty="0" err="1" smtClean="0"/>
              <a:t>Gleich</a:t>
            </a:r>
            <a:r>
              <a:rPr lang="cs-CZ" sz="2000" dirty="0"/>
              <a:t> </a:t>
            </a:r>
            <a:r>
              <a:rPr lang="cs-CZ" sz="2000" b="1" dirty="0">
                <a:solidFill>
                  <a:srgbClr val="FF0000"/>
                </a:solidFill>
              </a:rPr>
              <a:t>5</a:t>
            </a:r>
            <a:r>
              <a:rPr lang="cs-CZ" sz="2000" b="1" dirty="0" smtClean="0">
                <a:solidFill>
                  <a:srgbClr val="FF0000"/>
                </a:solidFill>
              </a:rPr>
              <a:t>)</a:t>
            </a:r>
            <a:r>
              <a:rPr lang="cs-CZ" sz="2000" dirty="0" smtClean="0"/>
              <a:t>........... der </a:t>
            </a:r>
            <a:r>
              <a:rPr lang="cs-CZ" sz="2000" dirty="0" err="1" smtClean="0"/>
              <a:t>Tür</a:t>
            </a:r>
            <a:r>
              <a:rPr lang="cs-CZ" sz="2000" dirty="0" smtClean="0"/>
              <a:t> stehen </a:t>
            </a:r>
            <a:r>
              <a:rPr lang="cs-CZ" sz="2000" dirty="0" err="1" smtClean="0"/>
              <a:t>zwei</a:t>
            </a:r>
            <a:r>
              <a:rPr lang="cs-CZ" sz="2000" dirty="0" smtClean="0"/>
              <a:t> </a:t>
            </a:r>
            <a:r>
              <a:rPr lang="cs-CZ" sz="2000" dirty="0" err="1" smtClean="0"/>
              <a:t>Schränke</a:t>
            </a:r>
            <a:r>
              <a:rPr lang="cs-CZ" sz="2000" dirty="0" smtClean="0"/>
              <a:t>, </a:t>
            </a:r>
          </a:p>
          <a:p>
            <a:pPr marL="109728" indent="0">
              <a:lnSpc>
                <a:spcPct val="160000"/>
              </a:lnSpc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6)</a:t>
            </a:r>
            <a:r>
              <a:rPr lang="cs-CZ" sz="2000" dirty="0" smtClean="0"/>
              <a:t>............ den </a:t>
            </a:r>
            <a:r>
              <a:rPr lang="cs-CZ" sz="2000" dirty="0" err="1" smtClean="0"/>
              <a:t>Schränken</a:t>
            </a:r>
            <a:r>
              <a:rPr lang="cs-CZ" sz="2000" dirty="0" smtClean="0"/>
              <a:t> </a:t>
            </a:r>
            <a:r>
              <a:rPr lang="cs-CZ" sz="2000" dirty="0" err="1" smtClean="0"/>
              <a:t>steht</a:t>
            </a:r>
            <a:r>
              <a:rPr lang="cs-CZ" sz="2000" dirty="0" smtClean="0"/>
              <a:t> </a:t>
            </a:r>
            <a:r>
              <a:rPr lang="cs-CZ" sz="2000" dirty="0" err="1" smtClean="0"/>
              <a:t>ein</a:t>
            </a:r>
            <a:r>
              <a:rPr lang="cs-CZ" sz="2000" dirty="0" smtClean="0"/>
              <a:t> </a:t>
            </a:r>
            <a:r>
              <a:rPr lang="cs-CZ" sz="2000" dirty="0" err="1" smtClean="0"/>
              <a:t>Schreibtisch</a:t>
            </a:r>
            <a:r>
              <a:rPr lang="cs-CZ" sz="2000" dirty="0" smtClean="0"/>
              <a:t> </a:t>
            </a:r>
            <a:r>
              <a:rPr lang="cs-CZ" sz="2000" b="1" dirty="0">
                <a:solidFill>
                  <a:srgbClr val="FF0000"/>
                </a:solidFill>
              </a:rPr>
              <a:t>7</a:t>
            </a:r>
            <a:r>
              <a:rPr lang="cs-CZ" sz="2000" b="1" dirty="0" smtClean="0">
                <a:solidFill>
                  <a:srgbClr val="FF0000"/>
                </a:solidFill>
              </a:rPr>
              <a:t>)</a:t>
            </a:r>
            <a:r>
              <a:rPr lang="cs-CZ" sz="2000" dirty="0" smtClean="0"/>
              <a:t>.............. </a:t>
            </a:r>
            <a:r>
              <a:rPr lang="cs-CZ" sz="2000" dirty="0" err="1" smtClean="0"/>
              <a:t>einem</a:t>
            </a:r>
            <a:r>
              <a:rPr lang="cs-CZ" sz="2000" dirty="0" smtClean="0"/>
              <a:t> </a:t>
            </a:r>
          </a:p>
          <a:p>
            <a:pPr marL="109728" indent="0">
              <a:lnSpc>
                <a:spcPct val="160000"/>
              </a:lnSpc>
              <a:buNone/>
            </a:pPr>
            <a:r>
              <a:rPr lang="cs-CZ" sz="2000" dirty="0" err="1" smtClean="0"/>
              <a:t>Stuhl</a:t>
            </a:r>
            <a:r>
              <a:rPr lang="cs-CZ" sz="2000" dirty="0" smtClean="0"/>
              <a:t>. </a:t>
            </a:r>
            <a:r>
              <a:rPr lang="cs-CZ" sz="2000" b="1" dirty="0" smtClean="0">
                <a:solidFill>
                  <a:srgbClr val="FF0000"/>
                </a:solidFill>
              </a:rPr>
              <a:t>8)</a:t>
            </a:r>
            <a:r>
              <a:rPr lang="cs-CZ" sz="2000" dirty="0" smtClean="0"/>
              <a:t>........... dem </a:t>
            </a:r>
            <a:r>
              <a:rPr lang="cs-CZ" sz="2000" dirty="0" err="1" smtClean="0"/>
              <a:t>Fenster</a:t>
            </a:r>
            <a:r>
              <a:rPr lang="cs-CZ" sz="2000" dirty="0" smtClean="0"/>
              <a:t> </a:t>
            </a:r>
            <a:r>
              <a:rPr lang="cs-CZ" sz="2000" dirty="0" err="1" smtClean="0"/>
              <a:t>steht</a:t>
            </a:r>
            <a:r>
              <a:rPr lang="cs-CZ" sz="2000" dirty="0" smtClean="0"/>
              <a:t> </a:t>
            </a:r>
            <a:r>
              <a:rPr lang="cs-CZ" sz="2000" dirty="0" err="1" smtClean="0"/>
              <a:t>ein</a:t>
            </a:r>
            <a:r>
              <a:rPr lang="cs-CZ" sz="2000" dirty="0" smtClean="0"/>
              <a:t> Sofa. </a:t>
            </a: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sitze</a:t>
            </a:r>
            <a:r>
              <a:rPr lang="cs-CZ" sz="2000" dirty="0" smtClean="0"/>
              <a:t> </a:t>
            </a:r>
            <a:r>
              <a:rPr lang="cs-CZ" sz="2000" dirty="0" err="1" smtClean="0"/>
              <a:t>sehr</a:t>
            </a:r>
            <a:r>
              <a:rPr lang="cs-CZ" sz="2000" dirty="0" smtClean="0"/>
              <a:t> </a:t>
            </a:r>
            <a:r>
              <a:rPr lang="cs-CZ" sz="2000" dirty="0" err="1" smtClean="0"/>
              <a:t>gern</a:t>
            </a:r>
            <a:r>
              <a:rPr lang="cs-CZ" sz="2000" dirty="0" smtClean="0"/>
              <a:t> </a:t>
            </a:r>
            <a:r>
              <a:rPr lang="cs-CZ" sz="2000" b="1" dirty="0">
                <a:solidFill>
                  <a:srgbClr val="FF0000"/>
                </a:solidFill>
              </a:rPr>
              <a:t>9</a:t>
            </a:r>
            <a:r>
              <a:rPr lang="cs-CZ" sz="2000" b="1" dirty="0" smtClean="0">
                <a:solidFill>
                  <a:srgbClr val="FF0000"/>
                </a:solidFill>
              </a:rPr>
              <a:t>)</a:t>
            </a:r>
            <a:r>
              <a:rPr lang="cs-CZ" sz="2000" dirty="0" smtClean="0"/>
              <a:t>........... dem </a:t>
            </a:r>
          </a:p>
          <a:p>
            <a:pPr marL="109728" indent="0">
              <a:lnSpc>
                <a:spcPct val="160000"/>
              </a:lnSpc>
              <a:buNone/>
            </a:pPr>
            <a:r>
              <a:rPr lang="cs-CZ" sz="2000" dirty="0" smtClean="0"/>
              <a:t>Sofa. </a:t>
            </a:r>
            <a:r>
              <a:rPr lang="cs-CZ" sz="2000" b="1" dirty="0" smtClean="0">
                <a:solidFill>
                  <a:srgbClr val="FF0000"/>
                </a:solidFill>
              </a:rPr>
              <a:t>10)</a:t>
            </a:r>
            <a:r>
              <a:rPr lang="cs-CZ" sz="2000" dirty="0" smtClean="0"/>
              <a:t>...........</a:t>
            </a:r>
            <a:r>
              <a:rPr lang="cs-CZ" sz="2000" dirty="0" err="1" smtClean="0"/>
              <a:t>Wohnzimmer</a:t>
            </a:r>
            <a:r>
              <a:rPr lang="cs-CZ" sz="2000" dirty="0" smtClean="0"/>
              <a:t> </a:t>
            </a:r>
            <a:r>
              <a:rPr lang="cs-CZ" sz="2000" dirty="0" err="1" smtClean="0"/>
              <a:t>steht</a:t>
            </a:r>
            <a:r>
              <a:rPr lang="cs-CZ" sz="2000" dirty="0" smtClean="0"/>
              <a:t> </a:t>
            </a:r>
            <a:r>
              <a:rPr lang="cs-CZ" sz="2000" dirty="0" err="1" smtClean="0"/>
              <a:t>noch</a:t>
            </a:r>
            <a:r>
              <a:rPr lang="cs-CZ" sz="2000" dirty="0" smtClean="0"/>
              <a:t> </a:t>
            </a:r>
            <a:r>
              <a:rPr lang="cs-CZ" sz="2000" dirty="0" err="1" smtClean="0"/>
              <a:t>ein</a:t>
            </a:r>
            <a:r>
              <a:rPr lang="cs-CZ" sz="2000" dirty="0" smtClean="0"/>
              <a:t> </a:t>
            </a:r>
            <a:r>
              <a:rPr lang="cs-CZ" sz="2000" dirty="0" err="1" smtClean="0"/>
              <a:t>Bücherschrank</a:t>
            </a:r>
            <a:r>
              <a:rPr lang="cs-CZ" sz="2000" dirty="0" smtClean="0"/>
              <a:t>. </a:t>
            </a:r>
          </a:p>
          <a:p>
            <a:pPr marL="109728" indent="0">
              <a:lnSpc>
                <a:spcPct val="160000"/>
              </a:lnSpc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11)</a:t>
            </a:r>
            <a:r>
              <a:rPr lang="cs-CZ" sz="2000" dirty="0" smtClean="0"/>
              <a:t>............ dem </a:t>
            </a:r>
            <a:r>
              <a:rPr lang="cs-CZ" sz="2000" dirty="0" err="1" smtClean="0"/>
              <a:t>Bücherschrank</a:t>
            </a:r>
            <a:r>
              <a:rPr lang="cs-CZ" sz="2000" dirty="0" smtClean="0"/>
              <a:t> </a:t>
            </a:r>
            <a:r>
              <a:rPr lang="cs-CZ" sz="2000" dirty="0" err="1" smtClean="0"/>
              <a:t>sind</a:t>
            </a:r>
            <a:r>
              <a:rPr lang="cs-CZ" sz="2000" dirty="0" smtClean="0"/>
              <a:t> </a:t>
            </a:r>
            <a:r>
              <a:rPr lang="cs-CZ" sz="2000" dirty="0" err="1" smtClean="0"/>
              <a:t>viele</a:t>
            </a:r>
            <a:r>
              <a:rPr lang="cs-CZ" sz="2000" dirty="0" smtClean="0"/>
              <a:t> </a:t>
            </a:r>
            <a:r>
              <a:rPr lang="cs-CZ" sz="2000" dirty="0" err="1" smtClean="0"/>
              <a:t>Bücher</a:t>
            </a:r>
            <a:r>
              <a:rPr lang="cs-CZ" sz="2000" dirty="0" smtClean="0"/>
              <a:t>. </a:t>
            </a:r>
          </a:p>
          <a:p>
            <a:pPr marL="109728" indent="0">
              <a:buNone/>
            </a:pPr>
            <a:r>
              <a:rPr lang="cs-CZ" sz="2000" dirty="0" smtClean="0"/>
              <a:t>Komm </a:t>
            </a:r>
            <a:r>
              <a:rPr lang="cs-CZ" sz="2000" dirty="0" smtClean="0"/>
              <a:t>bald </a:t>
            </a:r>
            <a:r>
              <a:rPr lang="cs-CZ" sz="2000" b="1" dirty="0" smtClean="0">
                <a:solidFill>
                  <a:srgbClr val="FF0000"/>
                </a:solidFill>
              </a:rPr>
              <a:t>12)</a:t>
            </a:r>
            <a:r>
              <a:rPr lang="cs-CZ" sz="2000" dirty="0" smtClean="0"/>
              <a:t>............ </a:t>
            </a:r>
            <a:r>
              <a:rPr lang="cs-CZ" sz="2000" dirty="0" err="1" smtClean="0"/>
              <a:t>Besuch</a:t>
            </a:r>
            <a:r>
              <a:rPr lang="cs-CZ" sz="2000" dirty="0" smtClean="0"/>
              <a:t>!</a:t>
            </a:r>
          </a:p>
          <a:p>
            <a:pPr marL="109728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</a:t>
            </a:r>
            <a:r>
              <a:rPr lang="cs-CZ" sz="2000" dirty="0" err="1" smtClean="0"/>
              <a:t>Deine</a:t>
            </a:r>
            <a:r>
              <a:rPr lang="cs-CZ" sz="2000" dirty="0" smtClean="0"/>
              <a:t> Karin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46604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6336704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000" dirty="0"/>
              <a:t>Liebe Jana</a:t>
            </a:r>
            <a:r>
              <a:rPr lang="cs-CZ" sz="2000" dirty="0" smtClean="0"/>
              <a:t>,</a:t>
            </a:r>
          </a:p>
          <a:p>
            <a:pPr marL="109728" indent="0">
              <a:buNone/>
            </a:pPr>
            <a:endParaRPr lang="cs-CZ" sz="2000" dirty="0"/>
          </a:p>
          <a:p>
            <a:pPr marL="109728" indent="0">
              <a:lnSpc>
                <a:spcPct val="160000"/>
              </a:lnSpc>
              <a:buNone/>
            </a:pPr>
            <a:r>
              <a:rPr lang="cs-CZ" sz="2000" dirty="0" err="1"/>
              <a:t>Ich</a:t>
            </a:r>
            <a:r>
              <a:rPr lang="cs-CZ" sz="2000" dirty="0"/>
              <a:t> </a:t>
            </a:r>
            <a:r>
              <a:rPr lang="cs-CZ" sz="2000" dirty="0" err="1"/>
              <a:t>wohne</a:t>
            </a:r>
            <a:r>
              <a:rPr lang="cs-CZ" sz="2000" dirty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in </a:t>
            </a:r>
            <a:r>
              <a:rPr lang="cs-CZ" sz="2000" dirty="0" err="1" smtClean="0"/>
              <a:t>einer</a:t>
            </a:r>
            <a:r>
              <a:rPr lang="cs-CZ" sz="2000" dirty="0" smtClean="0"/>
              <a:t> </a:t>
            </a:r>
            <a:r>
              <a:rPr lang="cs-CZ" sz="2000" dirty="0" err="1"/>
              <a:t>neuen</a:t>
            </a:r>
            <a:r>
              <a:rPr lang="cs-CZ" sz="2000" dirty="0"/>
              <a:t> </a:t>
            </a:r>
            <a:r>
              <a:rPr lang="cs-CZ" sz="2000" dirty="0" err="1"/>
              <a:t>Wohnung</a:t>
            </a:r>
            <a:r>
              <a:rPr lang="cs-CZ" sz="2000" dirty="0"/>
              <a:t>. </a:t>
            </a:r>
            <a:r>
              <a:rPr lang="cs-CZ" sz="2000" dirty="0" err="1"/>
              <a:t>Sie</a:t>
            </a:r>
            <a:r>
              <a:rPr lang="cs-CZ" sz="2000" dirty="0"/>
              <a:t> </a:t>
            </a:r>
            <a:r>
              <a:rPr lang="cs-CZ" sz="2000" dirty="0" err="1"/>
              <a:t>steht</a:t>
            </a:r>
            <a:r>
              <a:rPr lang="cs-CZ" sz="2000" dirty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am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Rande </a:t>
            </a:r>
            <a:r>
              <a:rPr lang="cs-CZ" sz="2000" dirty="0"/>
              <a:t>der </a:t>
            </a:r>
            <a:r>
              <a:rPr lang="cs-CZ" sz="2000" dirty="0" err="1"/>
              <a:t>Stadt</a:t>
            </a:r>
            <a:r>
              <a:rPr lang="cs-CZ" sz="2000" dirty="0"/>
              <a:t>.</a:t>
            </a:r>
          </a:p>
          <a:p>
            <a:pPr marL="109728" indent="0">
              <a:lnSpc>
                <a:spcPct val="160000"/>
              </a:lnSpc>
              <a:buNone/>
            </a:pPr>
            <a:r>
              <a:rPr lang="cs-CZ" sz="2000" dirty="0"/>
              <a:t> </a:t>
            </a:r>
            <a:r>
              <a:rPr lang="cs-CZ" sz="2000" dirty="0" err="1"/>
              <a:t>Ich</a:t>
            </a:r>
            <a:r>
              <a:rPr lang="cs-CZ" sz="2000" dirty="0"/>
              <a:t> </a:t>
            </a:r>
            <a:r>
              <a:rPr lang="cs-CZ" sz="2000" dirty="0" err="1"/>
              <a:t>wohne</a:t>
            </a:r>
            <a:r>
              <a:rPr lang="cs-CZ" sz="2000" dirty="0"/>
              <a:t> dort </a:t>
            </a:r>
            <a:r>
              <a:rPr lang="cs-CZ" sz="2000" b="1" dirty="0" err="1" smtClean="0">
                <a:solidFill>
                  <a:srgbClr val="FF0000"/>
                </a:solidFill>
              </a:rPr>
              <a:t>mit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/>
              <a:t>meinem</a:t>
            </a:r>
            <a:r>
              <a:rPr lang="cs-CZ" sz="2000" dirty="0" smtClean="0"/>
              <a:t> </a:t>
            </a:r>
            <a:r>
              <a:rPr lang="cs-CZ" sz="2000" dirty="0" err="1"/>
              <a:t>Freund</a:t>
            </a:r>
            <a:r>
              <a:rPr lang="cs-CZ" sz="2000" dirty="0"/>
              <a:t>. </a:t>
            </a:r>
            <a:r>
              <a:rPr lang="cs-CZ" sz="2000" b="1" dirty="0" smtClean="0">
                <a:solidFill>
                  <a:srgbClr val="FF0000"/>
                </a:solidFill>
              </a:rPr>
              <a:t>in </a:t>
            </a:r>
            <a:r>
              <a:rPr lang="cs-CZ" sz="2000" dirty="0" err="1" smtClean="0"/>
              <a:t>unseren</a:t>
            </a:r>
            <a:r>
              <a:rPr lang="cs-CZ" sz="2000" dirty="0" smtClean="0"/>
              <a:t> </a:t>
            </a:r>
            <a:r>
              <a:rPr lang="cs-CZ" sz="2000" dirty="0" err="1"/>
              <a:t>Zimmern</a:t>
            </a:r>
            <a:r>
              <a:rPr lang="cs-CZ" sz="2000" dirty="0"/>
              <a:t> </a:t>
            </a:r>
            <a:r>
              <a:rPr lang="cs-CZ" sz="2000" dirty="0" err="1"/>
              <a:t>haben</a:t>
            </a:r>
            <a:r>
              <a:rPr lang="cs-CZ" sz="2000" dirty="0"/>
              <a:t> </a:t>
            </a:r>
          </a:p>
          <a:p>
            <a:pPr marL="109728" indent="0">
              <a:lnSpc>
                <a:spcPct val="160000"/>
              </a:lnSpc>
              <a:buNone/>
            </a:pPr>
            <a:r>
              <a:rPr lang="cs-CZ" sz="2000" dirty="0" err="1"/>
              <a:t>wir</a:t>
            </a:r>
            <a:r>
              <a:rPr lang="cs-CZ" sz="2000" dirty="0"/>
              <a:t> </a:t>
            </a:r>
            <a:r>
              <a:rPr lang="cs-CZ" sz="2000" dirty="0" err="1"/>
              <a:t>schöne</a:t>
            </a:r>
            <a:r>
              <a:rPr lang="cs-CZ" sz="2000" dirty="0"/>
              <a:t> </a:t>
            </a:r>
            <a:r>
              <a:rPr lang="cs-CZ" sz="2000" dirty="0" err="1"/>
              <a:t>Möbel</a:t>
            </a:r>
            <a:r>
              <a:rPr lang="cs-CZ" sz="2000" dirty="0"/>
              <a:t>. </a:t>
            </a:r>
            <a:r>
              <a:rPr lang="cs-CZ" sz="2000" dirty="0" err="1"/>
              <a:t>Gleich</a:t>
            </a:r>
            <a:r>
              <a:rPr lang="cs-CZ" sz="2000" dirty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an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der </a:t>
            </a:r>
            <a:r>
              <a:rPr lang="cs-CZ" sz="2000" dirty="0" err="1"/>
              <a:t>Tür</a:t>
            </a:r>
            <a:r>
              <a:rPr lang="cs-CZ" sz="2000" dirty="0"/>
              <a:t> stehen </a:t>
            </a:r>
            <a:r>
              <a:rPr lang="cs-CZ" sz="2000" dirty="0" err="1"/>
              <a:t>zwei</a:t>
            </a:r>
            <a:r>
              <a:rPr lang="cs-CZ" sz="2000" dirty="0"/>
              <a:t> </a:t>
            </a:r>
            <a:r>
              <a:rPr lang="cs-CZ" sz="2000" dirty="0" err="1"/>
              <a:t>Schränke</a:t>
            </a:r>
            <a:r>
              <a:rPr lang="cs-CZ" sz="2000" dirty="0"/>
              <a:t>, </a:t>
            </a:r>
          </a:p>
          <a:p>
            <a:pPr marL="109728" indent="0">
              <a:lnSpc>
                <a:spcPct val="160000"/>
              </a:lnSpc>
              <a:buNone/>
            </a:pPr>
            <a:r>
              <a:rPr lang="cs-CZ" sz="2000" b="1" dirty="0" err="1" smtClean="0">
                <a:solidFill>
                  <a:srgbClr val="FF0000"/>
                </a:solidFill>
              </a:rPr>
              <a:t>neben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den </a:t>
            </a:r>
            <a:r>
              <a:rPr lang="cs-CZ" sz="2000" dirty="0" err="1"/>
              <a:t>Schränken</a:t>
            </a:r>
            <a:r>
              <a:rPr lang="cs-CZ" sz="2000" dirty="0"/>
              <a:t> </a:t>
            </a:r>
            <a:r>
              <a:rPr lang="cs-CZ" sz="2000" dirty="0" err="1"/>
              <a:t>steht</a:t>
            </a:r>
            <a:r>
              <a:rPr lang="cs-CZ" sz="2000" dirty="0"/>
              <a:t> </a:t>
            </a:r>
            <a:r>
              <a:rPr lang="cs-CZ" sz="2000" dirty="0" err="1"/>
              <a:t>ein</a:t>
            </a:r>
            <a:r>
              <a:rPr lang="cs-CZ" sz="2000" dirty="0"/>
              <a:t> </a:t>
            </a:r>
            <a:r>
              <a:rPr lang="cs-CZ" sz="2000" dirty="0" err="1" smtClean="0"/>
              <a:t>Schreibtisch</a:t>
            </a:r>
            <a:r>
              <a:rPr lang="cs-CZ" sz="2000" dirty="0" smtClean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mit</a:t>
            </a:r>
            <a:r>
              <a:rPr lang="cs-CZ" sz="2000" dirty="0" smtClean="0"/>
              <a:t> </a:t>
            </a:r>
            <a:r>
              <a:rPr lang="cs-CZ" sz="2000" dirty="0" err="1" smtClean="0"/>
              <a:t>einem</a:t>
            </a:r>
            <a:r>
              <a:rPr lang="cs-CZ" sz="2000" dirty="0" smtClean="0"/>
              <a:t> </a:t>
            </a:r>
          </a:p>
          <a:p>
            <a:pPr marL="109728" indent="0">
              <a:lnSpc>
                <a:spcPct val="160000"/>
              </a:lnSpc>
              <a:buNone/>
            </a:pPr>
            <a:r>
              <a:rPr lang="cs-CZ" sz="2000" dirty="0" err="1" smtClean="0"/>
              <a:t>Stuhl</a:t>
            </a:r>
            <a:r>
              <a:rPr lang="cs-CZ" sz="2000" dirty="0" smtClean="0"/>
              <a:t>. </a:t>
            </a:r>
            <a:r>
              <a:rPr lang="cs-CZ" sz="2000" b="1" dirty="0" err="1" smtClean="0">
                <a:solidFill>
                  <a:srgbClr val="FF0000"/>
                </a:solidFill>
              </a:rPr>
              <a:t>An</a:t>
            </a:r>
            <a:r>
              <a:rPr lang="cs-CZ" sz="2000" dirty="0" smtClean="0"/>
              <a:t>  dem </a:t>
            </a:r>
            <a:r>
              <a:rPr lang="cs-CZ" sz="2000" dirty="0" err="1" smtClean="0"/>
              <a:t>Fenster</a:t>
            </a:r>
            <a:r>
              <a:rPr lang="cs-CZ" sz="2000" dirty="0" smtClean="0"/>
              <a:t> </a:t>
            </a:r>
            <a:r>
              <a:rPr lang="cs-CZ" sz="2000" dirty="0" err="1" smtClean="0"/>
              <a:t>steht</a:t>
            </a:r>
            <a:r>
              <a:rPr lang="cs-CZ" sz="2000" dirty="0" smtClean="0"/>
              <a:t> </a:t>
            </a:r>
            <a:r>
              <a:rPr lang="cs-CZ" sz="2000" dirty="0" err="1" smtClean="0"/>
              <a:t>ein</a:t>
            </a:r>
            <a:r>
              <a:rPr lang="cs-CZ" sz="2000" dirty="0" smtClean="0"/>
              <a:t> Sofa. </a:t>
            </a: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sitze</a:t>
            </a:r>
            <a:r>
              <a:rPr lang="cs-CZ" sz="2000" dirty="0" smtClean="0"/>
              <a:t> </a:t>
            </a:r>
            <a:r>
              <a:rPr lang="cs-CZ" sz="2000" dirty="0" err="1" smtClean="0"/>
              <a:t>sehr</a:t>
            </a:r>
            <a:r>
              <a:rPr lang="cs-CZ" sz="2000" dirty="0" smtClean="0"/>
              <a:t> </a:t>
            </a:r>
            <a:r>
              <a:rPr lang="cs-CZ" sz="2000" dirty="0" err="1" smtClean="0"/>
              <a:t>gern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in </a:t>
            </a:r>
            <a:r>
              <a:rPr lang="cs-CZ" sz="2000" dirty="0" smtClean="0"/>
              <a:t>dem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Sofa. </a:t>
            </a:r>
            <a:r>
              <a:rPr lang="cs-CZ" sz="2000" b="1" dirty="0" err="1" smtClean="0">
                <a:solidFill>
                  <a:srgbClr val="FF0000"/>
                </a:solidFill>
              </a:rPr>
              <a:t>Im</a:t>
            </a:r>
            <a:r>
              <a:rPr lang="cs-CZ" sz="2000" dirty="0" smtClean="0"/>
              <a:t> </a:t>
            </a:r>
            <a:r>
              <a:rPr lang="cs-CZ" sz="2000" dirty="0" err="1" smtClean="0"/>
              <a:t>Wohnzimmer</a:t>
            </a:r>
            <a:r>
              <a:rPr lang="cs-CZ" sz="2000" dirty="0" smtClean="0"/>
              <a:t> </a:t>
            </a:r>
            <a:r>
              <a:rPr lang="cs-CZ" sz="2000" dirty="0" err="1"/>
              <a:t>steht</a:t>
            </a:r>
            <a:r>
              <a:rPr lang="cs-CZ" sz="2000" dirty="0"/>
              <a:t> </a:t>
            </a:r>
            <a:r>
              <a:rPr lang="cs-CZ" sz="2000" dirty="0" err="1"/>
              <a:t>noch</a:t>
            </a:r>
            <a:r>
              <a:rPr lang="cs-CZ" sz="2000" dirty="0"/>
              <a:t> </a:t>
            </a:r>
            <a:r>
              <a:rPr lang="cs-CZ" sz="2000" dirty="0" err="1"/>
              <a:t>ein</a:t>
            </a:r>
            <a:r>
              <a:rPr lang="cs-CZ" sz="2000" dirty="0"/>
              <a:t> </a:t>
            </a:r>
            <a:r>
              <a:rPr lang="cs-CZ" sz="2000" dirty="0" err="1"/>
              <a:t>Bücherschrank</a:t>
            </a:r>
            <a:r>
              <a:rPr lang="cs-CZ" sz="2000" dirty="0"/>
              <a:t>. </a:t>
            </a:r>
          </a:p>
          <a:p>
            <a:pPr marL="109728" indent="0">
              <a:lnSpc>
                <a:spcPct val="160000"/>
              </a:lnSpc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In </a:t>
            </a:r>
            <a:r>
              <a:rPr lang="cs-CZ" sz="2000" dirty="0" smtClean="0"/>
              <a:t>dem </a:t>
            </a:r>
            <a:r>
              <a:rPr lang="cs-CZ" sz="2000" dirty="0" err="1"/>
              <a:t>Bücherschrank</a:t>
            </a:r>
            <a:r>
              <a:rPr lang="cs-CZ" sz="2000" dirty="0"/>
              <a:t> </a:t>
            </a:r>
            <a:r>
              <a:rPr lang="cs-CZ" sz="2000" dirty="0" err="1"/>
              <a:t>sind</a:t>
            </a:r>
            <a:r>
              <a:rPr lang="cs-CZ" sz="2000" dirty="0"/>
              <a:t> </a:t>
            </a:r>
            <a:r>
              <a:rPr lang="cs-CZ" sz="2000" dirty="0" err="1"/>
              <a:t>viele</a:t>
            </a:r>
            <a:r>
              <a:rPr lang="cs-CZ" sz="2000" dirty="0"/>
              <a:t> </a:t>
            </a:r>
            <a:r>
              <a:rPr lang="cs-CZ" sz="2000" dirty="0" err="1"/>
              <a:t>Bücher</a:t>
            </a:r>
            <a:r>
              <a:rPr lang="cs-CZ" sz="2000" dirty="0"/>
              <a:t>. </a:t>
            </a:r>
          </a:p>
          <a:p>
            <a:pPr marL="109728" indent="0">
              <a:buNone/>
            </a:pPr>
            <a:r>
              <a:rPr lang="cs-CZ" sz="2000" smtClean="0"/>
              <a:t>Komm </a:t>
            </a:r>
            <a:r>
              <a:rPr lang="cs-CZ" sz="2000" dirty="0" err="1"/>
              <a:t>bald</a:t>
            </a:r>
            <a:r>
              <a:rPr lang="cs-CZ" sz="2000" dirty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zu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/>
              <a:t>Besuch</a:t>
            </a:r>
            <a:r>
              <a:rPr lang="cs-CZ" sz="2000" dirty="0"/>
              <a:t>!</a:t>
            </a:r>
          </a:p>
          <a:p>
            <a:pPr marL="109728" indent="0">
              <a:buNone/>
            </a:pPr>
            <a:r>
              <a:rPr lang="cs-CZ" sz="2000" dirty="0"/>
              <a:t>						</a:t>
            </a:r>
            <a:r>
              <a:rPr lang="cs-CZ" sz="2000" dirty="0" err="1"/>
              <a:t>Deine</a:t>
            </a:r>
            <a:r>
              <a:rPr lang="cs-CZ" sz="2000" dirty="0"/>
              <a:t> Karin</a:t>
            </a:r>
          </a:p>
          <a:p>
            <a:pPr marL="109728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25544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801</TotalTime>
  <Words>489</Words>
  <Application>Microsoft Office PowerPoint</Application>
  <PresentationFormat>On-screen Show (4:3)</PresentationFormat>
  <Paragraphs>122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Silk</vt:lpstr>
      <vt:lpstr>Německý jazyk – Gramatické jevy</vt:lpstr>
      <vt:lpstr>Předložky</vt:lpstr>
      <vt:lpstr>Předložky se 3. a 4. pádem</vt:lpstr>
      <vt:lpstr>Předložky se 3. a 4. pádem</vt:lpstr>
      <vt:lpstr>PowerPoint Presentation</vt:lpstr>
      <vt:lpstr>Splývání předložek se členem</vt:lpstr>
      <vt:lpstr>Přeložte do němčiny:</vt:lpstr>
      <vt:lpstr>Tvořte věty:</vt:lpstr>
      <vt:lpstr>PowerPoint Presentation</vt:lpstr>
      <vt:lpstr>Doplňte do textu správnou předložku:</vt:lpstr>
      <vt:lpstr>PowerPoint Presentation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Valued Acer Customer</cp:lastModifiedBy>
  <cp:revision>88</cp:revision>
  <dcterms:created xsi:type="dcterms:W3CDTF">2011-03-22T17:13:23Z</dcterms:created>
  <dcterms:modified xsi:type="dcterms:W3CDTF">2012-04-21T17:33:26Z</dcterms:modified>
</cp:coreProperties>
</file>