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6" r:id="rId2"/>
    <p:sldId id="257" r:id="rId3"/>
    <p:sldId id="261" r:id="rId4"/>
    <p:sldId id="258" r:id="rId5"/>
    <p:sldId id="259" r:id="rId6"/>
    <p:sldId id="262" r:id="rId7"/>
    <p:sldId id="260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pPr/>
              <a:t>16.4.2012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jazyk 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052736"/>
            <a:ext cx="7776864" cy="8640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Préteritum sloves </a:t>
            </a:r>
            <a:r>
              <a:rPr lang="cs-CZ" sz="3200" b="1" dirty="0" err="1" smtClean="0">
                <a:solidFill>
                  <a:schemeClr val="tx1"/>
                </a:solidFill>
              </a:rPr>
              <a:t>haben</a:t>
            </a:r>
            <a:r>
              <a:rPr lang="cs-CZ" sz="3200" b="1" dirty="0" smtClean="0">
                <a:solidFill>
                  <a:schemeClr val="tx1"/>
                </a:solidFill>
              </a:rPr>
              <a:t>, </a:t>
            </a:r>
            <a:r>
              <a:rPr lang="cs-CZ" sz="3200" b="1" dirty="0" err="1" smtClean="0">
                <a:solidFill>
                  <a:schemeClr val="tx1"/>
                </a:solidFill>
              </a:rPr>
              <a:t>sein</a:t>
            </a:r>
            <a:r>
              <a:rPr lang="cs-CZ" sz="3200" b="1" dirty="0" smtClean="0">
                <a:solidFill>
                  <a:schemeClr val="tx1"/>
                </a:solidFill>
              </a:rPr>
              <a:t>, </a:t>
            </a:r>
            <a:r>
              <a:rPr lang="cs-CZ" sz="3200" b="1" dirty="0" err="1" smtClean="0">
                <a:solidFill>
                  <a:schemeClr val="tx1"/>
                </a:solidFill>
              </a:rPr>
              <a:t>werden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VY_32_INOVACE_02-17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4259337"/>
              </p:ext>
            </p:extLst>
          </p:nvPr>
        </p:nvGraphicFramePr>
        <p:xfrm>
          <a:off x="1691680" y="234888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Německý </a:t>
                      </a:r>
                      <a:r>
                        <a:rPr lang="cs-CZ" sz="1400" kern="50" smtClean="0">
                          <a:effectLst/>
                        </a:rPr>
                        <a:t>jazyk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Gramatické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Préteritum sloves </a:t>
                      </a:r>
                      <a:r>
                        <a:rPr lang="cs-CZ" sz="1400" kern="50" dirty="0" err="1" smtClean="0">
                          <a:effectLst/>
                        </a:rPr>
                        <a:t>haben</a:t>
                      </a:r>
                      <a:r>
                        <a:rPr lang="cs-CZ" sz="1400" kern="50" dirty="0" smtClean="0">
                          <a:effectLst/>
                        </a:rPr>
                        <a:t>, </a:t>
                      </a:r>
                      <a:r>
                        <a:rPr lang="cs-CZ" sz="1400" kern="50" dirty="0" err="1" smtClean="0">
                          <a:effectLst/>
                        </a:rPr>
                        <a:t>sein</a:t>
                      </a:r>
                      <a:r>
                        <a:rPr lang="cs-CZ" sz="1400" kern="50" dirty="0" smtClean="0">
                          <a:effectLst/>
                        </a:rPr>
                        <a:t>, </a:t>
                      </a:r>
                      <a:r>
                        <a:rPr lang="cs-CZ" sz="1400" kern="50" smtClean="0">
                          <a:effectLst/>
                        </a:rPr>
                        <a:t>werden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23. 10. 2011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Seznámení se s tvorbou minulého času (préterita) sloves </a:t>
                      </a:r>
                      <a:r>
                        <a:rPr lang="cs-CZ" sz="1400" kern="50" dirty="0" err="1" smtClean="0">
                          <a:effectLst/>
                          <a:latin typeface="+mn-lt"/>
                          <a:ea typeface="+mn-ea"/>
                        </a:rPr>
                        <a:t>haben</a:t>
                      </a: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,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 </a:t>
                      </a:r>
                      <a:r>
                        <a:rPr lang="cs-CZ" sz="1400" kern="50" baseline="0" dirty="0" err="1" smtClean="0">
                          <a:effectLst/>
                          <a:latin typeface="+mn-lt"/>
                          <a:ea typeface="+mn-ea"/>
                        </a:rPr>
                        <a:t>sein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, </a:t>
                      </a:r>
                      <a:r>
                        <a:rPr lang="cs-CZ" sz="1400" kern="50" baseline="0" dirty="0" err="1" smtClean="0">
                          <a:effectLst/>
                          <a:latin typeface="+mn-lt"/>
                          <a:ea typeface="+mn-ea"/>
                        </a:rPr>
                        <a:t>werden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. Procvičení na příkladech.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11388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Préteritum sloves </a:t>
            </a:r>
            <a:br>
              <a:rPr lang="cs-CZ" dirty="0" smtClean="0"/>
            </a:br>
            <a:r>
              <a:rPr lang="cs-CZ" dirty="0" err="1" smtClean="0"/>
              <a:t>haben</a:t>
            </a:r>
            <a:r>
              <a:rPr lang="cs-CZ" dirty="0" smtClean="0"/>
              <a:t>, </a:t>
            </a:r>
            <a:r>
              <a:rPr lang="cs-CZ" dirty="0" err="1" smtClean="0"/>
              <a:t>sein</a:t>
            </a:r>
            <a:r>
              <a:rPr lang="cs-CZ" dirty="0" smtClean="0"/>
              <a:t> a </a:t>
            </a:r>
            <a:r>
              <a:rPr lang="cs-CZ" dirty="0" err="1" smtClean="0"/>
              <a:t>werden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Préteritum je minulý čas, používá se při vyprávění příběhů, psaní dopisů apod.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Uvedená slovesa nejsou pouze </a:t>
            </a:r>
            <a:r>
              <a:rPr lang="cs-CZ" b="1" u="sng" dirty="0" smtClean="0"/>
              <a:t>významová</a:t>
            </a:r>
            <a:r>
              <a:rPr lang="cs-CZ" dirty="0" smtClean="0"/>
              <a:t>, ale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jsou v němčině používána jako slovesa </a:t>
            </a:r>
            <a:r>
              <a:rPr lang="cs-CZ" b="1" u="sng" dirty="0" smtClean="0"/>
              <a:t>pomocná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(např. při vyjádření perfekta, budoucího času atd.)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b="1" dirty="0" smtClean="0"/>
              <a:t>Uvedená slovesa tvoří préteritum </a:t>
            </a:r>
          </a:p>
          <a:p>
            <a:pPr marL="109728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nepravidelně!</a:t>
            </a:r>
          </a:p>
        </p:txBody>
      </p:sp>
    </p:spTree>
    <p:extLst>
      <p:ext uri="{BB962C8B-B14F-4D97-AF65-F5344CB8AC3E}">
        <p14:creationId xmlns:p14="http://schemas.microsoft.com/office/powerpoint/2010/main" xmlns="" val="2531805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použití ve větě: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hatte</a:t>
            </a:r>
            <a:r>
              <a:rPr lang="cs-CZ" sz="3200" dirty="0" smtClean="0"/>
              <a:t> </a:t>
            </a:r>
            <a:r>
              <a:rPr lang="cs-CZ" sz="3200" dirty="0" err="1" smtClean="0"/>
              <a:t>gestern</a:t>
            </a:r>
            <a:r>
              <a:rPr lang="cs-CZ" sz="3200" dirty="0" smtClean="0"/>
              <a:t> </a:t>
            </a:r>
            <a:r>
              <a:rPr lang="cs-CZ" sz="3200" dirty="0" err="1" smtClean="0"/>
              <a:t>kein</a:t>
            </a:r>
            <a:r>
              <a:rPr lang="cs-CZ" sz="3200" dirty="0" smtClean="0"/>
              <a:t> </a:t>
            </a:r>
            <a:r>
              <a:rPr lang="cs-CZ" sz="3200" dirty="0" err="1" smtClean="0"/>
              <a:t>Geld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Včera jsem neměl peníze.</a:t>
            </a:r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r>
              <a:rPr lang="cs-CZ" sz="3200" dirty="0" smtClean="0"/>
              <a:t>Martin </a:t>
            </a:r>
            <a:r>
              <a:rPr lang="cs-CZ" sz="3200" b="1" dirty="0" err="1" smtClean="0">
                <a:solidFill>
                  <a:srgbClr val="FF0000"/>
                </a:solidFill>
              </a:rPr>
              <a:t>hatte</a:t>
            </a:r>
            <a:r>
              <a:rPr lang="cs-CZ" sz="3200" dirty="0" smtClean="0"/>
              <a:t> </a:t>
            </a:r>
            <a:r>
              <a:rPr lang="cs-CZ" sz="3200" dirty="0" err="1" smtClean="0"/>
              <a:t>hier</a:t>
            </a:r>
            <a:r>
              <a:rPr lang="cs-CZ" sz="3200" dirty="0" smtClean="0"/>
              <a:t> </a:t>
            </a:r>
            <a:r>
              <a:rPr lang="cs-CZ" sz="3200" dirty="0" err="1" smtClean="0"/>
              <a:t>einen</a:t>
            </a:r>
            <a:r>
              <a:rPr lang="cs-CZ" sz="3200" dirty="0" smtClean="0"/>
              <a:t> </a:t>
            </a:r>
            <a:r>
              <a:rPr lang="cs-CZ" sz="3200" dirty="0" err="1" smtClean="0"/>
              <a:t>Freundin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Martin tady měl přítelkyni.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Hattet</a:t>
            </a:r>
            <a:r>
              <a:rPr lang="cs-CZ" sz="3200" dirty="0" smtClean="0"/>
              <a:t> </a:t>
            </a:r>
            <a:r>
              <a:rPr lang="cs-CZ" sz="3200" dirty="0" err="1" smtClean="0"/>
              <a:t>ihr</a:t>
            </a:r>
            <a:r>
              <a:rPr lang="cs-CZ" sz="3200" dirty="0" smtClean="0"/>
              <a:t> </a:t>
            </a:r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Montag</a:t>
            </a:r>
            <a:r>
              <a:rPr lang="cs-CZ" sz="3200" dirty="0" smtClean="0"/>
              <a:t> </a:t>
            </a:r>
            <a:r>
              <a:rPr lang="cs-CZ" sz="3200" dirty="0" err="1" smtClean="0"/>
              <a:t>Zeit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r>
              <a:rPr lang="cs-CZ" sz="3200" dirty="0" smtClean="0"/>
              <a:t>Měli jste v </a:t>
            </a:r>
            <a:r>
              <a:rPr lang="cs-CZ" sz="3200" dirty="0" err="1" smtClean="0"/>
              <a:t>ponělí</a:t>
            </a:r>
            <a:r>
              <a:rPr lang="cs-CZ" sz="3200" dirty="0" smtClean="0"/>
              <a:t> čas?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718947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Sloveso „</a:t>
            </a:r>
            <a:r>
              <a:rPr lang="cs-CZ" dirty="0" err="1" smtClean="0"/>
              <a:t>haben</a:t>
            </a:r>
            <a:r>
              <a:rPr lang="cs-CZ" dirty="0" smtClean="0"/>
              <a:t>“ (mít)</a:t>
            </a:r>
            <a:br>
              <a:rPr lang="cs-CZ" dirty="0" smtClean="0"/>
            </a:br>
            <a:r>
              <a:rPr lang="cs-CZ" dirty="0" smtClean="0"/>
              <a:t>v préteritu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200" dirty="0" smtClean="0"/>
              <a:t>1. </a:t>
            </a:r>
            <a:r>
              <a:rPr lang="cs-CZ" sz="3200" dirty="0" err="1" smtClean="0"/>
              <a:t>Ich</a:t>
            </a:r>
            <a:r>
              <a:rPr lang="cs-CZ" sz="3200" dirty="0" smtClean="0"/>
              <a:t> 	</a:t>
            </a:r>
            <a:r>
              <a:rPr lang="cs-CZ" sz="3200" b="1" dirty="0" err="1" smtClean="0">
                <a:solidFill>
                  <a:srgbClr val="FF0000"/>
                </a:solidFill>
              </a:rPr>
              <a:t>hatte</a:t>
            </a:r>
            <a:r>
              <a:rPr lang="cs-CZ" sz="3200" b="1" dirty="0" smtClean="0">
                <a:solidFill>
                  <a:srgbClr val="FF0000"/>
                </a:solidFill>
              </a:rPr>
              <a:t>		</a:t>
            </a:r>
            <a:r>
              <a:rPr lang="cs-CZ" sz="3200" dirty="0" smtClean="0"/>
              <a:t>já jsem měl</a:t>
            </a:r>
          </a:p>
          <a:p>
            <a:pPr marL="109728" indent="0">
              <a:buNone/>
            </a:pPr>
            <a:r>
              <a:rPr lang="cs-CZ" sz="3200" dirty="0" smtClean="0"/>
              <a:t>2.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hattest</a:t>
            </a:r>
            <a:r>
              <a:rPr lang="cs-CZ" sz="3200" b="1" dirty="0" smtClean="0">
                <a:solidFill>
                  <a:srgbClr val="FF0000"/>
                </a:solidFill>
              </a:rPr>
              <a:t>		</a:t>
            </a:r>
            <a:r>
              <a:rPr lang="cs-CZ" sz="3200" dirty="0"/>
              <a:t>ty jsi měl</a:t>
            </a:r>
          </a:p>
          <a:p>
            <a:pPr marL="109728" indent="0">
              <a:buNone/>
            </a:pPr>
            <a:r>
              <a:rPr lang="cs-CZ" sz="3200" dirty="0"/>
              <a:t>3. Er 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hatte</a:t>
            </a:r>
            <a:r>
              <a:rPr lang="cs-CZ" sz="3200" b="1" dirty="0" smtClean="0">
                <a:solidFill>
                  <a:srgbClr val="FF0000"/>
                </a:solidFill>
              </a:rPr>
              <a:t>		</a:t>
            </a:r>
            <a:r>
              <a:rPr lang="cs-CZ" sz="3200" dirty="0"/>
              <a:t>on měl</a:t>
            </a:r>
          </a:p>
          <a:p>
            <a:pPr marL="109728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3200" dirty="0"/>
              <a:t>1. </a:t>
            </a:r>
            <a:r>
              <a:rPr lang="cs-CZ" sz="3200" dirty="0" err="1"/>
              <a:t>Wir</a:t>
            </a:r>
            <a:r>
              <a:rPr lang="cs-CZ" sz="3200" dirty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hatten</a:t>
            </a:r>
            <a:r>
              <a:rPr lang="cs-CZ" sz="3200" b="1" dirty="0" smtClean="0">
                <a:solidFill>
                  <a:srgbClr val="FF0000"/>
                </a:solidFill>
              </a:rPr>
              <a:t>		</a:t>
            </a:r>
            <a:r>
              <a:rPr lang="cs-CZ" sz="3200" dirty="0"/>
              <a:t>my jsme měli</a:t>
            </a:r>
          </a:p>
          <a:p>
            <a:pPr marL="109728" indent="0">
              <a:buNone/>
            </a:pPr>
            <a:r>
              <a:rPr lang="cs-CZ" sz="3200" dirty="0"/>
              <a:t>2. </a:t>
            </a:r>
            <a:r>
              <a:rPr lang="cs-CZ" sz="3200" dirty="0" err="1"/>
              <a:t>Ihr</a:t>
            </a:r>
            <a:r>
              <a:rPr lang="cs-CZ" sz="3200" dirty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hattet</a:t>
            </a:r>
            <a:r>
              <a:rPr lang="cs-CZ" sz="3200" b="1" dirty="0" smtClean="0">
                <a:solidFill>
                  <a:srgbClr val="FF0000"/>
                </a:solidFill>
              </a:rPr>
              <a:t>		</a:t>
            </a:r>
            <a:r>
              <a:rPr lang="cs-CZ" sz="3200" dirty="0"/>
              <a:t>vy jste měli </a:t>
            </a:r>
          </a:p>
          <a:p>
            <a:pPr marL="109728" indent="0">
              <a:buNone/>
            </a:pPr>
            <a:r>
              <a:rPr lang="cs-CZ" sz="3200" dirty="0"/>
              <a:t>3. </a:t>
            </a:r>
            <a:r>
              <a:rPr lang="cs-CZ" sz="3200" dirty="0" err="1"/>
              <a:t>Sie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hatten</a:t>
            </a:r>
            <a:r>
              <a:rPr lang="cs-CZ" sz="3200" b="1" dirty="0" smtClean="0">
                <a:solidFill>
                  <a:srgbClr val="FF0000"/>
                </a:solidFill>
              </a:rPr>
              <a:t>		</a:t>
            </a:r>
            <a:r>
              <a:rPr lang="cs-CZ" sz="3200" dirty="0"/>
              <a:t>Vy jste měl/a</a:t>
            </a:r>
          </a:p>
          <a:p>
            <a:pPr marL="109728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</a:t>
            </a:r>
            <a:r>
              <a:rPr lang="cs-CZ" sz="3200" dirty="0" err="1"/>
              <a:t>sie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b="1" dirty="0" err="1" smtClean="0">
                <a:solidFill>
                  <a:srgbClr val="FF0000"/>
                </a:solidFill>
              </a:rPr>
              <a:t>hatten</a:t>
            </a:r>
            <a:r>
              <a:rPr lang="cs-CZ" sz="3200" b="1" dirty="0" smtClean="0">
                <a:solidFill>
                  <a:srgbClr val="FF0000"/>
                </a:solidFill>
              </a:rPr>
              <a:t>		</a:t>
            </a:r>
            <a:r>
              <a:rPr lang="cs-CZ" sz="3200" dirty="0"/>
              <a:t>oni měli</a:t>
            </a:r>
          </a:p>
        </p:txBody>
      </p:sp>
    </p:spTree>
    <p:extLst>
      <p:ext uri="{BB962C8B-B14F-4D97-AF65-F5344CB8AC3E}">
        <p14:creationId xmlns:p14="http://schemas.microsoft.com/office/powerpoint/2010/main" xmlns="" val="1130829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Sloveso „</a:t>
            </a:r>
            <a:r>
              <a:rPr lang="cs-CZ" dirty="0" err="1" smtClean="0"/>
              <a:t>sein</a:t>
            </a:r>
            <a:r>
              <a:rPr lang="cs-CZ" dirty="0" smtClean="0"/>
              <a:t>“ (být)</a:t>
            </a:r>
            <a:br>
              <a:rPr lang="cs-CZ" dirty="0" smtClean="0"/>
            </a:br>
            <a:r>
              <a:rPr lang="cs-CZ" dirty="0" smtClean="0"/>
              <a:t>v préteritu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pPr marL="109728" indent="0">
              <a:buNone/>
            </a:pPr>
            <a:r>
              <a:rPr lang="cs-CZ" sz="3200" dirty="0" smtClean="0"/>
              <a:t>1. </a:t>
            </a:r>
            <a:r>
              <a:rPr lang="cs-CZ" sz="3200" dirty="0" err="1" smtClean="0"/>
              <a:t>Ich</a:t>
            </a:r>
            <a:r>
              <a:rPr lang="cs-CZ" sz="3200" dirty="0" smtClean="0"/>
              <a:t> 	</a:t>
            </a:r>
            <a:r>
              <a:rPr lang="cs-CZ" sz="3200" b="1" dirty="0" err="1" smtClean="0">
                <a:solidFill>
                  <a:srgbClr val="FF0000"/>
                </a:solidFill>
              </a:rPr>
              <a:t>war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dirty="0" smtClean="0"/>
              <a:t>		já jsem byl</a:t>
            </a:r>
          </a:p>
          <a:p>
            <a:pPr marL="109728" indent="0">
              <a:buNone/>
            </a:pPr>
            <a:r>
              <a:rPr lang="cs-CZ" sz="3200" dirty="0" smtClean="0"/>
              <a:t>2. </a:t>
            </a:r>
            <a:r>
              <a:rPr lang="cs-CZ" sz="3200" dirty="0" err="1" smtClean="0"/>
              <a:t>Du</a:t>
            </a:r>
            <a:r>
              <a:rPr lang="cs-CZ" sz="3200" dirty="0" smtClean="0"/>
              <a:t>	</a:t>
            </a:r>
            <a:r>
              <a:rPr lang="cs-CZ" sz="3200" b="1" dirty="0" err="1">
                <a:solidFill>
                  <a:srgbClr val="FF0000"/>
                </a:solidFill>
              </a:rPr>
              <a:t>warst</a:t>
            </a:r>
            <a:r>
              <a:rPr lang="cs-CZ" sz="3200" dirty="0" smtClean="0"/>
              <a:t>		ty jsi byl</a:t>
            </a:r>
          </a:p>
          <a:p>
            <a:pPr marL="109728" indent="0">
              <a:buNone/>
            </a:pPr>
            <a:r>
              <a:rPr lang="cs-CZ" sz="3200" dirty="0" smtClean="0"/>
              <a:t>3. Er	</a:t>
            </a:r>
            <a:r>
              <a:rPr lang="cs-CZ" sz="3200" b="1" dirty="0" err="1">
                <a:solidFill>
                  <a:srgbClr val="FF0000"/>
                </a:solidFill>
              </a:rPr>
              <a:t>war</a:t>
            </a:r>
            <a:r>
              <a:rPr lang="cs-CZ" sz="3200" b="1" dirty="0">
                <a:solidFill>
                  <a:srgbClr val="FF0000"/>
                </a:solidFill>
              </a:rPr>
              <a:t>	</a:t>
            </a:r>
            <a:r>
              <a:rPr lang="cs-CZ" sz="3200" dirty="0" smtClean="0"/>
              <a:t>		on byl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1. </a:t>
            </a:r>
            <a:r>
              <a:rPr lang="cs-CZ" sz="3200" dirty="0" err="1" smtClean="0"/>
              <a:t>Wir</a:t>
            </a:r>
            <a:r>
              <a:rPr lang="cs-CZ" sz="3200" dirty="0" smtClean="0"/>
              <a:t> 	</a:t>
            </a:r>
            <a:r>
              <a:rPr lang="cs-CZ" sz="3200" b="1" dirty="0" err="1">
                <a:solidFill>
                  <a:srgbClr val="FF0000"/>
                </a:solidFill>
              </a:rPr>
              <a:t>waren</a:t>
            </a:r>
            <a:r>
              <a:rPr lang="cs-CZ" sz="3200" dirty="0" smtClean="0"/>
              <a:t>		my jsme byli</a:t>
            </a:r>
          </a:p>
          <a:p>
            <a:pPr marL="109728" indent="0">
              <a:buNone/>
            </a:pPr>
            <a:r>
              <a:rPr lang="cs-CZ" sz="3200" dirty="0" smtClean="0"/>
              <a:t>2. </a:t>
            </a:r>
            <a:r>
              <a:rPr lang="cs-CZ" sz="3200" dirty="0" err="1" smtClean="0"/>
              <a:t>Ihr</a:t>
            </a:r>
            <a:r>
              <a:rPr lang="cs-CZ" sz="3200" dirty="0" smtClean="0"/>
              <a:t>	</a:t>
            </a:r>
            <a:r>
              <a:rPr lang="cs-CZ" sz="3200" b="1" dirty="0" err="1">
                <a:solidFill>
                  <a:srgbClr val="FF0000"/>
                </a:solidFill>
              </a:rPr>
              <a:t>wart</a:t>
            </a:r>
            <a:r>
              <a:rPr lang="cs-CZ" sz="3200" b="1" dirty="0">
                <a:solidFill>
                  <a:srgbClr val="FF0000"/>
                </a:solidFill>
              </a:rPr>
              <a:t>	</a:t>
            </a:r>
            <a:r>
              <a:rPr lang="cs-CZ" sz="3200" dirty="0" smtClean="0"/>
              <a:t>		vy jste byli</a:t>
            </a:r>
          </a:p>
          <a:p>
            <a:pPr marL="109728" indent="0">
              <a:buNone/>
            </a:pPr>
            <a:r>
              <a:rPr lang="cs-CZ" sz="3200" dirty="0" smtClean="0"/>
              <a:t>3. </a:t>
            </a:r>
            <a:r>
              <a:rPr lang="cs-CZ" sz="3200" dirty="0" err="1" smtClean="0"/>
              <a:t>Sie</a:t>
            </a:r>
            <a:r>
              <a:rPr lang="cs-CZ" sz="3200" dirty="0" smtClean="0"/>
              <a:t> 	</a:t>
            </a:r>
            <a:r>
              <a:rPr lang="cs-CZ" sz="3200" b="1" dirty="0" err="1">
                <a:solidFill>
                  <a:srgbClr val="FF0000"/>
                </a:solidFill>
              </a:rPr>
              <a:t>waren</a:t>
            </a:r>
            <a:r>
              <a:rPr lang="cs-CZ" sz="3200" dirty="0" smtClean="0"/>
              <a:t>		Vy jste byl/a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</a:t>
            </a:r>
            <a:r>
              <a:rPr lang="cs-CZ" sz="3200" dirty="0" err="1" smtClean="0"/>
              <a:t>sie</a:t>
            </a:r>
            <a:r>
              <a:rPr lang="cs-CZ" sz="3200" dirty="0" smtClean="0"/>
              <a:t>	</a:t>
            </a:r>
            <a:r>
              <a:rPr lang="cs-CZ" sz="3200" b="1" dirty="0" err="1">
                <a:solidFill>
                  <a:srgbClr val="FF0000"/>
                </a:solidFill>
              </a:rPr>
              <a:t>waren</a:t>
            </a:r>
            <a:r>
              <a:rPr lang="cs-CZ" sz="3200" dirty="0" smtClean="0"/>
              <a:t>		oni byli</a:t>
            </a:r>
          </a:p>
        </p:txBody>
      </p:sp>
    </p:spTree>
    <p:extLst>
      <p:ext uri="{BB962C8B-B14F-4D97-AF65-F5344CB8AC3E}">
        <p14:creationId xmlns:p14="http://schemas.microsoft.com/office/powerpoint/2010/main" xmlns="" val="427199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použití ve větě: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3200" dirty="0" err="1" smtClean="0"/>
              <a:t>Gestern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war</a:t>
            </a:r>
            <a:r>
              <a:rPr lang="cs-CZ" sz="3200" dirty="0" smtClean="0"/>
              <a:t>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zu</a:t>
            </a:r>
            <a:r>
              <a:rPr lang="cs-CZ" sz="3200" dirty="0" smtClean="0"/>
              <a:t> </a:t>
            </a:r>
            <a:r>
              <a:rPr lang="cs-CZ" sz="3200" dirty="0" err="1" smtClean="0"/>
              <a:t>Hause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Včera jsem byl doma.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Waren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im</a:t>
            </a:r>
            <a:r>
              <a:rPr lang="cs-CZ" sz="3200" dirty="0" smtClean="0"/>
              <a:t> </a:t>
            </a:r>
            <a:r>
              <a:rPr lang="cs-CZ" sz="3200" dirty="0" err="1" smtClean="0"/>
              <a:t>Supermarkt</a:t>
            </a:r>
            <a:r>
              <a:rPr lang="cs-CZ" sz="3200" dirty="0" smtClean="0"/>
              <a:t>, </a:t>
            </a:r>
            <a:r>
              <a:rPr lang="cs-CZ" sz="3200" dirty="0" err="1" smtClean="0"/>
              <a:t>Frau</a:t>
            </a:r>
            <a:r>
              <a:rPr lang="cs-CZ" sz="3200" dirty="0" smtClean="0"/>
              <a:t> Neumann?</a:t>
            </a:r>
          </a:p>
          <a:p>
            <a:pPr marL="109728" indent="0">
              <a:buNone/>
            </a:pPr>
            <a:r>
              <a:rPr lang="cs-CZ" sz="3200" dirty="0" smtClean="0"/>
              <a:t>Byla jste v supermarketu, paní Neumann?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warst</a:t>
            </a:r>
            <a:r>
              <a:rPr lang="cs-CZ" sz="3200" dirty="0" smtClean="0"/>
              <a:t> </a:t>
            </a:r>
            <a:r>
              <a:rPr lang="cs-CZ" sz="3200" dirty="0" err="1" smtClean="0"/>
              <a:t>letzte</a:t>
            </a:r>
            <a:r>
              <a:rPr lang="cs-CZ" sz="3200" dirty="0" smtClean="0"/>
              <a:t> </a:t>
            </a:r>
            <a:r>
              <a:rPr lang="cs-CZ" sz="3200" dirty="0" err="1" smtClean="0"/>
              <a:t>Woche</a:t>
            </a:r>
            <a:r>
              <a:rPr lang="cs-CZ" sz="3200" dirty="0" smtClean="0"/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 in der </a:t>
            </a:r>
            <a:r>
              <a:rPr lang="cs-CZ" sz="3200" dirty="0" err="1" smtClean="0"/>
              <a:t>Schule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Ty jsi nebyl minulý týden ve škole.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233004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Sloveso „</a:t>
            </a:r>
            <a:r>
              <a:rPr lang="cs-CZ" dirty="0" err="1" smtClean="0"/>
              <a:t>werden</a:t>
            </a:r>
            <a:r>
              <a:rPr lang="cs-CZ" dirty="0" smtClean="0"/>
              <a:t>“ </a:t>
            </a:r>
            <a:br>
              <a:rPr lang="cs-CZ" dirty="0" smtClean="0"/>
            </a:br>
            <a:r>
              <a:rPr lang="cs-CZ" dirty="0" smtClean="0"/>
              <a:t>v préteritu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sz="3200" dirty="0" smtClean="0"/>
              <a:t>1. </a:t>
            </a:r>
            <a:r>
              <a:rPr lang="cs-CZ" sz="3200" dirty="0" err="1" smtClean="0"/>
              <a:t>Ich</a:t>
            </a:r>
            <a:r>
              <a:rPr lang="cs-CZ" sz="3200" dirty="0" smtClean="0"/>
              <a:t> 	</a:t>
            </a:r>
            <a:r>
              <a:rPr lang="cs-CZ" sz="3200" b="1" dirty="0" err="1" smtClean="0">
                <a:solidFill>
                  <a:srgbClr val="FF0000"/>
                </a:solidFill>
              </a:rPr>
              <a:t>wurde</a:t>
            </a:r>
            <a:r>
              <a:rPr lang="cs-CZ" sz="3200" dirty="0" smtClean="0"/>
              <a:t>		Stal jsem se</a:t>
            </a:r>
          </a:p>
          <a:p>
            <a:pPr marL="109728" indent="0">
              <a:buNone/>
            </a:pPr>
            <a:r>
              <a:rPr lang="cs-CZ" sz="3200" dirty="0" smtClean="0"/>
              <a:t>2. </a:t>
            </a:r>
            <a:r>
              <a:rPr lang="cs-CZ" sz="3200" dirty="0" err="1" smtClean="0"/>
              <a:t>Du</a:t>
            </a:r>
            <a:r>
              <a:rPr lang="cs-CZ" sz="3200" dirty="0" smtClean="0"/>
              <a:t> 	</a:t>
            </a:r>
            <a:r>
              <a:rPr lang="cs-CZ" sz="3200" b="1" dirty="0" err="1">
                <a:solidFill>
                  <a:srgbClr val="FF0000"/>
                </a:solidFill>
              </a:rPr>
              <a:t>wurdest</a:t>
            </a:r>
            <a:r>
              <a:rPr lang="cs-CZ" sz="3200" dirty="0" smtClean="0"/>
              <a:t>		Ty jsi se stal</a:t>
            </a:r>
          </a:p>
          <a:p>
            <a:pPr marL="109728" indent="0">
              <a:buNone/>
            </a:pPr>
            <a:r>
              <a:rPr lang="cs-CZ" sz="3200" dirty="0" smtClean="0"/>
              <a:t>3. Er 	</a:t>
            </a:r>
            <a:r>
              <a:rPr lang="cs-CZ" sz="3200" b="1" dirty="0" err="1">
                <a:solidFill>
                  <a:srgbClr val="FF0000"/>
                </a:solidFill>
              </a:rPr>
              <a:t>wurde</a:t>
            </a:r>
            <a:r>
              <a:rPr lang="cs-CZ" sz="3200" dirty="0" smtClean="0"/>
              <a:t>		On se stal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1. </a:t>
            </a:r>
            <a:r>
              <a:rPr lang="cs-CZ" sz="3200" dirty="0" err="1" smtClean="0"/>
              <a:t>Wir</a:t>
            </a:r>
            <a:r>
              <a:rPr lang="cs-CZ" sz="3200" dirty="0" smtClean="0"/>
              <a:t> 	</a:t>
            </a:r>
            <a:r>
              <a:rPr lang="cs-CZ" sz="3200" b="1" dirty="0" err="1">
                <a:solidFill>
                  <a:srgbClr val="FF0000"/>
                </a:solidFill>
              </a:rPr>
              <a:t>wurden</a:t>
            </a:r>
            <a:r>
              <a:rPr lang="cs-CZ" sz="3200" b="1" dirty="0">
                <a:solidFill>
                  <a:srgbClr val="FF0000"/>
                </a:solidFill>
              </a:rPr>
              <a:t>	</a:t>
            </a:r>
            <a:r>
              <a:rPr lang="cs-CZ" sz="3200" dirty="0" smtClean="0"/>
              <a:t>	My jme se stali</a:t>
            </a:r>
          </a:p>
          <a:p>
            <a:pPr marL="109728" indent="0">
              <a:buNone/>
            </a:pPr>
            <a:r>
              <a:rPr lang="cs-CZ" sz="3200" dirty="0" smtClean="0"/>
              <a:t>2. </a:t>
            </a:r>
            <a:r>
              <a:rPr lang="cs-CZ" sz="3200" dirty="0" err="1" smtClean="0"/>
              <a:t>Ihr</a:t>
            </a:r>
            <a:r>
              <a:rPr lang="cs-CZ" sz="3200" dirty="0" smtClean="0"/>
              <a:t> 	</a:t>
            </a:r>
            <a:r>
              <a:rPr lang="cs-CZ" sz="3200" b="1" dirty="0" err="1">
                <a:solidFill>
                  <a:srgbClr val="FF0000"/>
                </a:solidFill>
              </a:rPr>
              <a:t>wurdet</a:t>
            </a:r>
            <a:r>
              <a:rPr lang="cs-CZ" sz="3200" dirty="0" smtClean="0"/>
              <a:t>		Vy jste se stali</a:t>
            </a:r>
          </a:p>
          <a:p>
            <a:pPr marL="109728" indent="0">
              <a:buNone/>
            </a:pPr>
            <a:r>
              <a:rPr lang="cs-CZ" sz="3200" dirty="0" smtClean="0"/>
              <a:t>3. </a:t>
            </a:r>
            <a:r>
              <a:rPr lang="cs-CZ" sz="3200" dirty="0" err="1" smtClean="0"/>
              <a:t>Sie</a:t>
            </a:r>
            <a:r>
              <a:rPr lang="cs-CZ" sz="3200" dirty="0" smtClean="0"/>
              <a:t> 	</a:t>
            </a:r>
            <a:r>
              <a:rPr lang="cs-CZ" sz="3200" b="1" dirty="0" err="1">
                <a:solidFill>
                  <a:srgbClr val="FF0000"/>
                </a:solidFill>
              </a:rPr>
              <a:t>wurden</a:t>
            </a:r>
            <a:r>
              <a:rPr lang="cs-CZ" sz="3200" dirty="0" smtClean="0"/>
              <a:t>		Stal/a jste se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</a:t>
            </a:r>
            <a:r>
              <a:rPr lang="cs-CZ" sz="3200" dirty="0" err="1" smtClean="0"/>
              <a:t>sie</a:t>
            </a:r>
            <a:r>
              <a:rPr lang="cs-CZ" sz="3200" dirty="0" smtClean="0"/>
              <a:t>	</a:t>
            </a:r>
            <a:r>
              <a:rPr lang="cs-CZ" sz="3200" b="1" dirty="0" err="1">
                <a:solidFill>
                  <a:srgbClr val="FF0000"/>
                </a:solidFill>
              </a:rPr>
              <a:t>wurden</a:t>
            </a:r>
            <a:r>
              <a:rPr lang="cs-CZ" sz="3200" dirty="0" smtClean="0"/>
              <a:t>		Stali 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568438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použití ve větě: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wurde</a:t>
            </a:r>
            <a:r>
              <a:rPr lang="cs-CZ" sz="3200" dirty="0" smtClean="0"/>
              <a:t> </a:t>
            </a:r>
            <a:r>
              <a:rPr lang="cs-CZ" sz="3200" dirty="0" err="1" smtClean="0"/>
              <a:t>Arzt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Stal jsem se lékařem.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wurde</a:t>
            </a:r>
            <a:r>
              <a:rPr lang="cs-CZ" sz="3200" dirty="0" smtClean="0"/>
              <a:t> </a:t>
            </a:r>
            <a:r>
              <a:rPr lang="cs-CZ" sz="3200" dirty="0" err="1" smtClean="0"/>
              <a:t>immer</a:t>
            </a:r>
            <a:r>
              <a:rPr lang="cs-CZ" sz="3200" dirty="0" smtClean="0"/>
              <a:t> </a:t>
            </a:r>
            <a:r>
              <a:rPr lang="cs-CZ" sz="3200" dirty="0" err="1" smtClean="0"/>
              <a:t>schnell</a:t>
            </a:r>
            <a:r>
              <a:rPr lang="cs-CZ" sz="3200" dirty="0" smtClean="0"/>
              <a:t> rot.</a:t>
            </a:r>
          </a:p>
          <a:p>
            <a:pPr marL="109728" indent="0">
              <a:buNone/>
            </a:pPr>
            <a:r>
              <a:rPr lang="cs-CZ" sz="3200" dirty="0" smtClean="0"/>
              <a:t>Ona vždycky rychle zčervenala.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Er </a:t>
            </a:r>
            <a:r>
              <a:rPr lang="cs-CZ" sz="3200" b="1" dirty="0" err="1" smtClean="0">
                <a:solidFill>
                  <a:srgbClr val="FF0000"/>
                </a:solidFill>
              </a:rPr>
              <a:t>wurde</a:t>
            </a:r>
            <a:r>
              <a:rPr lang="cs-CZ" sz="3200" dirty="0" smtClean="0"/>
              <a:t> </a:t>
            </a:r>
            <a:r>
              <a:rPr lang="cs-CZ" sz="3200" dirty="0" err="1" smtClean="0"/>
              <a:t>immer</a:t>
            </a:r>
            <a:r>
              <a:rPr lang="cs-CZ" sz="3200" dirty="0" smtClean="0"/>
              <a:t> </a:t>
            </a:r>
            <a:r>
              <a:rPr lang="cs-CZ" sz="3200" dirty="0" err="1" smtClean="0"/>
              <a:t>schnell</a:t>
            </a:r>
            <a:r>
              <a:rPr lang="cs-CZ" sz="3200" dirty="0" smtClean="0"/>
              <a:t> </a:t>
            </a:r>
            <a:r>
              <a:rPr lang="cs-CZ" sz="3200" dirty="0" err="1" smtClean="0"/>
              <a:t>nervös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On vždycky rychle znervózněl.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09416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Vyjádřete v préteritu: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sind</a:t>
            </a:r>
            <a:r>
              <a:rPr lang="cs-CZ" sz="3200" dirty="0" smtClean="0"/>
              <a:t> </a:t>
            </a:r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Wochenende</a:t>
            </a:r>
            <a:r>
              <a:rPr lang="cs-CZ" sz="3200" dirty="0" smtClean="0"/>
              <a:t> </a:t>
            </a:r>
            <a:r>
              <a:rPr lang="cs-CZ" sz="3200" dirty="0" err="1" smtClean="0"/>
              <a:t>zu</a:t>
            </a:r>
            <a:r>
              <a:rPr lang="cs-CZ" sz="3200" dirty="0" smtClean="0"/>
              <a:t> </a:t>
            </a:r>
            <a:r>
              <a:rPr lang="cs-CZ" sz="3200" dirty="0" err="1" smtClean="0"/>
              <a:t>Hause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waren</a:t>
            </a:r>
            <a:r>
              <a:rPr lang="cs-CZ" sz="3200" dirty="0" smtClean="0"/>
              <a:t> </a:t>
            </a:r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Wochenende</a:t>
            </a:r>
            <a:r>
              <a:rPr lang="cs-CZ" sz="3200" dirty="0" smtClean="0"/>
              <a:t> </a:t>
            </a:r>
            <a:r>
              <a:rPr lang="cs-CZ" sz="3200" dirty="0" err="1" smtClean="0"/>
              <a:t>zu</a:t>
            </a:r>
            <a:r>
              <a:rPr lang="cs-CZ" sz="3200" dirty="0" smtClean="0"/>
              <a:t> </a:t>
            </a:r>
            <a:r>
              <a:rPr lang="cs-CZ" sz="3200" dirty="0" err="1" smtClean="0"/>
              <a:t>Hause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Martin </a:t>
            </a:r>
            <a:r>
              <a:rPr lang="cs-CZ" sz="3200" b="1" dirty="0" err="1" smtClean="0">
                <a:solidFill>
                  <a:srgbClr val="FF0000"/>
                </a:solidFill>
              </a:rPr>
              <a:t>hat</a:t>
            </a:r>
            <a:r>
              <a:rPr lang="cs-CZ" sz="3200" dirty="0" smtClean="0"/>
              <a:t> </a:t>
            </a:r>
            <a:r>
              <a:rPr lang="cs-CZ" sz="3200" dirty="0" err="1" smtClean="0"/>
              <a:t>heute</a:t>
            </a:r>
            <a:r>
              <a:rPr lang="cs-CZ" sz="3200" dirty="0" smtClean="0"/>
              <a:t> </a:t>
            </a:r>
            <a:r>
              <a:rPr lang="cs-CZ" sz="3200" dirty="0" err="1" smtClean="0"/>
              <a:t>Hochzeit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Martin </a:t>
            </a:r>
            <a:r>
              <a:rPr lang="cs-CZ" sz="3200" b="1" dirty="0" err="1" smtClean="0">
                <a:solidFill>
                  <a:srgbClr val="FF0000"/>
                </a:solidFill>
              </a:rPr>
              <a:t>hatte</a:t>
            </a:r>
            <a:r>
              <a:rPr lang="cs-CZ" sz="3200" dirty="0" smtClean="0"/>
              <a:t> </a:t>
            </a:r>
            <a:r>
              <a:rPr lang="cs-CZ" sz="3200" dirty="0" err="1" smtClean="0"/>
              <a:t>heute</a:t>
            </a:r>
            <a:r>
              <a:rPr lang="cs-CZ" sz="3200" dirty="0" smtClean="0"/>
              <a:t> </a:t>
            </a:r>
            <a:r>
              <a:rPr lang="cs-CZ" sz="3200" dirty="0" err="1" smtClean="0"/>
              <a:t>Hochzeit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Er </a:t>
            </a:r>
            <a:r>
              <a:rPr lang="cs-CZ" sz="3200" b="1" dirty="0" err="1" smtClean="0">
                <a:solidFill>
                  <a:srgbClr val="FF0000"/>
                </a:solidFill>
              </a:rPr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glücklich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Er </a:t>
            </a:r>
            <a:r>
              <a:rPr lang="cs-CZ" sz="3200" b="1" dirty="0" err="1" smtClean="0">
                <a:solidFill>
                  <a:srgbClr val="FF0000"/>
                </a:solidFill>
              </a:rPr>
              <a:t>war</a:t>
            </a:r>
            <a:r>
              <a:rPr lang="cs-CZ" sz="3200" dirty="0" smtClean="0"/>
              <a:t> </a:t>
            </a:r>
            <a:r>
              <a:rPr lang="cs-CZ" sz="3200" dirty="0" err="1" smtClean="0"/>
              <a:t>glücklich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819389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120680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cs-CZ" sz="3000" dirty="0" smtClean="0"/>
              <a:t>Eva </a:t>
            </a:r>
            <a:r>
              <a:rPr lang="cs-CZ" sz="3000" b="1" dirty="0" err="1" smtClean="0">
                <a:solidFill>
                  <a:srgbClr val="FF0000"/>
                </a:solidFill>
              </a:rPr>
              <a:t>wird</a:t>
            </a:r>
            <a:r>
              <a:rPr lang="cs-CZ" sz="3000" dirty="0" smtClean="0"/>
              <a:t> nach dem Studium </a:t>
            </a:r>
            <a:r>
              <a:rPr lang="cs-CZ" sz="3000" dirty="0" err="1" smtClean="0"/>
              <a:t>Lehrerin</a:t>
            </a:r>
            <a:r>
              <a:rPr lang="cs-CZ" sz="3000" dirty="0" smtClean="0"/>
              <a:t>.</a:t>
            </a:r>
          </a:p>
          <a:p>
            <a:pPr marL="109728" indent="0">
              <a:buNone/>
            </a:pPr>
            <a:r>
              <a:rPr lang="cs-CZ" sz="3000" dirty="0" smtClean="0"/>
              <a:t>Eva </a:t>
            </a:r>
            <a:r>
              <a:rPr lang="cs-CZ" sz="3000" b="1" dirty="0" err="1" smtClean="0">
                <a:solidFill>
                  <a:srgbClr val="FF0000"/>
                </a:solidFill>
              </a:rPr>
              <a:t>wurde</a:t>
            </a:r>
            <a:r>
              <a:rPr lang="cs-CZ" sz="3000" dirty="0" smtClean="0"/>
              <a:t> nach dem Studium </a:t>
            </a:r>
            <a:r>
              <a:rPr lang="cs-CZ" sz="3000" dirty="0" err="1" smtClean="0"/>
              <a:t>Lehrerin</a:t>
            </a:r>
            <a:r>
              <a:rPr lang="cs-CZ" sz="3000" dirty="0" smtClean="0"/>
              <a:t>.</a:t>
            </a:r>
          </a:p>
          <a:p>
            <a:pPr marL="109728" indent="0">
              <a:buNone/>
            </a:pPr>
            <a:endParaRPr lang="cs-CZ" sz="3000" dirty="0"/>
          </a:p>
          <a:p>
            <a:pPr marL="109728" indent="0">
              <a:buNone/>
            </a:pPr>
            <a:r>
              <a:rPr lang="cs-CZ" sz="3000" b="1" dirty="0" err="1" smtClean="0">
                <a:solidFill>
                  <a:srgbClr val="FF0000"/>
                </a:solidFill>
              </a:rPr>
              <a:t>Seid</a:t>
            </a:r>
            <a:r>
              <a:rPr lang="cs-CZ" sz="3000" dirty="0" smtClean="0"/>
              <a:t> </a:t>
            </a:r>
            <a:r>
              <a:rPr lang="cs-CZ" sz="3000" dirty="0" err="1" smtClean="0"/>
              <a:t>ihr</a:t>
            </a:r>
            <a:r>
              <a:rPr lang="cs-CZ" sz="3000" dirty="0" smtClean="0"/>
              <a:t> in </a:t>
            </a:r>
            <a:r>
              <a:rPr lang="cs-CZ" sz="3000" dirty="0" err="1" smtClean="0"/>
              <a:t>Berlin</a:t>
            </a:r>
            <a:r>
              <a:rPr lang="cs-CZ" sz="3000" dirty="0" smtClean="0"/>
              <a:t>?</a:t>
            </a:r>
          </a:p>
          <a:p>
            <a:pPr marL="109728" indent="0">
              <a:buNone/>
            </a:pPr>
            <a:r>
              <a:rPr lang="cs-CZ" sz="3000" b="1" dirty="0" err="1" smtClean="0">
                <a:solidFill>
                  <a:srgbClr val="FF0000"/>
                </a:solidFill>
              </a:rPr>
              <a:t>Wart</a:t>
            </a:r>
            <a:r>
              <a:rPr lang="cs-CZ" sz="3000" b="1" dirty="0" smtClean="0">
                <a:solidFill>
                  <a:srgbClr val="FF0000"/>
                </a:solidFill>
              </a:rPr>
              <a:t> </a:t>
            </a:r>
            <a:r>
              <a:rPr lang="cs-CZ" sz="3000" dirty="0" err="1" smtClean="0"/>
              <a:t>ihr</a:t>
            </a:r>
            <a:r>
              <a:rPr lang="cs-CZ" sz="3000" dirty="0" smtClean="0"/>
              <a:t> in </a:t>
            </a:r>
            <a:r>
              <a:rPr lang="cs-CZ" sz="3000" dirty="0" err="1" smtClean="0"/>
              <a:t>Berlin</a:t>
            </a:r>
            <a:r>
              <a:rPr lang="cs-CZ" sz="3000" dirty="0" smtClean="0"/>
              <a:t>?</a:t>
            </a:r>
          </a:p>
          <a:p>
            <a:pPr marL="109728" indent="0">
              <a:buNone/>
            </a:pPr>
            <a:endParaRPr lang="cs-CZ" sz="3000" dirty="0"/>
          </a:p>
          <a:p>
            <a:pPr marL="109728" indent="0">
              <a:buNone/>
            </a:pPr>
            <a:r>
              <a:rPr lang="cs-CZ" sz="3000" dirty="0" err="1" smtClean="0"/>
              <a:t>Sie</a:t>
            </a:r>
            <a:r>
              <a:rPr lang="cs-CZ" sz="3000" dirty="0" smtClean="0"/>
              <a:t> </a:t>
            </a:r>
            <a:r>
              <a:rPr lang="cs-CZ" sz="3000" b="1" dirty="0" err="1" smtClean="0">
                <a:solidFill>
                  <a:srgbClr val="FF0000"/>
                </a:solidFill>
              </a:rPr>
              <a:t>hat</a:t>
            </a:r>
            <a:r>
              <a:rPr lang="cs-CZ" sz="3000" dirty="0" smtClean="0"/>
              <a:t> </a:t>
            </a:r>
            <a:r>
              <a:rPr lang="cs-CZ" sz="3000" dirty="0" err="1" smtClean="0"/>
              <a:t>vier</a:t>
            </a:r>
            <a:r>
              <a:rPr lang="cs-CZ" sz="3000" dirty="0" smtClean="0"/>
              <a:t> </a:t>
            </a:r>
            <a:r>
              <a:rPr lang="cs-CZ" sz="3000" dirty="0" err="1" smtClean="0"/>
              <a:t>Geschwister</a:t>
            </a:r>
            <a:r>
              <a:rPr lang="cs-CZ" sz="3000" dirty="0" smtClean="0"/>
              <a:t>.</a:t>
            </a:r>
          </a:p>
          <a:p>
            <a:pPr marL="109728" indent="0">
              <a:buNone/>
            </a:pPr>
            <a:r>
              <a:rPr lang="cs-CZ" sz="3000" dirty="0" err="1" smtClean="0"/>
              <a:t>Sie</a:t>
            </a:r>
            <a:r>
              <a:rPr lang="cs-CZ" sz="3000" dirty="0" smtClean="0"/>
              <a:t> </a:t>
            </a:r>
            <a:r>
              <a:rPr lang="cs-CZ" sz="3000" b="1" dirty="0" err="1" smtClean="0">
                <a:solidFill>
                  <a:srgbClr val="FF0000"/>
                </a:solidFill>
              </a:rPr>
              <a:t>hatte</a:t>
            </a:r>
            <a:r>
              <a:rPr lang="cs-CZ" sz="3000" dirty="0" smtClean="0"/>
              <a:t> </a:t>
            </a:r>
            <a:r>
              <a:rPr lang="cs-CZ" sz="3000" dirty="0" err="1" smtClean="0"/>
              <a:t>vier</a:t>
            </a:r>
            <a:r>
              <a:rPr lang="cs-CZ" sz="3000" dirty="0" smtClean="0"/>
              <a:t> </a:t>
            </a:r>
            <a:r>
              <a:rPr lang="cs-CZ" sz="3000" dirty="0" err="1" smtClean="0"/>
              <a:t>Geschwister</a:t>
            </a:r>
            <a:r>
              <a:rPr lang="cs-CZ" sz="3000" dirty="0" smtClean="0"/>
              <a:t>.</a:t>
            </a:r>
          </a:p>
          <a:p>
            <a:pPr marL="109728" indent="0">
              <a:buNone/>
            </a:pPr>
            <a:endParaRPr lang="cs-CZ" sz="3000" dirty="0"/>
          </a:p>
          <a:p>
            <a:pPr marL="109728" indent="0">
              <a:buNone/>
            </a:pPr>
            <a:r>
              <a:rPr lang="cs-CZ" sz="3000" dirty="0" smtClean="0"/>
              <a:t>Es </a:t>
            </a:r>
            <a:r>
              <a:rPr lang="cs-CZ" sz="3000" b="1" dirty="0" err="1" smtClean="0">
                <a:solidFill>
                  <a:srgbClr val="FF0000"/>
                </a:solidFill>
              </a:rPr>
              <a:t>wird</a:t>
            </a:r>
            <a:r>
              <a:rPr lang="cs-CZ" sz="3000" dirty="0" smtClean="0"/>
              <a:t> </a:t>
            </a:r>
            <a:r>
              <a:rPr lang="cs-CZ" sz="3000" dirty="0" err="1" smtClean="0"/>
              <a:t>sehr</a:t>
            </a:r>
            <a:r>
              <a:rPr lang="cs-CZ" sz="3000" dirty="0" smtClean="0"/>
              <a:t> </a:t>
            </a:r>
            <a:r>
              <a:rPr lang="cs-CZ" sz="3000" dirty="0" err="1" smtClean="0"/>
              <a:t>schnell</a:t>
            </a:r>
            <a:r>
              <a:rPr lang="cs-CZ" sz="3000" dirty="0" smtClean="0"/>
              <a:t> </a:t>
            </a:r>
            <a:r>
              <a:rPr lang="cs-CZ" sz="3000" dirty="0" err="1" smtClean="0"/>
              <a:t>dunkel</a:t>
            </a:r>
            <a:r>
              <a:rPr lang="cs-CZ" sz="3000" dirty="0" smtClean="0"/>
              <a:t>.</a:t>
            </a:r>
          </a:p>
          <a:p>
            <a:pPr marL="109728" indent="0">
              <a:buNone/>
            </a:pPr>
            <a:r>
              <a:rPr lang="cs-CZ" sz="3000" dirty="0" smtClean="0"/>
              <a:t>Es </a:t>
            </a:r>
            <a:r>
              <a:rPr lang="cs-CZ" sz="3000" b="1" dirty="0" err="1" smtClean="0">
                <a:solidFill>
                  <a:srgbClr val="FF0000"/>
                </a:solidFill>
              </a:rPr>
              <a:t>wurde</a:t>
            </a:r>
            <a:r>
              <a:rPr lang="cs-CZ" sz="3000" dirty="0" smtClean="0"/>
              <a:t> </a:t>
            </a:r>
            <a:r>
              <a:rPr lang="cs-CZ" sz="3000" dirty="0" err="1" smtClean="0"/>
              <a:t>sehr</a:t>
            </a:r>
            <a:r>
              <a:rPr lang="cs-CZ" sz="3000" dirty="0" smtClean="0"/>
              <a:t> </a:t>
            </a:r>
            <a:r>
              <a:rPr lang="cs-CZ" sz="3000" dirty="0" err="1" smtClean="0"/>
              <a:t>schnell</a:t>
            </a:r>
            <a:r>
              <a:rPr lang="cs-CZ" sz="3000" dirty="0" smtClean="0"/>
              <a:t> </a:t>
            </a:r>
            <a:r>
              <a:rPr lang="cs-CZ" sz="3000" dirty="0" err="1" smtClean="0"/>
              <a:t>dunkel</a:t>
            </a:r>
            <a:r>
              <a:rPr lang="cs-CZ" sz="3000" dirty="0" smtClean="0"/>
              <a:t>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4067857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907</TotalTime>
  <Words>344</Words>
  <Application>Microsoft Office PowerPoint</Application>
  <PresentationFormat>Předvádění na obrazovce (4:3)</PresentationFormat>
  <Paragraphs>107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Silk</vt:lpstr>
      <vt:lpstr>Německý jazyk – Gramatické jevy</vt:lpstr>
      <vt:lpstr>Préteritum sloves  haben, sein a werden</vt:lpstr>
      <vt:lpstr>Příklady použití ve větě:</vt:lpstr>
      <vt:lpstr>Sloveso „haben“ (mít) v préteritu</vt:lpstr>
      <vt:lpstr>Sloveso „sein“ (být) v préteritu</vt:lpstr>
      <vt:lpstr>Příklady použití ve větě:</vt:lpstr>
      <vt:lpstr>Sloveso „werden“  v préteritu</vt:lpstr>
      <vt:lpstr>Příklady použití ve větě:</vt:lpstr>
      <vt:lpstr>Vyjádřete v préteritu:</vt:lpstr>
      <vt:lpstr>Snímek 10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Simona</cp:lastModifiedBy>
  <cp:revision>98</cp:revision>
  <dcterms:created xsi:type="dcterms:W3CDTF">2011-03-22T17:13:23Z</dcterms:created>
  <dcterms:modified xsi:type="dcterms:W3CDTF">2012-04-16T09:08:18Z</dcterms:modified>
</cp:coreProperties>
</file>