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0D3F59A4-F837-41F0-876E-5CF40EF10FB8}" type="datetimeFigureOut">
              <a:rPr lang="cs-CZ" smtClean="0"/>
              <a:t>21.4.2012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Německý </a:t>
            </a:r>
            <a:r>
              <a:rPr lang="cs-CZ" sz="2800" smtClean="0"/>
              <a:t>jazyk – Gramatické jevy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Zvratná slovesa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VY_32_INOVACE_02-18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5337425"/>
              </p:ext>
            </p:extLst>
          </p:nvPr>
        </p:nvGraphicFramePr>
        <p:xfrm>
          <a:off x="1691680" y="2348880"/>
          <a:ext cx="6208395" cy="29416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baseline="0" dirty="0">
                          <a:effectLst/>
                          <a:latin typeface="+mn-lt"/>
                          <a:ea typeface="+mn-ea"/>
                        </a:rPr>
                        <a:t> </a:t>
                      </a:r>
                      <a:r>
                        <a:rPr lang="cs-CZ" sz="1400" kern="50" baseline="0" dirty="0" smtClean="0">
                          <a:effectLst/>
                          <a:latin typeface="+mn-lt"/>
                          <a:ea typeface="+mn-ea"/>
                        </a:rPr>
                        <a:t>Gramatické jevy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Zvratná slovesa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0668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23. 10. 2011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+mn-lt"/>
                          <a:ea typeface="+mn-ea"/>
                        </a:rPr>
                        <a:t>Seznámení se</a:t>
                      </a:r>
                      <a:r>
                        <a:rPr lang="cs-CZ" sz="1400" kern="50" baseline="0" dirty="0" smtClean="0">
                          <a:effectLst/>
                          <a:latin typeface="+mn-lt"/>
                          <a:ea typeface="+mn-ea"/>
                        </a:rPr>
                        <a:t> s zvratnými slovesy ve 3. a 4. pádě. Tvoření vět se zvratnými slovesy.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1535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Zvratná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 němčině je méně zvratných sloves</a:t>
            </a:r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než v </a:t>
            </a:r>
            <a:r>
              <a:rPr lang="cs-CZ" sz="3200" dirty="0" smtClean="0"/>
              <a:t>češtině. </a:t>
            </a:r>
            <a:endParaRPr lang="cs-CZ" sz="3200" dirty="0" smtClean="0"/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lernen 			</a:t>
            </a:r>
            <a:r>
              <a:rPr lang="cs-CZ" sz="3200" dirty="0" smtClean="0"/>
              <a:t>učit </a:t>
            </a:r>
            <a:r>
              <a:rPr lang="cs-CZ" sz="3200" b="1" dirty="0" smtClean="0">
                <a:solidFill>
                  <a:srgbClr val="FF0000"/>
                </a:solidFill>
              </a:rPr>
              <a:t>se</a:t>
            </a:r>
          </a:p>
          <a:p>
            <a:pPr marL="109728" indent="0">
              <a:buNone/>
            </a:pPr>
            <a:r>
              <a:rPr lang="cs-CZ" sz="3200" dirty="0" err="1" smtClean="0"/>
              <a:t>spielen</a:t>
            </a:r>
            <a:r>
              <a:rPr lang="cs-CZ" sz="3200" dirty="0" smtClean="0"/>
              <a:t>			hrát </a:t>
            </a:r>
            <a:r>
              <a:rPr lang="cs-CZ" sz="3200" b="1" dirty="0" smtClean="0">
                <a:solidFill>
                  <a:srgbClr val="FF0000"/>
                </a:solidFill>
              </a:rPr>
              <a:t>si</a:t>
            </a:r>
          </a:p>
          <a:p>
            <a:pPr marL="109728" indent="0">
              <a:buNone/>
            </a:pPr>
            <a:r>
              <a:rPr lang="cs-CZ" sz="3200" dirty="0" err="1" smtClean="0"/>
              <a:t>baden</a:t>
            </a:r>
            <a:r>
              <a:rPr lang="cs-CZ" sz="3200" dirty="0" smtClean="0"/>
              <a:t>			koupat </a:t>
            </a:r>
            <a:r>
              <a:rPr lang="cs-CZ" sz="3200" b="1" dirty="0" smtClean="0">
                <a:solidFill>
                  <a:srgbClr val="FF0000"/>
                </a:solidFill>
              </a:rPr>
              <a:t>se</a:t>
            </a:r>
          </a:p>
          <a:p>
            <a:pPr marL="109728" indent="0">
              <a:buNone/>
            </a:pPr>
            <a:endParaRPr lang="cs-CZ" sz="3200" dirty="0"/>
          </a:p>
        </p:txBody>
      </p:sp>
      <p:sp>
        <p:nvSpPr>
          <p:cNvPr id="4" name="Šipka doprava 3"/>
          <p:cNvSpPr/>
          <p:nvPr/>
        </p:nvSpPr>
        <p:spPr>
          <a:xfrm>
            <a:off x="2017881" y="3501008"/>
            <a:ext cx="1728192" cy="360040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2008606" y="4077072"/>
            <a:ext cx="1728192" cy="360040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017881" y="4725144"/>
            <a:ext cx="1728192" cy="360040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830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Zatímco  se zvratné zájmeno v češtině</a:t>
            </a:r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pojí se </a:t>
            </a:r>
            <a:r>
              <a:rPr lang="cs-CZ" sz="3200" b="1" dirty="0" smtClean="0"/>
              <a:t>„si“ </a:t>
            </a:r>
            <a:r>
              <a:rPr lang="cs-CZ" sz="3200" dirty="0" smtClean="0"/>
              <a:t>nebo </a:t>
            </a:r>
            <a:r>
              <a:rPr lang="cs-CZ" sz="3200" b="1" dirty="0" smtClean="0"/>
              <a:t>„se“</a:t>
            </a:r>
            <a:r>
              <a:rPr lang="cs-CZ" sz="3200" dirty="0" smtClean="0"/>
              <a:t>...</a:t>
            </a:r>
          </a:p>
          <a:p>
            <a:pPr marL="109728" indent="0">
              <a:buNone/>
            </a:pPr>
            <a:endParaRPr lang="cs-CZ" sz="3200" dirty="0"/>
          </a:p>
          <a:p>
            <a:r>
              <a:rPr lang="cs-CZ" sz="3200" dirty="0" smtClean="0"/>
              <a:t>... v němčině se pojí se zvratným </a:t>
            </a:r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zájmenem „</a:t>
            </a:r>
            <a:r>
              <a:rPr lang="cs-CZ" sz="3200" b="1" dirty="0" err="1" smtClean="0">
                <a:solidFill>
                  <a:srgbClr val="FF0000"/>
                </a:solidFill>
              </a:rPr>
              <a:t>sich</a:t>
            </a:r>
            <a:r>
              <a:rPr lang="cs-CZ" sz="3200" dirty="0" smtClean="0"/>
              <a:t>“ (ve 3. os</a:t>
            </a:r>
            <a:r>
              <a:rPr lang="cs-CZ" sz="3200" dirty="0" smtClean="0"/>
              <a:t>. obou </a:t>
            </a:r>
            <a:r>
              <a:rPr lang="cs-CZ" sz="3200" dirty="0" smtClean="0"/>
              <a:t>čísel), </a:t>
            </a:r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resp. s osobními zájmeny ve 3. a 4. pádě</a:t>
            </a:r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(</a:t>
            </a:r>
            <a:r>
              <a:rPr lang="cs-CZ" sz="3200" b="1" dirty="0" err="1" smtClean="0">
                <a:solidFill>
                  <a:srgbClr val="FF0000"/>
                </a:solidFill>
              </a:rPr>
              <a:t>mir</a:t>
            </a:r>
            <a:r>
              <a:rPr lang="cs-CZ" sz="3200" b="1" dirty="0">
                <a:solidFill>
                  <a:srgbClr val="FF0000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– </a:t>
            </a:r>
            <a:r>
              <a:rPr lang="cs-CZ" sz="3200" b="1" dirty="0" err="1" smtClean="0">
                <a:solidFill>
                  <a:srgbClr val="FF0000"/>
                </a:solidFill>
              </a:rPr>
              <a:t>mich</a:t>
            </a:r>
            <a:r>
              <a:rPr lang="cs-CZ" sz="3200" b="1" dirty="0" smtClean="0">
                <a:solidFill>
                  <a:srgbClr val="FF0000"/>
                </a:solidFill>
              </a:rPr>
              <a:t>, </a:t>
            </a:r>
            <a:r>
              <a:rPr lang="cs-CZ" sz="3200" b="1" dirty="0" err="1" smtClean="0">
                <a:solidFill>
                  <a:srgbClr val="FF0000"/>
                </a:solidFill>
              </a:rPr>
              <a:t>dir</a:t>
            </a:r>
            <a:r>
              <a:rPr lang="cs-CZ" sz="3200" b="1" dirty="0" smtClean="0">
                <a:solidFill>
                  <a:srgbClr val="FF0000"/>
                </a:solidFill>
              </a:rPr>
              <a:t> – </a:t>
            </a:r>
            <a:r>
              <a:rPr lang="cs-CZ" sz="3200" b="1" dirty="0" err="1" smtClean="0">
                <a:solidFill>
                  <a:srgbClr val="FF0000"/>
                </a:solidFill>
              </a:rPr>
              <a:t>dich</a:t>
            </a:r>
            <a:r>
              <a:rPr lang="cs-CZ" sz="3200" b="1" dirty="0" smtClean="0">
                <a:solidFill>
                  <a:srgbClr val="FF0000"/>
                </a:solidFill>
              </a:rPr>
              <a:t>, </a:t>
            </a:r>
            <a:r>
              <a:rPr lang="cs-CZ" sz="3200" b="1" dirty="0" err="1" smtClean="0">
                <a:solidFill>
                  <a:srgbClr val="FF0000"/>
                </a:solidFill>
              </a:rPr>
              <a:t>uns</a:t>
            </a:r>
            <a:r>
              <a:rPr lang="cs-CZ" sz="3200" b="1" dirty="0" smtClean="0">
                <a:solidFill>
                  <a:srgbClr val="FF0000"/>
                </a:solidFill>
              </a:rPr>
              <a:t>, </a:t>
            </a:r>
            <a:r>
              <a:rPr lang="cs-CZ" sz="3200" b="1" dirty="0" err="1" smtClean="0">
                <a:solidFill>
                  <a:srgbClr val="FF0000"/>
                </a:solidFill>
              </a:rPr>
              <a:t>euch</a:t>
            </a:r>
            <a:r>
              <a:rPr lang="cs-CZ" sz="3200" dirty="0" smtClean="0"/>
              <a:t>)</a:t>
            </a:r>
          </a:p>
          <a:p>
            <a:pPr marL="109728" indent="0">
              <a:buNone/>
            </a:pPr>
            <a:endParaRPr lang="cs-CZ" sz="3200" dirty="0"/>
          </a:p>
          <a:p>
            <a:r>
              <a:rPr lang="cs-CZ" sz="3200" dirty="0" smtClean="0"/>
              <a:t>Rozlišujeme zvratná zájmena pojící se </a:t>
            </a:r>
          </a:p>
          <a:p>
            <a:pPr marL="109728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se 3. pádem a se 4. pádem.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34627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Zvratná slovesa ve </a:t>
            </a:r>
            <a:r>
              <a:rPr lang="cs-CZ" dirty="0"/>
              <a:t>4</a:t>
            </a:r>
            <a:r>
              <a:rPr lang="cs-CZ" dirty="0" smtClean="0"/>
              <a:t>. pádě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109728" indent="0">
              <a:buNone/>
            </a:pPr>
            <a:r>
              <a:rPr lang="cs-CZ" sz="3200" dirty="0" smtClean="0"/>
              <a:t>1. </a:t>
            </a: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setze</a:t>
            </a:r>
            <a:r>
              <a:rPr lang="cs-CZ" sz="3200" dirty="0" smtClean="0"/>
              <a:t> 	</a:t>
            </a:r>
            <a:r>
              <a:rPr lang="cs-CZ" sz="3200" b="1" dirty="0" err="1" smtClean="0">
                <a:solidFill>
                  <a:srgbClr val="FF0000"/>
                </a:solidFill>
              </a:rPr>
              <a:t>mich</a:t>
            </a:r>
            <a:r>
              <a:rPr lang="cs-CZ" sz="3200" b="1" dirty="0" smtClean="0">
                <a:solidFill>
                  <a:srgbClr val="FF0000"/>
                </a:solidFill>
              </a:rPr>
              <a:t>	</a:t>
            </a:r>
            <a:r>
              <a:rPr lang="cs-CZ" sz="3200" dirty="0" smtClean="0"/>
              <a:t>	Sednu si.</a:t>
            </a:r>
          </a:p>
          <a:p>
            <a:pPr marL="109728" indent="0">
              <a:buNone/>
            </a:pPr>
            <a:r>
              <a:rPr lang="cs-CZ" sz="3200" dirty="0" smtClean="0"/>
              <a:t>2.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dirty="0" err="1" smtClean="0"/>
              <a:t>setzt</a:t>
            </a:r>
            <a:r>
              <a:rPr lang="cs-CZ" sz="3200" dirty="0" smtClean="0"/>
              <a:t>	</a:t>
            </a:r>
            <a:r>
              <a:rPr lang="cs-CZ" sz="3200" b="1" dirty="0" err="1">
                <a:solidFill>
                  <a:srgbClr val="FF0000"/>
                </a:solidFill>
              </a:rPr>
              <a:t>dich</a:t>
            </a:r>
            <a:r>
              <a:rPr lang="cs-CZ" sz="3200" b="1" dirty="0">
                <a:solidFill>
                  <a:srgbClr val="FF0000"/>
                </a:solidFill>
              </a:rPr>
              <a:t>	</a:t>
            </a:r>
            <a:r>
              <a:rPr lang="cs-CZ" sz="3200" dirty="0" smtClean="0"/>
              <a:t>	Ty si sedneš.</a:t>
            </a:r>
          </a:p>
          <a:p>
            <a:pPr marL="109728" indent="0">
              <a:buNone/>
            </a:pPr>
            <a:r>
              <a:rPr lang="cs-CZ" sz="3200" dirty="0" smtClean="0"/>
              <a:t>3. Er </a:t>
            </a:r>
            <a:r>
              <a:rPr lang="cs-CZ" sz="3200" dirty="0" err="1" smtClean="0"/>
              <a:t>setzt</a:t>
            </a:r>
            <a:r>
              <a:rPr lang="cs-CZ" sz="3200" dirty="0" smtClean="0"/>
              <a:t> 	</a:t>
            </a:r>
            <a:r>
              <a:rPr lang="cs-CZ" sz="3200" b="1" dirty="0" err="1">
                <a:solidFill>
                  <a:srgbClr val="FF0000"/>
                </a:solidFill>
              </a:rPr>
              <a:t>sich</a:t>
            </a:r>
            <a:r>
              <a:rPr lang="cs-CZ" sz="3200" b="1" dirty="0">
                <a:solidFill>
                  <a:srgbClr val="FF0000"/>
                </a:solidFill>
              </a:rPr>
              <a:t>	</a:t>
            </a:r>
            <a:r>
              <a:rPr lang="cs-CZ" sz="3200" dirty="0" smtClean="0"/>
              <a:t>	On si sedne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1. </a:t>
            </a: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setzen</a:t>
            </a:r>
            <a:r>
              <a:rPr lang="cs-CZ" sz="3200" dirty="0" smtClean="0"/>
              <a:t> 	</a:t>
            </a:r>
            <a:r>
              <a:rPr lang="cs-CZ" sz="3200" b="1" dirty="0" err="1" smtClean="0">
                <a:solidFill>
                  <a:srgbClr val="FF0000"/>
                </a:solidFill>
              </a:rPr>
              <a:t>uns</a:t>
            </a:r>
            <a:r>
              <a:rPr lang="cs-CZ" sz="3200" b="1" dirty="0">
                <a:solidFill>
                  <a:srgbClr val="FF0000"/>
                </a:solidFill>
              </a:rPr>
              <a:t>.	</a:t>
            </a:r>
            <a:r>
              <a:rPr lang="cs-CZ" sz="3200" dirty="0" smtClean="0"/>
              <a:t>	My si sedneme.</a:t>
            </a:r>
          </a:p>
          <a:p>
            <a:pPr marL="109728" indent="0">
              <a:buNone/>
            </a:pPr>
            <a:r>
              <a:rPr lang="cs-CZ" sz="3200" dirty="0" smtClean="0"/>
              <a:t>2. </a:t>
            </a:r>
            <a:r>
              <a:rPr lang="cs-CZ" sz="3200" dirty="0" err="1" smtClean="0"/>
              <a:t>Ihr</a:t>
            </a:r>
            <a:r>
              <a:rPr lang="cs-CZ" sz="3200" dirty="0" smtClean="0"/>
              <a:t> </a:t>
            </a:r>
            <a:r>
              <a:rPr lang="cs-CZ" sz="3200" dirty="0" err="1" smtClean="0"/>
              <a:t>setzt</a:t>
            </a:r>
            <a:r>
              <a:rPr lang="cs-CZ" sz="3200" dirty="0" smtClean="0"/>
              <a:t>     	</a:t>
            </a:r>
            <a:r>
              <a:rPr lang="cs-CZ" sz="3200" b="1" dirty="0" err="1">
                <a:solidFill>
                  <a:srgbClr val="FF0000"/>
                </a:solidFill>
              </a:rPr>
              <a:t>euch</a:t>
            </a:r>
            <a:r>
              <a:rPr lang="cs-CZ" sz="3200" b="1" dirty="0">
                <a:solidFill>
                  <a:srgbClr val="FF0000"/>
                </a:solidFill>
              </a:rPr>
              <a:t>.</a:t>
            </a:r>
            <a:r>
              <a:rPr lang="cs-CZ" sz="3200" dirty="0" smtClean="0"/>
              <a:t>	Vy si sednete.</a:t>
            </a:r>
          </a:p>
          <a:p>
            <a:pPr marL="109728" indent="0">
              <a:buNone/>
            </a:pPr>
            <a:r>
              <a:rPr lang="cs-CZ" sz="3200" dirty="0" smtClean="0"/>
              <a:t>3.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setzen</a:t>
            </a:r>
            <a:r>
              <a:rPr lang="cs-CZ" sz="3200" dirty="0" smtClean="0"/>
              <a:t> 	</a:t>
            </a:r>
            <a:r>
              <a:rPr lang="cs-CZ" sz="3200" b="1" dirty="0" err="1">
                <a:solidFill>
                  <a:srgbClr val="FF0000"/>
                </a:solidFill>
              </a:rPr>
              <a:t>sich</a:t>
            </a:r>
            <a:r>
              <a:rPr lang="cs-CZ" sz="3200" b="1" dirty="0">
                <a:solidFill>
                  <a:srgbClr val="FF0000"/>
                </a:solidFill>
              </a:rPr>
              <a:t>.</a:t>
            </a:r>
            <a:r>
              <a:rPr lang="cs-CZ" sz="3200" dirty="0" smtClean="0"/>
              <a:t>		Vy si sednete.</a:t>
            </a:r>
          </a:p>
          <a:p>
            <a:pPr marL="109728" indent="0">
              <a:buNone/>
            </a:pPr>
            <a:r>
              <a:rPr lang="cs-CZ" sz="3200" dirty="0" smtClean="0"/>
              <a:t>   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setzen</a:t>
            </a:r>
            <a:r>
              <a:rPr lang="cs-CZ" sz="3200" dirty="0" smtClean="0"/>
              <a:t> 	</a:t>
            </a:r>
            <a:r>
              <a:rPr lang="cs-CZ" sz="3200" b="1" dirty="0" err="1">
                <a:solidFill>
                  <a:srgbClr val="FF0000"/>
                </a:solidFill>
              </a:rPr>
              <a:t>sich</a:t>
            </a:r>
            <a:r>
              <a:rPr lang="cs-CZ" sz="3200" b="1" dirty="0">
                <a:solidFill>
                  <a:srgbClr val="FF0000"/>
                </a:solidFill>
              </a:rPr>
              <a:t>.</a:t>
            </a:r>
            <a:r>
              <a:rPr lang="cs-CZ" sz="3200" dirty="0" smtClean="0"/>
              <a:t>		Oni si sednou.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70944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použití ve větě: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fühle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mich</a:t>
            </a:r>
            <a:r>
              <a:rPr lang="cs-CZ" sz="3200" dirty="0" smtClean="0"/>
              <a:t> </a:t>
            </a:r>
            <a:r>
              <a:rPr lang="cs-CZ" sz="3200" dirty="0" err="1" smtClean="0"/>
              <a:t>nicht</a:t>
            </a:r>
            <a:r>
              <a:rPr lang="cs-CZ" sz="3200" dirty="0" smtClean="0"/>
              <a:t> gut.</a:t>
            </a:r>
          </a:p>
          <a:p>
            <a:pPr marL="109728" indent="0">
              <a:buNone/>
            </a:pPr>
            <a:r>
              <a:rPr lang="cs-CZ" sz="3200" dirty="0" smtClean="0"/>
              <a:t>Necítím </a:t>
            </a:r>
            <a:r>
              <a:rPr lang="cs-CZ" sz="3200" b="1" dirty="0" smtClean="0">
                <a:solidFill>
                  <a:srgbClr val="FF0000"/>
                </a:solidFill>
              </a:rPr>
              <a:t>se</a:t>
            </a:r>
            <a:r>
              <a:rPr lang="cs-CZ" sz="3200" dirty="0" smtClean="0"/>
              <a:t> dobře. 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Wie</a:t>
            </a:r>
            <a:r>
              <a:rPr lang="cs-CZ" sz="3200" dirty="0" smtClean="0"/>
              <a:t> </a:t>
            </a:r>
            <a:r>
              <a:rPr lang="cs-CZ" sz="3200" dirty="0" err="1" smtClean="0"/>
              <a:t>fühlst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dich</a:t>
            </a:r>
            <a:r>
              <a:rPr lang="cs-CZ" sz="3200" dirty="0" smtClean="0"/>
              <a:t>?</a:t>
            </a:r>
          </a:p>
          <a:p>
            <a:pPr marL="109728" indent="0">
              <a:buNone/>
            </a:pPr>
            <a:r>
              <a:rPr lang="cs-CZ" sz="3200" dirty="0" smtClean="0"/>
              <a:t>Jak </a:t>
            </a:r>
            <a:r>
              <a:rPr lang="cs-CZ" sz="3200" b="1" dirty="0" smtClean="0">
                <a:solidFill>
                  <a:srgbClr val="FF0000"/>
                </a:solidFill>
              </a:rPr>
              <a:t>se</a:t>
            </a:r>
            <a:r>
              <a:rPr lang="cs-CZ" sz="3200" dirty="0" smtClean="0"/>
              <a:t> cítíš?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fühlen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uns</a:t>
            </a:r>
            <a:r>
              <a:rPr lang="cs-CZ" sz="3200" dirty="0" smtClean="0"/>
              <a:t> fit!</a:t>
            </a:r>
          </a:p>
          <a:p>
            <a:pPr marL="109728" indent="0">
              <a:buNone/>
            </a:pPr>
            <a:r>
              <a:rPr lang="cs-CZ" sz="3200" dirty="0" smtClean="0"/>
              <a:t>My </a:t>
            </a:r>
            <a:r>
              <a:rPr lang="cs-CZ" sz="3200" b="1" dirty="0" smtClean="0">
                <a:solidFill>
                  <a:srgbClr val="FF0000"/>
                </a:solidFill>
              </a:rPr>
              <a:t>se</a:t>
            </a:r>
            <a:r>
              <a:rPr lang="cs-CZ" sz="3200" dirty="0" smtClean="0"/>
              <a:t> cítíme fit!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94064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Vytvořte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sz="3200" dirty="0" smtClean="0"/>
              <a:t>Martin – </a:t>
            </a:r>
            <a:r>
              <a:rPr lang="cs-CZ" sz="3200" u="sng" dirty="0" err="1" smtClean="0"/>
              <a:t>sich</a:t>
            </a:r>
            <a:r>
              <a:rPr lang="cs-CZ" sz="3200" dirty="0" smtClean="0"/>
              <a:t> gut </a:t>
            </a:r>
            <a:r>
              <a:rPr lang="cs-CZ" sz="3200" u="sng" dirty="0" err="1" smtClean="0"/>
              <a:t>anziehen</a:t>
            </a:r>
            <a:r>
              <a:rPr lang="cs-CZ" sz="3200" dirty="0" smtClean="0"/>
              <a:t>. (obléknout se)</a:t>
            </a:r>
          </a:p>
          <a:p>
            <a:pPr marL="109728" indent="0">
              <a:buNone/>
            </a:pPr>
            <a:r>
              <a:rPr lang="cs-CZ" sz="3200" dirty="0" smtClean="0"/>
              <a:t>Martin </a:t>
            </a:r>
            <a:r>
              <a:rPr lang="cs-CZ" sz="3200" dirty="0" err="1" smtClean="0"/>
              <a:t>zieht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sich</a:t>
            </a:r>
            <a:r>
              <a:rPr lang="cs-CZ" sz="3200" dirty="0" smtClean="0"/>
              <a:t> gut </a:t>
            </a:r>
            <a:r>
              <a:rPr lang="cs-CZ" sz="3200" dirty="0" err="1" smtClean="0"/>
              <a:t>an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– </a:t>
            </a:r>
            <a:r>
              <a:rPr lang="cs-CZ" sz="3200" u="sng" dirty="0" err="1" smtClean="0"/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immer</a:t>
            </a:r>
            <a:r>
              <a:rPr lang="cs-CZ" sz="3200" dirty="0" smtClean="0"/>
              <a:t> </a:t>
            </a:r>
            <a:r>
              <a:rPr lang="cs-CZ" sz="3200" dirty="0" err="1" smtClean="0"/>
              <a:t>lange</a:t>
            </a:r>
            <a:r>
              <a:rPr lang="cs-CZ" sz="3200" dirty="0" smtClean="0"/>
              <a:t> </a:t>
            </a:r>
            <a:r>
              <a:rPr lang="cs-CZ" sz="3200" u="sng" dirty="0" err="1" smtClean="0"/>
              <a:t>waschen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wasche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mich</a:t>
            </a:r>
            <a:r>
              <a:rPr lang="cs-CZ" sz="3200" dirty="0" smtClean="0"/>
              <a:t> </a:t>
            </a:r>
            <a:r>
              <a:rPr lang="cs-CZ" sz="3200" dirty="0" err="1" smtClean="0"/>
              <a:t>immer</a:t>
            </a:r>
            <a:r>
              <a:rPr lang="cs-CZ" sz="3200" dirty="0" smtClean="0"/>
              <a:t> </a:t>
            </a:r>
            <a:r>
              <a:rPr lang="cs-CZ" sz="3200" dirty="0" err="1" smtClean="0"/>
              <a:t>lange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Wir</a:t>
            </a:r>
            <a:r>
              <a:rPr lang="cs-CZ" sz="3200" dirty="0" smtClean="0"/>
              <a:t> – </a:t>
            </a:r>
            <a:r>
              <a:rPr lang="cs-CZ" sz="3200" u="sng" dirty="0" err="1" smtClean="0"/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heute</a:t>
            </a:r>
            <a:r>
              <a:rPr lang="cs-CZ" sz="3200" dirty="0" smtClean="0"/>
              <a:t> </a:t>
            </a:r>
            <a:r>
              <a:rPr lang="cs-CZ" sz="3200" dirty="0" err="1" smtClean="0"/>
              <a:t>im</a:t>
            </a:r>
            <a:r>
              <a:rPr lang="cs-CZ" sz="3200" dirty="0" smtClean="0"/>
              <a:t> Kino </a:t>
            </a:r>
            <a:r>
              <a:rPr lang="cs-CZ" sz="3200" u="sng" dirty="0" err="1" smtClean="0"/>
              <a:t>treffen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treffen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uns</a:t>
            </a:r>
            <a:r>
              <a:rPr lang="cs-CZ" sz="3200" dirty="0" smtClean="0"/>
              <a:t> </a:t>
            </a:r>
            <a:r>
              <a:rPr lang="cs-CZ" sz="3200" dirty="0" err="1" smtClean="0"/>
              <a:t>heute</a:t>
            </a:r>
            <a:r>
              <a:rPr lang="cs-CZ" sz="3200" dirty="0" smtClean="0"/>
              <a:t> </a:t>
            </a:r>
            <a:r>
              <a:rPr lang="cs-CZ" sz="3200" dirty="0" err="1" smtClean="0"/>
              <a:t>im</a:t>
            </a:r>
            <a:r>
              <a:rPr lang="cs-CZ" sz="3200" dirty="0" smtClean="0"/>
              <a:t> Kino.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96143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048672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sz="3200" dirty="0" err="1" smtClean="0"/>
              <a:t>Sie</a:t>
            </a:r>
            <a:r>
              <a:rPr lang="cs-CZ" sz="3200" dirty="0" smtClean="0"/>
              <a:t> – </a:t>
            </a:r>
            <a:r>
              <a:rPr lang="cs-CZ" sz="3200" u="sng" dirty="0" err="1" smtClean="0"/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ans</a:t>
            </a:r>
            <a:r>
              <a:rPr lang="cs-CZ" sz="3200" dirty="0" smtClean="0"/>
              <a:t> </a:t>
            </a:r>
            <a:r>
              <a:rPr lang="cs-CZ" sz="3200" dirty="0" err="1" smtClean="0"/>
              <a:t>Fenster</a:t>
            </a:r>
            <a:r>
              <a:rPr lang="cs-CZ" sz="3200" dirty="0" smtClean="0"/>
              <a:t> </a:t>
            </a:r>
            <a:r>
              <a:rPr lang="cs-CZ" sz="3200" u="sng" dirty="0" err="1" smtClean="0"/>
              <a:t>setzen</a:t>
            </a:r>
            <a:r>
              <a:rPr lang="cs-CZ" sz="3200" dirty="0" smtClean="0"/>
              <a:t>. (posadit se)</a:t>
            </a:r>
          </a:p>
          <a:p>
            <a:pPr marL="109728" indent="0">
              <a:buNone/>
            </a:pP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setzen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ans</a:t>
            </a:r>
            <a:r>
              <a:rPr lang="cs-CZ" sz="3200" dirty="0" smtClean="0"/>
              <a:t> </a:t>
            </a:r>
            <a:r>
              <a:rPr lang="cs-CZ" sz="3200" dirty="0" err="1" smtClean="0"/>
              <a:t>Fenster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Wir</a:t>
            </a:r>
            <a:r>
              <a:rPr lang="cs-CZ" sz="3200" dirty="0" smtClean="0"/>
              <a:t> – </a:t>
            </a:r>
            <a:r>
              <a:rPr lang="cs-CZ" sz="3200" u="sng" dirty="0" err="1" smtClean="0"/>
              <a:t>sich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entschuldigen</a:t>
            </a:r>
            <a:r>
              <a:rPr lang="cs-CZ" sz="3200" dirty="0" smtClean="0"/>
              <a:t>. (omluvit se)</a:t>
            </a:r>
          </a:p>
          <a:p>
            <a:pPr marL="109728" indent="0">
              <a:buNone/>
            </a:pP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entschuldigen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uns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Du</a:t>
            </a:r>
            <a:r>
              <a:rPr lang="cs-CZ" sz="3200" dirty="0" smtClean="0"/>
              <a:t> – </a:t>
            </a:r>
            <a:r>
              <a:rPr lang="cs-CZ" sz="3200" u="sng" dirty="0" err="1" smtClean="0"/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darüber</a:t>
            </a:r>
            <a:r>
              <a:rPr lang="cs-CZ" sz="3200" dirty="0" smtClean="0"/>
              <a:t> </a:t>
            </a:r>
            <a:r>
              <a:rPr lang="cs-CZ" sz="3200" u="sng" dirty="0" err="1" smtClean="0"/>
              <a:t>informieren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dirty="0" err="1" smtClean="0"/>
              <a:t>informierst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dich</a:t>
            </a:r>
            <a:r>
              <a:rPr lang="cs-CZ" sz="3200" dirty="0" smtClean="0"/>
              <a:t> </a:t>
            </a:r>
            <a:r>
              <a:rPr lang="cs-CZ" sz="3200" dirty="0" err="1" smtClean="0"/>
              <a:t>darüber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Er – </a:t>
            </a:r>
            <a:r>
              <a:rPr lang="cs-CZ" sz="3200" u="sng" dirty="0" err="1" smtClean="0"/>
              <a:t>sich</a:t>
            </a:r>
            <a:r>
              <a:rPr lang="cs-CZ" sz="3200" u="sng" dirty="0" smtClean="0"/>
              <a:t> </a:t>
            </a:r>
            <a:r>
              <a:rPr lang="cs-CZ" sz="3200" dirty="0" err="1" smtClean="0"/>
              <a:t>ins</a:t>
            </a:r>
            <a:r>
              <a:rPr lang="cs-CZ" sz="3200" dirty="0" smtClean="0"/>
              <a:t> </a:t>
            </a:r>
            <a:r>
              <a:rPr lang="cs-CZ" sz="3200" dirty="0" err="1" smtClean="0"/>
              <a:t>Konzert</a:t>
            </a:r>
            <a:r>
              <a:rPr lang="cs-CZ" sz="3200" dirty="0" smtClean="0"/>
              <a:t> </a:t>
            </a:r>
            <a:r>
              <a:rPr lang="cs-CZ" sz="3200" u="sng" dirty="0" err="1" smtClean="0"/>
              <a:t>freuen</a:t>
            </a:r>
            <a:r>
              <a:rPr lang="cs-CZ" sz="3200" dirty="0" smtClean="0"/>
              <a:t>?</a:t>
            </a:r>
          </a:p>
          <a:p>
            <a:pPr marL="109728" indent="0">
              <a:buNone/>
            </a:pPr>
            <a:r>
              <a:rPr lang="cs-CZ" sz="3200" dirty="0" err="1" smtClean="0"/>
              <a:t>Freut</a:t>
            </a:r>
            <a:r>
              <a:rPr lang="cs-CZ" sz="3200" dirty="0" smtClean="0"/>
              <a:t> </a:t>
            </a:r>
            <a:r>
              <a:rPr lang="cs-CZ" sz="3200" dirty="0" err="1" smtClean="0"/>
              <a:t>er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ins</a:t>
            </a:r>
            <a:r>
              <a:rPr lang="cs-CZ" sz="3200" dirty="0" smtClean="0"/>
              <a:t> </a:t>
            </a:r>
            <a:r>
              <a:rPr lang="cs-CZ" sz="3200" dirty="0" err="1" smtClean="0"/>
              <a:t>Konzert</a:t>
            </a:r>
            <a:r>
              <a:rPr lang="cs-CZ" sz="3200" dirty="0" smtClean="0"/>
              <a:t>?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54594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Zvratná slovesa ve 3. pádě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109728" indent="0">
              <a:buNone/>
            </a:pPr>
            <a:r>
              <a:rPr lang="cs-CZ" sz="3000" dirty="0" smtClean="0"/>
              <a:t>1. </a:t>
            </a:r>
            <a:r>
              <a:rPr lang="cs-CZ" sz="3000" dirty="0" err="1" smtClean="0"/>
              <a:t>ich</a:t>
            </a:r>
            <a:r>
              <a:rPr lang="cs-CZ" sz="3000" dirty="0" smtClean="0"/>
              <a:t> </a:t>
            </a:r>
            <a:r>
              <a:rPr lang="cs-CZ" sz="3000" dirty="0" err="1" smtClean="0"/>
              <a:t>wasche</a:t>
            </a:r>
            <a:r>
              <a:rPr lang="cs-CZ" sz="3000" dirty="0" smtClean="0"/>
              <a:t> 	</a:t>
            </a:r>
            <a:r>
              <a:rPr lang="cs-CZ" sz="3000" b="1" dirty="0" err="1" smtClean="0">
                <a:solidFill>
                  <a:srgbClr val="FF0000"/>
                </a:solidFill>
              </a:rPr>
              <a:t>mir</a:t>
            </a:r>
            <a:r>
              <a:rPr lang="cs-CZ" sz="3000" b="1" dirty="0" smtClean="0">
                <a:solidFill>
                  <a:srgbClr val="FF0000"/>
                </a:solidFill>
              </a:rPr>
              <a:t>...	</a:t>
            </a:r>
            <a:r>
              <a:rPr lang="cs-CZ" sz="3000" dirty="0" smtClean="0"/>
              <a:t>	Myji si 	....</a:t>
            </a:r>
          </a:p>
          <a:p>
            <a:pPr marL="109728" indent="0">
              <a:buNone/>
            </a:pPr>
            <a:r>
              <a:rPr lang="cs-CZ" sz="3000" dirty="0" smtClean="0"/>
              <a:t>2. </a:t>
            </a:r>
            <a:r>
              <a:rPr lang="cs-CZ" sz="3000" dirty="0" err="1" smtClean="0"/>
              <a:t>du</a:t>
            </a:r>
            <a:r>
              <a:rPr lang="cs-CZ" sz="3000" dirty="0" smtClean="0"/>
              <a:t> </a:t>
            </a:r>
            <a:r>
              <a:rPr lang="cs-CZ" sz="3000" dirty="0" err="1" smtClean="0"/>
              <a:t>wäschst</a:t>
            </a:r>
            <a:r>
              <a:rPr lang="cs-CZ" sz="3000" dirty="0" smtClean="0"/>
              <a:t> 	</a:t>
            </a:r>
            <a:r>
              <a:rPr lang="cs-CZ" sz="3000" b="1" dirty="0" err="1" smtClean="0">
                <a:solidFill>
                  <a:srgbClr val="FF0000"/>
                </a:solidFill>
              </a:rPr>
              <a:t>dir</a:t>
            </a:r>
            <a:r>
              <a:rPr lang="cs-CZ" sz="3000" b="1" dirty="0" smtClean="0">
                <a:solidFill>
                  <a:srgbClr val="FF0000"/>
                </a:solidFill>
              </a:rPr>
              <a:t>...	</a:t>
            </a:r>
            <a:r>
              <a:rPr lang="cs-CZ" sz="3000" dirty="0" smtClean="0"/>
              <a:t>	Myješ si 	...</a:t>
            </a:r>
          </a:p>
          <a:p>
            <a:pPr marL="109728" indent="0">
              <a:buNone/>
            </a:pPr>
            <a:r>
              <a:rPr lang="cs-CZ" sz="3000" dirty="0" smtClean="0"/>
              <a:t>3. </a:t>
            </a:r>
            <a:r>
              <a:rPr lang="cs-CZ" sz="3000" dirty="0" err="1" smtClean="0"/>
              <a:t>er</a:t>
            </a:r>
            <a:r>
              <a:rPr lang="cs-CZ" sz="3000" dirty="0" smtClean="0"/>
              <a:t> </a:t>
            </a:r>
            <a:r>
              <a:rPr lang="cs-CZ" sz="3000" dirty="0" err="1" smtClean="0"/>
              <a:t>wäscht</a:t>
            </a:r>
            <a:r>
              <a:rPr lang="cs-CZ" sz="3000" dirty="0" smtClean="0"/>
              <a:t>	</a:t>
            </a:r>
            <a:r>
              <a:rPr lang="cs-CZ" sz="3000" b="1" dirty="0" err="1" smtClean="0">
                <a:solidFill>
                  <a:srgbClr val="FF0000"/>
                </a:solidFill>
              </a:rPr>
              <a:t>sich</a:t>
            </a:r>
            <a:r>
              <a:rPr lang="cs-CZ" sz="3000" b="1" dirty="0" smtClean="0">
                <a:solidFill>
                  <a:srgbClr val="FF0000"/>
                </a:solidFill>
              </a:rPr>
              <a:t>...</a:t>
            </a:r>
            <a:r>
              <a:rPr lang="cs-CZ" sz="3000" dirty="0" smtClean="0"/>
              <a:t>	Myje si	...</a:t>
            </a:r>
          </a:p>
          <a:p>
            <a:pPr marL="109728" indent="0">
              <a:buNone/>
            </a:pPr>
            <a:endParaRPr lang="cs-CZ" sz="3000" dirty="0"/>
          </a:p>
          <a:p>
            <a:pPr marL="109728" indent="0">
              <a:buNone/>
            </a:pPr>
            <a:r>
              <a:rPr lang="cs-CZ" sz="3000" dirty="0" smtClean="0"/>
              <a:t>1. </a:t>
            </a:r>
            <a:r>
              <a:rPr lang="cs-CZ" sz="3000" dirty="0" err="1" smtClean="0"/>
              <a:t>wir</a:t>
            </a:r>
            <a:r>
              <a:rPr lang="cs-CZ" sz="3000" dirty="0" smtClean="0"/>
              <a:t> </a:t>
            </a:r>
            <a:r>
              <a:rPr lang="cs-CZ" sz="3000" dirty="0" err="1" smtClean="0"/>
              <a:t>waschen</a:t>
            </a:r>
            <a:r>
              <a:rPr lang="cs-CZ" sz="3000" dirty="0" smtClean="0"/>
              <a:t> </a:t>
            </a:r>
            <a:r>
              <a:rPr lang="cs-CZ" sz="3000" b="1" dirty="0" smtClean="0">
                <a:solidFill>
                  <a:srgbClr val="FF0000"/>
                </a:solidFill>
              </a:rPr>
              <a:t>	</a:t>
            </a:r>
            <a:r>
              <a:rPr lang="cs-CZ" sz="3000" b="1" dirty="0" err="1" smtClean="0">
                <a:solidFill>
                  <a:srgbClr val="FF0000"/>
                </a:solidFill>
              </a:rPr>
              <a:t>uns</a:t>
            </a:r>
            <a:r>
              <a:rPr lang="cs-CZ" sz="3000" b="1" dirty="0" smtClean="0">
                <a:solidFill>
                  <a:srgbClr val="FF0000"/>
                </a:solidFill>
              </a:rPr>
              <a:t>...</a:t>
            </a:r>
            <a:r>
              <a:rPr lang="cs-CZ" sz="3000" dirty="0" smtClean="0"/>
              <a:t>	My si myjeme 	...</a:t>
            </a:r>
          </a:p>
          <a:p>
            <a:pPr marL="109728" indent="0">
              <a:buNone/>
            </a:pPr>
            <a:r>
              <a:rPr lang="cs-CZ" sz="3000" dirty="0" smtClean="0"/>
              <a:t>2. </a:t>
            </a:r>
            <a:r>
              <a:rPr lang="cs-CZ" sz="3000" dirty="0" err="1" smtClean="0"/>
              <a:t>ihr</a:t>
            </a:r>
            <a:r>
              <a:rPr lang="cs-CZ" sz="3000" dirty="0" smtClean="0"/>
              <a:t> </a:t>
            </a:r>
            <a:r>
              <a:rPr lang="cs-CZ" sz="3000" dirty="0" err="1" smtClean="0"/>
              <a:t>wascht</a:t>
            </a:r>
            <a:r>
              <a:rPr lang="cs-CZ" sz="3000" dirty="0" smtClean="0"/>
              <a:t> 	</a:t>
            </a:r>
            <a:r>
              <a:rPr lang="cs-CZ" sz="3000" b="1" dirty="0" err="1" smtClean="0">
                <a:solidFill>
                  <a:srgbClr val="FF0000"/>
                </a:solidFill>
              </a:rPr>
              <a:t>euch</a:t>
            </a:r>
            <a:r>
              <a:rPr lang="cs-CZ" sz="3000" b="1" dirty="0" smtClean="0">
                <a:solidFill>
                  <a:srgbClr val="FF0000"/>
                </a:solidFill>
              </a:rPr>
              <a:t>...</a:t>
            </a:r>
            <a:r>
              <a:rPr lang="cs-CZ" sz="3000" dirty="0" smtClean="0"/>
              <a:t>	Vy si myjete	...</a:t>
            </a:r>
          </a:p>
          <a:p>
            <a:pPr marL="109728" indent="0">
              <a:buNone/>
            </a:pPr>
            <a:r>
              <a:rPr lang="cs-CZ" sz="3000" dirty="0" smtClean="0"/>
              <a:t>3. </a:t>
            </a:r>
            <a:r>
              <a:rPr lang="cs-CZ" sz="3000" dirty="0" err="1" smtClean="0"/>
              <a:t>Sie</a:t>
            </a:r>
            <a:r>
              <a:rPr lang="cs-CZ" sz="3000" dirty="0" smtClean="0"/>
              <a:t> </a:t>
            </a:r>
            <a:r>
              <a:rPr lang="cs-CZ" sz="3000" dirty="0" err="1" smtClean="0"/>
              <a:t>waschen</a:t>
            </a:r>
            <a:r>
              <a:rPr lang="cs-CZ" sz="3000" dirty="0" smtClean="0"/>
              <a:t> </a:t>
            </a:r>
            <a:r>
              <a:rPr lang="cs-CZ" sz="3000" b="1" dirty="0" err="1" smtClean="0">
                <a:solidFill>
                  <a:srgbClr val="FF0000"/>
                </a:solidFill>
              </a:rPr>
              <a:t>sich</a:t>
            </a:r>
            <a:r>
              <a:rPr lang="cs-CZ" sz="3000" b="1" dirty="0" smtClean="0">
                <a:solidFill>
                  <a:srgbClr val="FF0000"/>
                </a:solidFill>
              </a:rPr>
              <a:t>...</a:t>
            </a:r>
            <a:r>
              <a:rPr lang="cs-CZ" sz="3000" dirty="0" smtClean="0"/>
              <a:t>	Vy si myjete	...</a:t>
            </a:r>
          </a:p>
          <a:p>
            <a:pPr marL="109728" indent="0">
              <a:buNone/>
            </a:pPr>
            <a:r>
              <a:rPr lang="cs-CZ" sz="3000" dirty="0" smtClean="0"/>
              <a:t>    </a:t>
            </a:r>
            <a:r>
              <a:rPr lang="cs-CZ" sz="3000" dirty="0" err="1" smtClean="0"/>
              <a:t>Sie</a:t>
            </a:r>
            <a:r>
              <a:rPr lang="cs-CZ" sz="3000" dirty="0" smtClean="0"/>
              <a:t> </a:t>
            </a:r>
            <a:r>
              <a:rPr lang="cs-CZ" sz="3000" dirty="0" err="1" smtClean="0"/>
              <a:t>waschen</a:t>
            </a:r>
            <a:r>
              <a:rPr lang="cs-CZ" sz="3000" dirty="0" smtClean="0"/>
              <a:t>	 </a:t>
            </a:r>
            <a:r>
              <a:rPr lang="cs-CZ" sz="3000" b="1" dirty="0" err="1" smtClean="0">
                <a:solidFill>
                  <a:srgbClr val="FF0000"/>
                </a:solidFill>
              </a:rPr>
              <a:t>sich</a:t>
            </a:r>
            <a:r>
              <a:rPr lang="cs-CZ" sz="3000" b="1" dirty="0" smtClean="0">
                <a:solidFill>
                  <a:srgbClr val="FF0000"/>
                </a:solidFill>
              </a:rPr>
              <a:t>...</a:t>
            </a:r>
            <a:r>
              <a:rPr lang="cs-CZ" sz="3000" dirty="0" smtClean="0"/>
              <a:t>	Oni si myjí		...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2517331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použití ve větě: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wasche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mir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7030A0"/>
                </a:solidFill>
              </a:rPr>
              <a:t>die</a:t>
            </a:r>
            <a:r>
              <a:rPr lang="cs-CZ" sz="3200" dirty="0" smtClean="0">
                <a:solidFill>
                  <a:srgbClr val="7030A0"/>
                </a:solidFill>
              </a:rPr>
              <a:t> </a:t>
            </a:r>
            <a:r>
              <a:rPr lang="cs-CZ" sz="3200" dirty="0" err="1" smtClean="0">
                <a:solidFill>
                  <a:srgbClr val="7030A0"/>
                </a:solidFill>
              </a:rPr>
              <a:t>Hände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Myji </a:t>
            </a:r>
            <a:r>
              <a:rPr lang="cs-CZ" sz="3200" b="1" dirty="0" smtClean="0">
                <a:solidFill>
                  <a:srgbClr val="FF0000"/>
                </a:solidFill>
              </a:rPr>
              <a:t>si</a:t>
            </a:r>
            <a:r>
              <a:rPr lang="cs-CZ" sz="3200" dirty="0" smtClean="0"/>
              <a:t> ruce.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Was</a:t>
            </a:r>
            <a:r>
              <a:rPr lang="cs-CZ" sz="3200" dirty="0" smtClean="0"/>
              <a:t> </a:t>
            </a:r>
            <a:r>
              <a:rPr lang="cs-CZ" sz="3200" dirty="0" err="1" smtClean="0"/>
              <a:t>wünschst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dir</a:t>
            </a:r>
            <a:r>
              <a:rPr lang="cs-CZ" sz="3200" dirty="0" smtClean="0"/>
              <a:t>?</a:t>
            </a:r>
          </a:p>
          <a:p>
            <a:pPr marL="109728" indent="0">
              <a:buNone/>
            </a:pPr>
            <a:r>
              <a:rPr lang="cs-CZ" sz="3200" dirty="0" smtClean="0"/>
              <a:t>Co </a:t>
            </a:r>
            <a:r>
              <a:rPr lang="cs-CZ" sz="3200" b="1" dirty="0" smtClean="0">
                <a:solidFill>
                  <a:srgbClr val="FF0000"/>
                </a:solidFill>
              </a:rPr>
              <a:t>si</a:t>
            </a:r>
            <a:r>
              <a:rPr lang="cs-CZ" sz="3200" dirty="0" smtClean="0"/>
              <a:t> přeješ?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Er </a:t>
            </a:r>
            <a:r>
              <a:rPr lang="cs-CZ" sz="3200" dirty="0" err="1" smtClean="0"/>
              <a:t>putzt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sich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7030A0"/>
                </a:solidFill>
              </a:rPr>
              <a:t>die</a:t>
            </a:r>
            <a:r>
              <a:rPr lang="cs-CZ" sz="3200" dirty="0" smtClean="0">
                <a:solidFill>
                  <a:srgbClr val="7030A0"/>
                </a:solidFill>
              </a:rPr>
              <a:t> </a:t>
            </a:r>
            <a:r>
              <a:rPr lang="cs-CZ" sz="3200" dirty="0" err="1" smtClean="0">
                <a:solidFill>
                  <a:srgbClr val="7030A0"/>
                </a:solidFill>
              </a:rPr>
              <a:t>Schuhe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On </a:t>
            </a:r>
            <a:r>
              <a:rPr lang="cs-CZ" sz="3200" b="1" dirty="0" smtClean="0">
                <a:solidFill>
                  <a:srgbClr val="FF0000"/>
                </a:solidFill>
              </a:rPr>
              <a:t>si</a:t>
            </a:r>
            <a:r>
              <a:rPr lang="cs-CZ" sz="3200" dirty="0" smtClean="0"/>
              <a:t> čistí boty.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54112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Vytvořte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109728" indent="0">
              <a:buNone/>
            </a:pPr>
            <a:r>
              <a:rPr lang="cs-CZ" sz="3200" dirty="0" err="1" smtClean="0"/>
              <a:t>Was</a:t>
            </a:r>
            <a:r>
              <a:rPr lang="cs-CZ" sz="3200" dirty="0" smtClean="0"/>
              <a:t> –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u="sng" dirty="0" err="1" smtClean="0"/>
              <a:t>sich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wünschen</a:t>
            </a:r>
            <a:r>
              <a:rPr lang="cs-CZ" sz="3200" dirty="0" smtClean="0"/>
              <a:t>? (přát si)</a:t>
            </a:r>
          </a:p>
          <a:p>
            <a:pPr marL="109728" indent="0">
              <a:buNone/>
            </a:pPr>
            <a:r>
              <a:rPr lang="cs-CZ" sz="3200" dirty="0" err="1" smtClean="0"/>
              <a:t>Was</a:t>
            </a:r>
            <a:r>
              <a:rPr lang="cs-CZ" sz="3200" dirty="0" smtClean="0"/>
              <a:t> </a:t>
            </a:r>
            <a:r>
              <a:rPr lang="cs-CZ" sz="3200" dirty="0" err="1" smtClean="0"/>
              <a:t>wünschst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dir</a:t>
            </a:r>
            <a:r>
              <a:rPr lang="cs-CZ" sz="3200" dirty="0" smtClean="0"/>
              <a:t>?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Wir</a:t>
            </a:r>
            <a:r>
              <a:rPr lang="cs-CZ" sz="3200" dirty="0" smtClean="0"/>
              <a:t> – </a:t>
            </a:r>
            <a:r>
              <a:rPr lang="cs-CZ" sz="3200" u="sng" dirty="0" err="1" smtClean="0"/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Zähne</a:t>
            </a:r>
            <a:r>
              <a:rPr lang="cs-CZ" sz="3200" dirty="0" smtClean="0"/>
              <a:t> </a:t>
            </a:r>
            <a:r>
              <a:rPr lang="cs-CZ" sz="3200" u="sng" dirty="0" err="1" smtClean="0"/>
              <a:t>putzen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putzen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uns</a:t>
            </a:r>
            <a:r>
              <a:rPr lang="cs-CZ" sz="3200" dirty="0" smtClean="0"/>
              <a:t>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Zähne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– den Film </a:t>
            </a:r>
            <a:r>
              <a:rPr lang="cs-CZ" sz="3200" u="sng" dirty="0" err="1" smtClean="0"/>
              <a:t>sich</a:t>
            </a:r>
            <a:r>
              <a:rPr lang="cs-CZ" sz="3200" u="sng" dirty="0" smtClean="0"/>
              <a:t> </a:t>
            </a:r>
            <a:r>
              <a:rPr lang="cs-CZ" sz="3200" u="sng" dirty="0" err="1" smtClean="0"/>
              <a:t>ansehen</a:t>
            </a:r>
            <a:r>
              <a:rPr lang="cs-CZ" sz="3200" dirty="0" smtClean="0"/>
              <a:t>. (podívat se na)</a:t>
            </a:r>
          </a:p>
          <a:p>
            <a:pPr marL="109728" indent="0">
              <a:buNone/>
            </a:pPr>
            <a:r>
              <a:rPr lang="cs-CZ" sz="3200" dirty="0" err="1" smtClean="0"/>
              <a:t>Ich</a:t>
            </a:r>
            <a:r>
              <a:rPr lang="cs-CZ" sz="3200" dirty="0" smtClean="0"/>
              <a:t> </a:t>
            </a:r>
            <a:r>
              <a:rPr lang="cs-CZ" sz="3200" dirty="0" err="1" smtClean="0"/>
              <a:t>sehe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mir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/>
              <a:t>den Film </a:t>
            </a:r>
            <a:r>
              <a:rPr lang="cs-CZ" sz="3200" dirty="0" err="1" smtClean="0"/>
              <a:t>an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58575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dirty="0" err="1" smtClean="0"/>
              <a:t>Du</a:t>
            </a:r>
            <a:r>
              <a:rPr lang="cs-CZ" sz="3200" dirty="0" smtClean="0"/>
              <a:t> – </a:t>
            </a:r>
            <a:r>
              <a:rPr lang="cs-CZ" sz="3200" u="sng" dirty="0" err="1" smtClean="0"/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noch</a:t>
            </a:r>
            <a:r>
              <a:rPr lang="cs-CZ" sz="3200" dirty="0" smtClean="0"/>
              <a:t> </a:t>
            </a:r>
            <a:r>
              <a:rPr lang="cs-CZ" sz="3200" dirty="0" err="1" smtClean="0"/>
              <a:t>etwas</a:t>
            </a:r>
            <a:r>
              <a:rPr lang="cs-CZ" sz="3200" dirty="0" smtClean="0"/>
              <a:t> </a:t>
            </a:r>
            <a:r>
              <a:rPr lang="cs-CZ" sz="3200" u="sng" dirty="0" err="1" smtClean="0"/>
              <a:t>nehmen</a:t>
            </a:r>
            <a:r>
              <a:rPr lang="cs-CZ" sz="3200" dirty="0" smtClean="0"/>
              <a:t>?</a:t>
            </a:r>
          </a:p>
          <a:p>
            <a:pPr marL="109728" indent="0">
              <a:buNone/>
            </a:pPr>
            <a:r>
              <a:rPr lang="cs-CZ" sz="3200" dirty="0" err="1" smtClean="0"/>
              <a:t>Nimmst</a:t>
            </a:r>
            <a:r>
              <a:rPr lang="cs-CZ" sz="3200" dirty="0" smtClean="0"/>
              <a:t> </a:t>
            </a:r>
            <a:r>
              <a:rPr lang="cs-CZ" sz="3200" dirty="0" err="1" smtClean="0"/>
              <a:t>du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dir</a:t>
            </a:r>
            <a:r>
              <a:rPr lang="cs-CZ" sz="3200" dirty="0" smtClean="0"/>
              <a:t> </a:t>
            </a:r>
            <a:r>
              <a:rPr lang="cs-CZ" sz="3200" dirty="0" err="1" smtClean="0"/>
              <a:t>noch</a:t>
            </a:r>
            <a:r>
              <a:rPr lang="cs-CZ" sz="3200" dirty="0" smtClean="0"/>
              <a:t> </a:t>
            </a:r>
            <a:r>
              <a:rPr lang="cs-CZ" sz="3200" dirty="0" err="1" smtClean="0"/>
              <a:t>etwas</a:t>
            </a:r>
            <a:r>
              <a:rPr lang="cs-CZ" sz="3200" dirty="0" smtClean="0"/>
              <a:t>?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err="1" smtClean="0"/>
              <a:t>Wir</a:t>
            </a:r>
            <a:r>
              <a:rPr lang="cs-CZ" sz="3200" dirty="0" smtClean="0"/>
              <a:t> – </a:t>
            </a:r>
            <a:r>
              <a:rPr lang="cs-CZ" sz="3200" u="sng" dirty="0" err="1" smtClean="0"/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ein</a:t>
            </a:r>
            <a:r>
              <a:rPr lang="cs-CZ" sz="3200" dirty="0" smtClean="0"/>
              <a:t> Buch </a:t>
            </a:r>
            <a:r>
              <a:rPr lang="cs-CZ" sz="3200" u="sng" dirty="0" err="1" smtClean="0"/>
              <a:t>kaufen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kaufen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uns</a:t>
            </a:r>
            <a:r>
              <a:rPr lang="cs-CZ" sz="3200" dirty="0" smtClean="0"/>
              <a:t> </a:t>
            </a:r>
            <a:r>
              <a:rPr lang="cs-CZ" sz="3200" dirty="0" err="1" smtClean="0"/>
              <a:t>ein</a:t>
            </a:r>
            <a:r>
              <a:rPr lang="cs-CZ" sz="3200" dirty="0" smtClean="0"/>
              <a:t> Buch.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r>
              <a:rPr lang="cs-CZ" sz="3200" dirty="0" smtClean="0"/>
              <a:t>Er – </a:t>
            </a:r>
            <a:r>
              <a:rPr lang="cs-CZ" sz="3200" u="sng" dirty="0" err="1" smtClean="0"/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Schuhe</a:t>
            </a:r>
            <a:r>
              <a:rPr lang="cs-CZ" sz="3200" dirty="0" smtClean="0"/>
              <a:t> </a:t>
            </a:r>
            <a:r>
              <a:rPr lang="cs-CZ" sz="3200" u="sng" dirty="0" err="1" smtClean="0"/>
              <a:t>putzen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r>
              <a:rPr lang="cs-CZ" sz="3200" dirty="0" smtClean="0"/>
              <a:t>Er </a:t>
            </a:r>
            <a:r>
              <a:rPr lang="cs-CZ" sz="3200" dirty="0" err="1" smtClean="0"/>
              <a:t>putzt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sich</a:t>
            </a:r>
            <a:r>
              <a:rPr lang="cs-CZ" sz="3200" dirty="0" smtClean="0"/>
              <a:t>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Schuhe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1101361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969</TotalTime>
  <Words>428</Words>
  <Application>Microsoft Office PowerPoint</Application>
  <PresentationFormat>On-screen Show (4:3)</PresentationFormat>
  <Paragraphs>110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Silk</vt:lpstr>
      <vt:lpstr>Německý jazyk – Gramatické jevy</vt:lpstr>
      <vt:lpstr>Zvratná slovesa</vt:lpstr>
      <vt:lpstr>PowerPoint Presentation</vt:lpstr>
      <vt:lpstr>Zvratná slovesa ve 4. pádě</vt:lpstr>
      <vt:lpstr>Příklady použití ve větě:</vt:lpstr>
      <vt:lpstr>Vytvořte věty:</vt:lpstr>
      <vt:lpstr>PowerPoint Presentation</vt:lpstr>
      <vt:lpstr>Zvratná slovesa ve 3. pádě</vt:lpstr>
      <vt:lpstr>Příklady použití ve větě:</vt:lpstr>
      <vt:lpstr>Vytvořte věty:</vt:lpstr>
      <vt:lpstr>PowerPoint Presentation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Valued Acer Customer</cp:lastModifiedBy>
  <cp:revision>104</cp:revision>
  <dcterms:created xsi:type="dcterms:W3CDTF">2011-03-22T17:13:23Z</dcterms:created>
  <dcterms:modified xsi:type="dcterms:W3CDTF">2012-04-21T17:38:00Z</dcterms:modified>
</cp:coreProperties>
</file>