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70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7808" y="332657"/>
            <a:ext cx="7772400" cy="64807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Německý </a:t>
            </a:r>
            <a:r>
              <a:rPr lang="cs-CZ" sz="2800" smtClean="0"/>
              <a:t>jazyk </a:t>
            </a:r>
            <a:r>
              <a:rPr lang="cs-CZ" sz="2800" smtClean="0"/>
              <a:t>– Gramatické jevy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1052736"/>
            <a:ext cx="6400800" cy="864096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Přivlastňovací zájmena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475656" y="170080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VY_32_INOVACE_02-19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2851384"/>
              </p:ext>
            </p:extLst>
          </p:nvPr>
        </p:nvGraphicFramePr>
        <p:xfrm>
          <a:off x="1691680" y="2308840"/>
          <a:ext cx="6208395" cy="28483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28803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smtClean="0">
                          <a:effectLst/>
                        </a:rPr>
                        <a:t>9.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Jazyk a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Německý jazyk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Gramatické jevy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Přivlastňovací zájmena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Petr Kozlovský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2</a:t>
                      </a:r>
                      <a:r>
                        <a:rPr lang="cs-CZ" sz="1400" kern="50" baseline="0" dirty="0" smtClean="0">
                          <a:effectLst/>
                        </a:rPr>
                        <a:t>8. 10. 2011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0004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Opakování tvoření přivlastňovacích zájmen, procvičení tvoření přivlastňovacích zájmen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57022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Přivlastňovací zájmena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Skloňují se v jednotném čísle jako člen neurčitý</a:t>
            </a:r>
            <a:r>
              <a:rPr lang="de-DE" dirty="0" smtClean="0"/>
              <a:t>.</a:t>
            </a:r>
            <a:endParaRPr lang="cs-CZ" dirty="0" smtClean="0"/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Martin </a:t>
            </a:r>
            <a:r>
              <a:rPr lang="cs-CZ" dirty="0" err="1" smtClean="0">
                <a:solidFill>
                  <a:srgbClr val="FFFF00"/>
                </a:solidFill>
              </a:rPr>
              <a:t>hat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b="1" dirty="0" err="1" smtClean="0">
                <a:solidFill>
                  <a:srgbClr val="FFFF00"/>
                </a:solidFill>
              </a:rPr>
              <a:t>eine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Schwester</a:t>
            </a:r>
            <a:r>
              <a:rPr lang="cs-CZ" dirty="0" smtClean="0">
                <a:solidFill>
                  <a:srgbClr val="FFFF00"/>
                </a:solidFill>
              </a:rPr>
              <a:t>. </a:t>
            </a:r>
          </a:p>
          <a:p>
            <a:pPr marL="109728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Seine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FF00"/>
                </a:solidFill>
              </a:rPr>
              <a:t>Schwester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hei</a:t>
            </a:r>
            <a:r>
              <a:rPr lang="de-DE" dirty="0" err="1" smtClean="0">
                <a:solidFill>
                  <a:srgbClr val="FFFF00"/>
                </a:solidFill>
              </a:rPr>
              <a:t>ßt</a:t>
            </a:r>
            <a:r>
              <a:rPr lang="de-DE" dirty="0" smtClean="0">
                <a:solidFill>
                  <a:srgbClr val="FFFF00"/>
                </a:solidFill>
              </a:rPr>
              <a:t> Julia.</a:t>
            </a:r>
          </a:p>
          <a:p>
            <a:pPr marL="109728" indent="0">
              <a:buNone/>
            </a:pPr>
            <a:endParaRPr lang="de-DE" dirty="0">
              <a:solidFill>
                <a:srgbClr val="FFFF00"/>
              </a:solidFill>
            </a:endParaRPr>
          </a:p>
          <a:p>
            <a:pPr marL="109728" indent="0">
              <a:buNone/>
            </a:pPr>
            <a:r>
              <a:rPr lang="de-DE" dirty="0" smtClean="0">
                <a:solidFill>
                  <a:srgbClr val="FFFF00"/>
                </a:solidFill>
              </a:rPr>
              <a:t>Ich habe </a:t>
            </a:r>
            <a:r>
              <a:rPr lang="de-DE" b="1" dirty="0" smtClean="0">
                <a:solidFill>
                  <a:srgbClr val="FFFF00"/>
                </a:solidFill>
              </a:rPr>
              <a:t>eine</a:t>
            </a:r>
            <a:r>
              <a:rPr lang="de-DE" dirty="0" smtClean="0">
                <a:solidFill>
                  <a:srgbClr val="FFFF00"/>
                </a:solidFill>
              </a:rPr>
              <a:t> Katze.</a:t>
            </a:r>
          </a:p>
          <a:p>
            <a:pPr marL="109728" indent="0">
              <a:buNone/>
            </a:pPr>
            <a:r>
              <a:rPr lang="de-DE" dirty="0" smtClean="0">
                <a:solidFill>
                  <a:srgbClr val="FF0000"/>
                </a:solidFill>
              </a:rPr>
              <a:t>Meine</a:t>
            </a:r>
            <a:r>
              <a:rPr lang="de-DE" dirty="0" smtClean="0">
                <a:solidFill>
                  <a:srgbClr val="FFFF00"/>
                </a:solidFill>
              </a:rPr>
              <a:t> Katze ist schon alt.</a:t>
            </a:r>
          </a:p>
          <a:p>
            <a:pPr marL="109728" indent="0">
              <a:buNone/>
            </a:pPr>
            <a:endParaRPr lang="de-DE" dirty="0">
              <a:solidFill>
                <a:srgbClr val="FFFF00"/>
              </a:solidFill>
            </a:endParaRPr>
          </a:p>
          <a:p>
            <a:pPr marL="109728" indent="0">
              <a:buNone/>
            </a:pPr>
            <a:endParaRPr lang="de-DE" dirty="0" smtClean="0">
              <a:solidFill>
                <a:srgbClr val="FFFF00"/>
              </a:solidFill>
            </a:endParaRPr>
          </a:p>
          <a:p>
            <a:pPr marL="109728" indent="0">
              <a:buNone/>
            </a:pP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7787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dirty="0" smtClean="0"/>
              <a:t>V množném čísle jako člen určitý.</a:t>
            </a:r>
          </a:p>
          <a:p>
            <a:endParaRPr lang="cs-CZ" dirty="0" smtClean="0"/>
          </a:p>
          <a:p>
            <a:pPr marL="109728" indent="0">
              <a:buNone/>
            </a:pPr>
            <a:r>
              <a:rPr lang="cs-CZ" dirty="0" err="1" smtClean="0">
                <a:solidFill>
                  <a:srgbClr val="FFFF00"/>
                </a:solidFill>
              </a:rPr>
              <a:t>Siehst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du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die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Autos</a:t>
            </a:r>
            <a:r>
              <a:rPr lang="cs-CZ" dirty="0">
                <a:solidFill>
                  <a:srgbClr val="FFFF00"/>
                </a:solidFill>
              </a:rPr>
              <a:t>?</a:t>
            </a:r>
            <a:endParaRPr lang="cs-CZ" dirty="0" smtClean="0">
              <a:solidFill>
                <a:srgbClr val="FFFF00"/>
              </a:solidFill>
            </a:endParaRPr>
          </a:p>
          <a:p>
            <a:pPr marL="109728" indent="0">
              <a:buNone/>
            </a:pPr>
            <a:r>
              <a:rPr lang="cs-CZ" dirty="0" err="1" smtClean="0">
                <a:solidFill>
                  <a:srgbClr val="FFFF00"/>
                </a:solidFill>
              </a:rPr>
              <a:t>Das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sind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unsere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Autos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</a:p>
          <a:p>
            <a:pPr marL="109728" indent="0">
              <a:buNone/>
            </a:pPr>
            <a:endParaRPr lang="cs-CZ" dirty="0" smtClean="0">
              <a:solidFill>
                <a:srgbClr val="FFFF00"/>
              </a:solidFill>
            </a:endParaRPr>
          </a:p>
          <a:p>
            <a:pPr marL="109728" indent="0">
              <a:buNone/>
            </a:pPr>
            <a:endParaRPr lang="cs-CZ" dirty="0">
              <a:solidFill>
                <a:srgbClr val="FFFF00"/>
              </a:solidFill>
            </a:endParaRPr>
          </a:p>
          <a:p>
            <a:r>
              <a:rPr lang="cs-CZ" dirty="0" smtClean="0"/>
              <a:t>V češtině používáme zvratné zájmeno  „svůj“,</a:t>
            </a:r>
          </a:p>
          <a:p>
            <a:pPr marL="109728" indent="0">
              <a:buNone/>
            </a:pPr>
            <a:r>
              <a:rPr lang="cs-CZ" dirty="0" smtClean="0"/>
              <a:t>   němčina toto zájmeno nezná.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Máš rád </a:t>
            </a:r>
            <a:r>
              <a:rPr lang="cs-CZ" dirty="0" smtClean="0">
                <a:solidFill>
                  <a:srgbClr val="FF0000"/>
                </a:solidFill>
              </a:rPr>
              <a:t>svou</a:t>
            </a:r>
            <a:r>
              <a:rPr lang="cs-CZ" dirty="0" smtClean="0">
                <a:solidFill>
                  <a:srgbClr val="FFFF00"/>
                </a:solidFill>
              </a:rPr>
              <a:t> rodinu.	</a:t>
            </a:r>
            <a:r>
              <a:rPr lang="cs-CZ" dirty="0" err="1" smtClean="0">
                <a:solidFill>
                  <a:srgbClr val="FFFF00"/>
                </a:solidFill>
              </a:rPr>
              <a:t>Du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liebst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deine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Familie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</a:p>
          <a:p>
            <a:pPr marL="109728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Mluví se </a:t>
            </a:r>
            <a:r>
              <a:rPr lang="cs-CZ" dirty="0" smtClean="0">
                <a:solidFill>
                  <a:srgbClr val="FF0000"/>
                </a:solidFill>
              </a:rPr>
              <a:t>svým </a:t>
            </a:r>
            <a:r>
              <a:rPr lang="cs-CZ" dirty="0" smtClean="0">
                <a:solidFill>
                  <a:srgbClr val="FFFF00"/>
                </a:solidFill>
              </a:rPr>
              <a:t>otcem.	</a:t>
            </a:r>
            <a:r>
              <a:rPr lang="cs-CZ" dirty="0">
                <a:solidFill>
                  <a:srgbClr val="FFFF00"/>
                </a:solidFill>
              </a:rPr>
              <a:t> Er </a:t>
            </a:r>
            <a:r>
              <a:rPr lang="cs-CZ" dirty="0" err="1">
                <a:solidFill>
                  <a:srgbClr val="FFFF00"/>
                </a:solidFill>
              </a:rPr>
              <a:t>spricht</a:t>
            </a:r>
            <a:r>
              <a:rPr lang="cs-CZ" dirty="0">
                <a:solidFill>
                  <a:srgbClr val="FFFF00"/>
                </a:solidFill>
              </a:rPr>
              <a:t> </a:t>
            </a:r>
            <a:r>
              <a:rPr lang="cs-CZ" dirty="0" err="1">
                <a:solidFill>
                  <a:srgbClr val="FFFF00"/>
                </a:solidFill>
              </a:rPr>
              <a:t>mit</a:t>
            </a:r>
            <a:r>
              <a:rPr lang="cs-CZ" dirty="0">
                <a:solidFill>
                  <a:srgbClr val="FFFF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seinem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>
                <a:solidFill>
                  <a:srgbClr val="FFFF00"/>
                </a:solidFill>
              </a:rPr>
              <a:t>Vater. </a:t>
            </a:r>
            <a:endParaRPr lang="cs-CZ" dirty="0" smtClean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1584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/>
          <a:lstStyle/>
          <a:p>
            <a:r>
              <a:rPr lang="cs-CZ" dirty="0" smtClean="0"/>
              <a:t>Tvary přivlastňovacích zájmen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pPr marL="109728" indent="0">
              <a:buClrTx/>
              <a:buNone/>
            </a:pPr>
            <a:r>
              <a:rPr lang="cs-CZ" sz="4800" u="sng" dirty="0" smtClean="0"/>
              <a:t>Jednotné číslo:</a:t>
            </a:r>
          </a:p>
          <a:p>
            <a:pPr marL="109728" indent="0">
              <a:buClrTx/>
              <a:buNone/>
            </a:pPr>
            <a:r>
              <a:rPr lang="cs-CZ" sz="4800" dirty="0" err="1" smtClean="0"/>
              <a:t>ich</a:t>
            </a:r>
            <a:r>
              <a:rPr lang="cs-CZ" sz="4800" dirty="0" smtClean="0"/>
              <a:t>	</a:t>
            </a:r>
            <a:r>
              <a:rPr lang="cs-CZ" sz="4800" dirty="0"/>
              <a:t>	</a:t>
            </a:r>
            <a:r>
              <a:rPr lang="cs-CZ" sz="4800" dirty="0" smtClean="0"/>
              <a:t>	</a:t>
            </a:r>
            <a:r>
              <a:rPr lang="cs-CZ" sz="4800" dirty="0" smtClean="0">
                <a:solidFill>
                  <a:srgbClr val="FF0000"/>
                </a:solidFill>
              </a:rPr>
              <a:t>mein</a:t>
            </a:r>
            <a:r>
              <a:rPr lang="cs-CZ" sz="4800" dirty="0" smtClean="0"/>
              <a:t>, </a:t>
            </a:r>
            <a:r>
              <a:rPr lang="cs-CZ" sz="4800" dirty="0" err="1" smtClean="0">
                <a:solidFill>
                  <a:srgbClr val="FF0000"/>
                </a:solidFill>
              </a:rPr>
              <a:t>meine</a:t>
            </a:r>
            <a:r>
              <a:rPr lang="cs-CZ" sz="4800" dirty="0" smtClean="0">
                <a:solidFill>
                  <a:srgbClr val="FF0000"/>
                </a:solidFill>
              </a:rPr>
              <a:t>, </a:t>
            </a:r>
            <a:r>
              <a:rPr lang="cs-CZ" sz="4800" dirty="0" err="1" smtClean="0">
                <a:solidFill>
                  <a:srgbClr val="FF0000"/>
                </a:solidFill>
              </a:rPr>
              <a:t>mein</a:t>
            </a:r>
            <a:r>
              <a:rPr lang="cs-CZ" sz="4800" dirty="0" err="1" smtClean="0"/>
              <a:t>du</a:t>
            </a:r>
            <a:r>
              <a:rPr lang="cs-CZ" sz="4800" dirty="0" smtClean="0"/>
              <a:t>			</a:t>
            </a:r>
            <a:r>
              <a:rPr lang="cs-CZ" sz="4800" dirty="0" err="1" smtClean="0">
                <a:solidFill>
                  <a:srgbClr val="FF0000"/>
                </a:solidFill>
              </a:rPr>
              <a:t>dein</a:t>
            </a:r>
            <a:r>
              <a:rPr lang="cs-CZ" sz="4800" dirty="0" smtClean="0"/>
              <a:t>, </a:t>
            </a:r>
            <a:r>
              <a:rPr lang="cs-CZ" sz="4800" dirty="0" err="1" smtClean="0">
                <a:solidFill>
                  <a:srgbClr val="FF0000"/>
                </a:solidFill>
              </a:rPr>
              <a:t>deine</a:t>
            </a:r>
            <a:r>
              <a:rPr lang="cs-CZ" sz="4800" dirty="0" smtClean="0">
                <a:solidFill>
                  <a:srgbClr val="FF0000"/>
                </a:solidFill>
              </a:rPr>
              <a:t>, </a:t>
            </a:r>
            <a:r>
              <a:rPr lang="cs-CZ" sz="4800" dirty="0" err="1" smtClean="0">
                <a:solidFill>
                  <a:srgbClr val="FF0000"/>
                </a:solidFill>
              </a:rPr>
              <a:t>dein</a:t>
            </a:r>
            <a:endParaRPr lang="cs-CZ" sz="4800" dirty="0" smtClean="0">
              <a:solidFill>
                <a:srgbClr val="FF0000"/>
              </a:solidFill>
            </a:endParaRPr>
          </a:p>
          <a:p>
            <a:pPr marL="109728" indent="0">
              <a:buClrTx/>
              <a:buNone/>
            </a:pPr>
            <a:r>
              <a:rPr lang="cs-CZ" sz="4800" dirty="0" err="1"/>
              <a:t>e</a:t>
            </a:r>
            <a:r>
              <a:rPr lang="cs-CZ" sz="4800" dirty="0" err="1" smtClean="0"/>
              <a:t>r</a:t>
            </a:r>
            <a:r>
              <a:rPr lang="cs-CZ" sz="4800" dirty="0" smtClean="0"/>
              <a:t>			</a:t>
            </a:r>
            <a:r>
              <a:rPr lang="cs-CZ" sz="4800" dirty="0" err="1" smtClean="0">
                <a:solidFill>
                  <a:srgbClr val="FF0000"/>
                </a:solidFill>
              </a:rPr>
              <a:t>sein</a:t>
            </a:r>
            <a:r>
              <a:rPr lang="cs-CZ" sz="4800" dirty="0" smtClean="0"/>
              <a:t>, </a:t>
            </a:r>
            <a:r>
              <a:rPr lang="cs-CZ" sz="4800" dirty="0" err="1" smtClean="0">
                <a:solidFill>
                  <a:srgbClr val="FF0000"/>
                </a:solidFill>
              </a:rPr>
              <a:t>seine</a:t>
            </a:r>
            <a:r>
              <a:rPr lang="cs-CZ" sz="4800" dirty="0" smtClean="0">
                <a:solidFill>
                  <a:srgbClr val="FF0000"/>
                </a:solidFill>
              </a:rPr>
              <a:t>, </a:t>
            </a:r>
            <a:r>
              <a:rPr lang="cs-CZ" sz="4800" dirty="0" err="1" smtClean="0">
                <a:solidFill>
                  <a:srgbClr val="FF0000"/>
                </a:solidFill>
              </a:rPr>
              <a:t>sein</a:t>
            </a:r>
            <a:endParaRPr lang="cs-CZ" sz="4800" dirty="0" smtClean="0">
              <a:solidFill>
                <a:srgbClr val="FF0000"/>
              </a:solidFill>
            </a:endParaRPr>
          </a:p>
          <a:p>
            <a:pPr marL="109728" indent="0">
              <a:buClrTx/>
              <a:buNone/>
            </a:pPr>
            <a:r>
              <a:rPr lang="cs-CZ" sz="4800" dirty="0" err="1" smtClean="0"/>
              <a:t>sie</a:t>
            </a:r>
            <a:r>
              <a:rPr lang="cs-CZ" sz="4800" dirty="0" smtClean="0"/>
              <a:t>			</a:t>
            </a:r>
            <a:r>
              <a:rPr lang="cs-CZ" sz="4800" dirty="0" err="1" smtClean="0">
                <a:solidFill>
                  <a:srgbClr val="FF0000"/>
                </a:solidFill>
              </a:rPr>
              <a:t>ihr</a:t>
            </a:r>
            <a:r>
              <a:rPr lang="cs-CZ" sz="4800" dirty="0" smtClean="0">
                <a:solidFill>
                  <a:srgbClr val="FF0000"/>
                </a:solidFill>
              </a:rPr>
              <a:t>, </a:t>
            </a:r>
            <a:r>
              <a:rPr lang="cs-CZ" sz="4800" dirty="0" err="1" smtClean="0">
                <a:solidFill>
                  <a:srgbClr val="FF0000"/>
                </a:solidFill>
              </a:rPr>
              <a:t>ihre</a:t>
            </a:r>
            <a:r>
              <a:rPr lang="cs-CZ" sz="4800" dirty="0" smtClean="0">
                <a:solidFill>
                  <a:srgbClr val="FF0000"/>
                </a:solidFill>
              </a:rPr>
              <a:t>, </a:t>
            </a:r>
            <a:r>
              <a:rPr lang="cs-CZ" sz="4800" dirty="0" err="1" smtClean="0">
                <a:solidFill>
                  <a:srgbClr val="FF0000"/>
                </a:solidFill>
              </a:rPr>
              <a:t>ihr</a:t>
            </a:r>
            <a:endParaRPr lang="cs-CZ" sz="4800" dirty="0" smtClean="0">
              <a:solidFill>
                <a:srgbClr val="FFFF00"/>
              </a:solidFill>
            </a:endParaRPr>
          </a:p>
          <a:p>
            <a:pPr marL="109728" indent="0">
              <a:buClrTx/>
              <a:buNone/>
            </a:pPr>
            <a:r>
              <a:rPr lang="cs-CZ" sz="4800" dirty="0" smtClean="0"/>
              <a:t>es			</a:t>
            </a:r>
            <a:r>
              <a:rPr lang="cs-CZ" sz="4800" dirty="0" err="1" smtClean="0">
                <a:solidFill>
                  <a:srgbClr val="FF0000"/>
                </a:solidFill>
              </a:rPr>
              <a:t>sein</a:t>
            </a:r>
            <a:r>
              <a:rPr lang="cs-CZ" sz="4800" dirty="0" smtClean="0">
                <a:solidFill>
                  <a:srgbClr val="FF0000"/>
                </a:solidFill>
              </a:rPr>
              <a:t>, </a:t>
            </a:r>
            <a:r>
              <a:rPr lang="cs-CZ" sz="4800" dirty="0" err="1" smtClean="0">
                <a:solidFill>
                  <a:srgbClr val="FF0000"/>
                </a:solidFill>
              </a:rPr>
              <a:t>seine</a:t>
            </a:r>
            <a:r>
              <a:rPr lang="cs-CZ" sz="4800" dirty="0" smtClean="0">
                <a:solidFill>
                  <a:srgbClr val="FF0000"/>
                </a:solidFill>
              </a:rPr>
              <a:t>, </a:t>
            </a:r>
            <a:r>
              <a:rPr lang="cs-CZ" sz="4800" dirty="0" err="1" smtClean="0">
                <a:solidFill>
                  <a:srgbClr val="FF0000"/>
                </a:solidFill>
              </a:rPr>
              <a:t>sein</a:t>
            </a:r>
            <a:endParaRPr lang="cs-CZ" sz="4800" dirty="0" smtClean="0">
              <a:solidFill>
                <a:srgbClr val="FF0000"/>
              </a:solidFill>
            </a:endParaRPr>
          </a:p>
          <a:p>
            <a:pPr marL="109728" indent="0">
              <a:buClrTx/>
              <a:buNone/>
            </a:pPr>
            <a:endParaRPr lang="cs-CZ" sz="4800" dirty="0" smtClean="0"/>
          </a:p>
          <a:p>
            <a:pPr marL="109728" indent="0">
              <a:buClrTx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8212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4800" u="sng" dirty="0" smtClean="0"/>
              <a:t>Množné číslo:</a:t>
            </a:r>
          </a:p>
          <a:p>
            <a:pPr marL="109728" indent="0">
              <a:buNone/>
            </a:pPr>
            <a:endParaRPr lang="cs-CZ" sz="1000" dirty="0" smtClean="0"/>
          </a:p>
          <a:p>
            <a:pPr marL="109728" indent="0">
              <a:buNone/>
            </a:pPr>
            <a:r>
              <a:rPr lang="cs-CZ" sz="4800" dirty="0" err="1" smtClean="0"/>
              <a:t>wir</a:t>
            </a:r>
            <a:r>
              <a:rPr lang="cs-CZ" sz="4800" dirty="0" smtClean="0"/>
              <a:t>		</a:t>
            </a:r>
            <a:r>
              <a:rPr lang="cs-CZ" sz="4800" dirty="0" err="1" smtClean="0">
                <a:solidFill>
                  <a:srgbClr val="FF0000"/>
                </a:solidFill>
              </a:rPr>
              <a:t>unser</a:t>
            </a:r>
            <a:r>
              <a:rPr lang="cs-CZ" sz="4800" dirty="0" smtClean="0">
                <a:solidFill>
                  <a:srgbClr val="FF0000"/>
                </a:solidFill>
              </a:rPr>
              <a:t>, </a:t>
            </a:r>
            <a:r>
              <a:rPr lang="cs-CZ" sz="4800" dirty="0" err="1" smtClean="0">
                <a:solidFill>
                  <a:srgbClr val="FF0000"/>
                </a:solidFill>
              </a:rPr>
              <a:t>unsere</a:t>
            </a:r>
            <a:r>
              <a:rPr lang="cs-CZ" sz="4800" dirty="0" smtClean="0">
                <a:solidFill>
                  <a:srgbClr val="FF0000"/>
                </a:solidFill>
              </a:rPr>
              <a:t>, </a:t>
            </a:r>
            <a:r>
              <a:rPr lang="cs-CZ" sz="4800" dirty="0" err="1" smtClean="0">
                <a:solidFill>
                  <a:srgbClr val="FF0000"/>
                </a:solidFill>
              </a:rPr>
              <a:t>unser</a:t>
            </a:r>
            <a:endParaRPr lang="cs-CZ" sz="4800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4800" dirty="0" err="1" smtClean="0"/>
              <a:t>ihr</a:t>
            </a:r>
            <a:r>
              <a:rPr lang="cs-CZ" sz="4800" dirty="0" smtClean="0"/>
              <a:t>		</a:t>
            </a:r>
            <a:r>
              <a:rPr lang="cs-CZ" sz="4800" dirty="0" err="1" smtClean="0">
                <a:solidFill>
                  <a:srgbClr val="FF0000"/>
                </a:solidFill>
              </a:rPr>
              <a:t>euer</a:t>
            </a:r>
            <a:r>
              <a:rPr lang="cs-CZ" sz="4800" dirty="0" smtClean="0">
                <a:solidFill>
                  <a:srgbClr val="FF0000"/>
                </a:solidFill>
              </a:rPr>
              <a:t>, </a:t>
            </a:r>
            <a:r>
              <a:rPr lang="cs-CZ" sz="4800" dirty="0" err="1" smtClean="0">
                <a:solidFill>
                  <a:srgbClr val="FF0000"/>
                </a:solidFill>
              </a:rPr>
              <a:t>eure</a:t>
            </a:r>
            <a:r>
              <a:rPr lang="cs-CZ" sz="4800" dirty="0" smtClean="0">
                <a:solidFill>
                  <a:srgbClr val="FF0000"/>
                </a:solidFill>
              </a:rPr>
              <a:t>, </a:t>
            </a:r>
            <a:r>
              <a:rPr lang="cs-CZ" sz="4800" dirty="0" err="1" smtClean="0">
                <a:solidFill>
                  <a:srgbClr val="FF0000"/>
                </a:solidFill>
              </a:rPr>
              <a:t>euer</a:t>
            </a:r>
            <a:endParaRPr lang="cs-CZ" sz="4800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4800" dirty="0" err="1" smtClean="0"/>
              <a:t>sie</a:t>
            </a:r>
            <a:r>
              <a:rPr lang="cs-CZ" sz="4800" dirty="0" smtClean="0"/>
              <a:t>		</a:t>
            </a:r>
            <a:r>
              <a:rPr lang="cs-CZ" sz="4800" dirty="0" err="1" smtClean="0">
                <a:solidFill>
                  <a:srgbClr val="FF0000"/>
                </a:solidFill>
              </a:rPr>
              <a:t>ihr</a:t>
            </a:r>
            <a:r>
              <a:rPr lang="cs-CZ" sz="4800" dirty="0" smtClean="0">
                <a:solidFill>
                  <a:srgbClr val="FF0000"/>
                </a:solidFill>
              </a:rPr>
              <a:t>, </a:t>
            </a:r>
            <a:r>
              <a:rPr lang="cs-CZ" sz="4800" dirty="0" err="1" smtClean="0">
                <a:solidFill>
                  <a:srgbClr val="FF0000"/>
                </a:solidFill>
              </a:rPr>
              <a:t>ihre</a:t>
            </a:r>
            <a:r>
              <a:rPr lang="cs-CZ" sz="4800" dirty="0" smtClean="0">
                <a:solidFill>
                  <a:srgbClr val="FF0000"/>
                </a:solidFill>
              </a:rPr>
              <a:t>, </a:t>
            </a:r>
            <a:r>
              <a:rPr lang="cs-CZ" sz="4800" dirty="0" err="1" smtClean="0">
                <a:solidFill>
                  <a:srgbClr val="FF0000"/>
                </a:solidFill>
              </a:rPr>
              <a:t>ihr</a:t>
            </a:r>
            <a:endParaRPr lang="cs-CZ" sz="4800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4800" dirty="0" err="1"/>
              <a:t>Sie</a:t>
            </a:r>
            <a:r>
              <a:rPr lang="cs-CZ" sz="4800" dirty="0"/>
              <a:t>	</a:t>
            </a:r>
            <a:r>
              <a:rPr lang="cs-CZ" sz="4800" dirty="0" err="1">
                <a:solidFill>
                  <a:srgbClr val="FF0000"/>
                </a:solidFill>
              </a:rPr>
              <a:t>Ihr</a:t>
            </a:r>
            <a:r>
              <a:rPr lang="cs-CZ" sz="4800" dirty="0">
                <a:solidFill>
                  <a:srgbClr val="FF0000"/>
                </a:solidFill>
              </a:rPr>
              <a:t>, </a:t>
            </a:r>
            <a:r>
              <a:rPr lang="cs-CZ" sz="4800" dirty="0" err="1">
                <a:solidFill>
                  <a:srgbClr val="FF0000"/>
                </a:solidFill>
              </a:rPr>
              <a:t>Ihre</a:t>
            </a:r>
            <a:r>
              <a:rPr lang="cs-CZ" sz="4800" dirty="0">
                <a:solidFill>
                  <a:srgbClr val="FF0000"/>
                </a:solidFill>
              </a:rPr>
              <a:t>, </a:t>
            </a:r>
            <a:r>
              <a:rPr lang="cs-CZ" sz="4800" dirty="0" err="1">
                <a:solidFill>
                  <a:srgbClr val="FF0000"/>
                </a:solidFill>
              </a:rPr>
              <a:t>Ihr</a:t>
            </a:r>
            <a:r>
              <a:rPr lang="cs-CZ" sz="4800" dirty="0"/>
              <a:t>	(vykání)</a:t>
            </a:r>
          </a:p>
          <a:p>
            <a:pPr marL="109728" indent="0">
              <a:buNone/>
            </a:pP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367776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Přeložte tyto výrazy do ČJ: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4400" dirty="0"/>
              <a:t>M</a:t>
            </a:r>
            <a:r>
              <a:rPr lang="cs-CZ" sz="4400" dirty="0" smtClean="0"/>
              <a:t>oje matka</a:t>
            </a:r>
            <a:endParaRPr lang="cs-CZ" sz="4400" dirty="0"/>
          </a:p>
          <a:p>
            <a:pPr marL="109728" indent="0">
              <a:buNone/>
            </a:pPr>
            <a:r>
              <a:rPr lang="cs-CZ" sz="4400" dirty="0" err="1" smtClean="0">
                <a:solidFill>
                  <a:srgbClr val="FF0000"/>
                </a:solidFill>
              </a:rPr>
              <a:t>meine</a:t>
            </a:r>
            <a:r>
              <a:rPr lang="cs-CZ" sz="4400" dirty="0" smtClean="0">
                <a:solidFill>
                  <a:srgbClr val="FFFF00"/>
                </a:solidFill>
              </a:rPr>
              <a:t> </a:t>
            </a:r>
            <a:r>
              <a:rPr lang="cs-CZ" sz="4400" dirty="0" err="1" smtClean="0">
                <a:solidFill>
                  <a:srgbClr val="FFFF00"/>
                </a:solidFill>
              </a:rPr>
              <a:t>Mutter</a:t>
            </a:r>
            <a:endParaRPr lang="cs-CZ" sz="4400" dirty="0" smtClean="0">
              <a:solidFill>
                <a:srgbClr val="FFFF00"/>
              </a:solidFill>
            </a:endParaRPr>
          </a:p>
          <a:p>
            <a:pPr marL="109728" indent="0">
              <a:buNone/>
            </a:pPr>
            <a:endParaRPr lang="cs-CZ" sz="4400" dirty="0">
              <a:solidFill>
                <a:srgbClr val="FFFF00"/>
              </a:solidFill>
            </a:endParaRPr>
          </a:p>
          <a:p>
            <a:pPr marL="109728" indent="0">
              <a:buNone/>
            </a:pPr>
            <a:r>
              <a:rPr lang="cs-CZ" sz="4400" dirty="0" smtClean="0"/>
              <a:t>Jeho sestra</a:t>
            </a:r>
          </a:p>
          <a:p>
            <a:pPr marL="109728" indent="0">
              <a:buNone/>
            </a:pPr>
            <a:r>
              <a:rPr lang="cs-CZ" sz="4400" dirty="0" err="1" smtClean="0">
                <a:solidFill>
                  <a:srgbClr val="FF0000"/>
                </a:solidFill>
              </a:rPr>
              <a:t>seine</a:t>
            </a:r>
            <a:r>
              <a:rPr lang="cs-CZ" sz="4400" dirty="0" smtClean="0"/>
              <a:t> </a:t>
            </a:r>
            <a:r>
              <a:rPr lang="cs-CZ" sz="4400" dirty="0" err="1" smtClean="0">
                <a:solidFill>
                  <a:srgbClr val="FFFF00"/>
                </a:solidFill>
              </a:rPr>
              <a:t>Schwester</a:t>
            </a:r>
            <a:endParaRPr lang="cs-CZ" sz="4400" dirty="0" smtClean="0">
              <a:solidFill>
                <a:srgbClr val="FFFF00"/>
              </a:solidFill>
            </a:endParaRPr>
          </a:p>
          <a:p>
            <a:pPr marL="109728" indent="0">
              <a:buNone/>
            </a:pPr>
            <a:endParaRPr lang="cs-CZ" sz="4400" dirty="0" smtClean="0">
              <a:solidFill>
                <a:srgbClr val="FFFF00"/>
              </a:solidFill>
            </a:endParaRPr>
          </a:p>
          <a:p>
            <a:pPr marL="109728" indent="0">
              <a:buNone/>
            </a:pPr>
            <a:endParaRPr lang="cs-CZ" sz="4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117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976664"/>
          </a:xfrm>
        </p:spPr>
        <p:txBody>
          <a:bodyPr/>
          <a:lstStyle/>
          <a:p>
            <a:pPr marL="109728" indent="0">
              <a:buNone/>
            </a:pPr>
            <a:r>
              <a:rPr lang="cs-CZ" sz="4400" dirty="0" smtClean="0"/>
              <a:t>Její kamarádka</a:t>
            </a:r>
          </a:p>
          <a:p>
            <a:pPr marL="109728" indent="0">
              <a:buNone/>
            </a:pPr>
            <a:r>
              <a:rPr lang="de-DE" sz="4400" dirty="0" err="1">
                <a:solidFill>
                  <a:srgbClr val="FF0000"/>
                </a:solidFill>
              </a:rPr>
              <a:t>i</a:t>
            </a:r>
            <a:r>
              <a:rPr lang="cs-CZ" sz="4400" dirty="0" err="1" smtClean="0">
                <a:solidFill>
                  <a:srgbClr val="FF0000"/>
                </a:solidFill>
              </a:rPr>
              <a:t>hre</a:t>
            </a:r>
            <a:r>
              <a:rPr lang="cs-CZ" sz="4400" dirty="0" smtClean="0">
                <a:solidFill>
                  <a:srgbClr val="FFFF00"/>
                </a:solidFill>
              </a:rPr>
              <a:t> </a:t>
            </a:r>
            <a:r>
              <a:rPr lang="cs-CZ" sz="4400" dirty="0" err="1" smtClean="0">
                <a:solidFill>
                  <a:srgbClr val="FFFF00"/>
                </a:solidFill>
              </a:rPr>
              <a:t>Freundin</a:t>
            </a:r>
            <a:endParaRPr lang="cs-CZ" sz="4400" dirty="0">
              <a:solidFill>
                <a:srgbClr val="FFFF00"/>
              </a:solidFill>
            </a:endParaRPr>
          </a:p>
          <a:p>
            <a:pPr marL="109728" indent="0">
              <a:buNone/>
            </a:pPr>
            <a:endParaRPr lang="cs-CZ" sz="1100" dirty="0" smtClean="0">
              <a:solidFill>
                <a:srgbClr val="FFFF00"/>
              </a:solidFill>
            </a:endParaRPr>
          </a:p>
          <a:p>
            <a:pPr marL="109728" indent="0">
              <a:buNone/>
            </a:pPr>
            <a:endParaRPr lang="cs-CZ" sz="1100" dirty="0">
              <a:solidFill>
                <a:srgbClr val="FFFF00"/>
              </a:solidFill>
            </a:endParaRPr>
          </a:p>
          <a:p>
            <a:pPr marL="109728" indent="0">
              <a:buNone/>
            </a:pPr>
            <a:r>
              <a:rPr lang="cs-CZ" sz="4400" dirty="0" smtClean="0"/>
              <a:t>Naše rodina</a:t>
            </a:r>
          </a:p>
          <a:p>
            <a:pPr marL="109728" indent="0">
              <a:buNone/>
            </a:pPr>
            <a:r>
              <a:rPr lang="de-DE" sz="4400" dirty="0" err="1">
                <a:solidFill>
                  <a:srgbClr val="FF0000"/>
                </a:solidFill>
              </a:rPr>
              <a:t>u</a:t>
            </a:r>
            <a:r>
              <a:rPr lang="cs-CZ" sz="4400" dirty="0" err="1" smtClean="0">
                <a:solidFill>
                  <a:srgbClr val="FF0000"/>
                </a:solidFill>
              </a:rPr>
              <a:t>nsere</a:t>
            </a:r>
            <a:r>
              <a:rPr lang="cs-CZ" sz="4400" dirty="0" smtClean="0"/>
              <a:t> </a:t>
            </a:r>
            <a:r>
              <a:rPr lang="cs-CZ" sz="4400" dirty="0" err="1" smtClean="0">
                <a:solidFill>
                  <a:srgbClr val="FFFF00"/>
                </a:solidFill>
              </a:rPr>
              <a:t>Familie</a:t>
            </a:r>
            <a:endParaRPr lang="cs-CZ" sz="4400" dirty="0" smtClean="0">
              <a:solidFill>
                <a:srgbClr val="FFFF00"/>
              </a:solidFill>
            </a:endParaRPr>
          </a:p>
          <a:p>
            <a:pPr marL="109728" indent="0">
              <a:buNone/>
            </a:pPr>
            <a:endParaRPr lang="cs-CZ" sz="1050" dirty="0">
              <a:solidFill>
                <a:srgbClr val="FFFF00"/>
              </a:solidFill>
            </a:endParaRPr>
          </a:p>
          <a:p>
            <a:pPr marL="109728" indent="0">
              <a:buNone/>
            </a:pPr>
            <a:endParaRPr lang="cs-CZ" sz="1050" dirty="0" smtClean="0">
              <a:solidFill>
                <a:srgbClr val="FFFF00"/>
              </a:solidFill>
            </a:endParaRPr>
          </a:p>
          <a:p>
            <a:pPr marL="109728" indent="0">
              <a:buNone/>
            </a:pPr>
            <a:endParaRPr lang="cs-CZ" sz="1050" dirty="0">
              <a:solidFill>
                <a:srgbClr val="FFFF00"/>
              </a:solidFill>
            </a:endParaRPr>
          </a:p>
          <a:p>
            <a:pPr marL="109728" indent="0">
              <a:buNone/>
            </a:pPr>
            <a:r>
              <a:rPr lang="cs-CZ" sz="4400" dirty="0" smtClean="0"/>
              <a:t>Váš bratranec (tykání)</a:t>
            </a:r>
          </a:p>
          <a:p>
            <a:pPr marL="109728" indent="0">
              <a:buNone/>
            </a:pPr>
            <a:r>
              <a:rPr lang="de-DE" sz="4400" dirty="0" err="1">
                <a:solidFill>
                  <a:srgbClr val="FF0000"/>
                </a:solidFill>
              </a:rPr>
              <a:t>e</a:t>
            </a:r>
            <a:r>
              <a:rPr lang="cs-CZ" sz="4400" dirty="0" err="1" smtClean="0">
                <a:solidFill>
                  <a:srgbClr val="FF0000"/>
                </a:solidFill>
              </a:rPr>
              <a:t>uer</a:t>
            </a:r>
            <a:r>
              <a:rPr lang="cs-CZ" sz="4400" dirty="0" smtClean="0">
                <a:solidFill>
                  <a:srgbClr val="FF0000"/>
                </a:solidFill>
              </a:rPr>
              <a:t> </a:t>
            </a:r>
            <a:r>
              <a:rPr lang="cs-CZ" sz="4400" dirty="0" err="1" smtClean="0">
                <a:solidFill>
                  <a:srgbClr val="FFFF00"/>
                </a:solidFill>
              </a:rPr>
              <a:t>Cousin</a:t>
            </a:r>
            <a:endParaRPr lang="cs-CZ" sz="4400" dirty="0" smtClean="0">
              <a:solidFill>
                <a:srgbClr val="FFFF00"/>
              </a:solidFill>
            </a:endParaRPr>
          </a:p>
          <a:p>
            <a:pPr marL="109728" indent="0">
              <a:buNone/>
            </a:pPr>
            <a:endParaRPr lang="cs-CZ" sz="4400" dirty="0" smtClean="0">
              <a:solidFill>
                <a:srgbClr val="FFFF00"/>
              </a:solidFill>
            </a:endParaRPr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439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4400" dirty="0" smtClean="0"/>
              <a:t>Vaše děti</a:t>
            </a:r>
          </a:p>
          <a:p>
            <a:pPr marL="109728" indent="0">
              <a:buNone/>
            </a:pPr>
            <a:r>
              <a:rPr lang="cs-CZ" sz="4400" dirty="0" err="1" smtClean="0">
                <a:solidFill>
                  <a:srgbClr val="FF0000"/>
                </a:solidFill>
              </a:rPr>
              <a:t>eure</a:t>
            </a:r>
            <a:r>
              <a:rPr lang="cs-CZ" sz="4400" dirty="0" smtClean="0">
                <a:solidFill>
                  <a:srgbClr val="FFFF00"/>
                </a:solidFill>
              </a:rPr>
              <a:t> </a:t>
            </a:r>
            <a:r>
              <a:rPr lang="cs-CZ" sz="4400" dirty="0" err="1" smtClean="0">
                <a:solidFill>
                  <a:srgbClr val="FFFF00"/>
                </a:solidFill>
              </a:rPr>
              <a:t>Kinder</a:t>
            </a:r>
            <a:endParaRPr lang="cs-CZ" sz="4400" dirty="0" smtClean="0">
              <a:solidFill>
                <a:srgbClr val="FFFF00"/>
              </a:solidFill>
            </a:endParaRPr>
          </a:p>
          <a:p>
            <a:pPr marL="109728" indent="0">
              <a:buNone/>
            </a:pPr>
            <a:endParaRPr lang="cs-CZ" sz="1000" dirty="0" smtClean="0"/>
          </a:p>
          <a:p>
            <a:pPr marL="109728" indent="0">
              <a:buNone/>
            </a:pPr>
            <a:endParaRPr lang="cs-CZ" sz="1000" dirty="0"/>
          </a:p>
          <a:p>
            <a:pPr marL="109728" indent="0">
              <a:buNone/>
            </a:pPr>
            <a:r>
              <a:rPr lang="cs-CZ" sz="4400" dirty="0" smtClean="0"/>
              <a:t>Jejich babička</a:t>
            </a:r>
          </a:p>
          <a:p>
            <a:pPr marL="109728" indent="0">
              <a:buNone/>
            </a:pPr>
            <a:r>
              <a:rPr lang="cs-CZ" sz="4400" dirty="0" err="1" smtClean="0">
                <a:solidFill>
                  <a:srgbClr val="FF0000"/>
                </a:solidFill>
              </a:rPr>
              <a:t>ihre</a:t>
            </a:r>
            <a:r>
              <a:rPr lang="cs-CZ" sz="4400" dirty="0" smtClean="0">
                <a:solidFill>
                  <a:srgbClr val="FFFF00"/>
                </a:solidFill>
              </a:rPr>
              <a:t> </a:t>
            </a:r>
            <a:r>
              <a:rPr lang="cs-CZ" sz="4400" dirty="0" err="1" smtClean="0">
                <a:solidFill>
                  <a:srgbClr val="FFFF00"/>
                </a:solidFill>
              </a:rPr>
              <a:t>Gro</a:t>
            </a:r>
            <a:r>
              <a:rPr lang="de-DE" sz="4400" dirty="0" err="1" smtClean="0">
                <a:solidFill>
                  <a:srgbClr val="FFFF00"/>
                </a:solidFill>
              </a:rPr>
              <a:t>ßmutter</a:t>
            </a:r>
            <a:endParaRPr lang="cs-CZ" sz="4400" dirty="0">
              <a:solidFill>
                <a:srgbClr val="FFFF00"/>
              </a:solidFill>
            </a:endParaRPr>
          </a:p>
          <a:p>
            <a:pPr marL="109728" indent="0">
              <a:buNone/>
            </a:pPr>
            <a:endParaRPr lang="cs-CZ" sz="1000" dirty="0" smtClean="0">
              <a:solidFill>
                <a:srgbClr val="FFFF00"/>
              </a:solidFill>
            </a:endParaRPr>
          </a:p>
          <a:p>
            <a:pPr marL="109728" indent="0">
              <a:buNone/>
            </a:pPr>
            <a:endParaRPr lang="cs-CZ" sz="1000" dirty="0" smtClean="0">
              <a:solidFill>
                <a:srgbClr val="FFFF00"/>
              </a:solidFill>
            </a:endParaRPr>
          </a:p>
          <a:p>
            <a:pPr marL="109728" indent="0">
              <a:buNone/>
            </a:pPr>
            <a:endParaRPr lang="cs-CZ" sz="1000" dirty="0">
              <a:solidFill>
                <a:srgbClr val="FFFF00"/>
              </a:solidFill>
            </a:endParaRPr>
          </a:p>
          <a:p>
            <a:pPr marL="109728" indent="0">
              <a:buNone/>
            </a:pPr>
            <a:r>
              <a:rPr lang="cs-CZ" sz="4400" dirty="0" smtClean="0"/>
              <a:t>Váš strýc (vykání)</a:t>
            </a:r>
          </a:p>
          <a:p>
            <a:pPr marL="109728" indent="0">
              <a:buNone/>
            </a:pPr>
            <a:r>
              <a:rPr lang="cs-CZ" sz="4400" dirty="0" err="1" smtClean="0">
                <a:solidFill>
                  <a:srgbClr val="FF0000"/>
                </a:solidFill>
              </a:rPr>
              <a:t>Ihr</a:t>
            </a:r>
            <a:r>
              <a:rPr lang="cs-CZ" sz="4400" dirty="0" smtClean="0">
                <a:solidFill>
                  <a:srgbClr val="FFFF00"/>
                </a:solidFill>
              </a:rPr>
              <a:t> </a:t>
            </a:r>
            <a:r>
              <a:rPr lang="cs-CZ" sz="4400" dirty="0" err="1" smtClean="0">
                <a:solidFill>
                  <a:srgbClr val="FFFF00"/>
                </a:solidFill>
              </a:rPr>
              <a:t>Onkel</a:t>
            </a:r>
            <a:endParaRPr lang="cs-CZ" sz="4400" dirty="0" smtClean="0">
              <a:solidFill>
                <a:srgbClr val="FFFF00"/>
              </a:solidFill>
            </a:endParaRPr>
          </a:p>
          <a:p>
            <a:pPr marL="109728" indent="0">
              <a:buNone/>
            </a:pPr>
            <a:endParaRPr lang="cs-CZ" sz="1000" dirty="0">
              <a:solidFill>
                <a:srgbClr val="FFFF00"/>
              </a:solidFill>
            </a:endParaRPr>
          </a:p>
          <a:p>
            <a:pPr marL="109728" indent="0">
              <a:buNone/>
            </a:pPr>
            <a:endParaRPr lang="cs-CZ" sz="1000" dirty="0" smtClean="0">
              <a:solidFill>
                <a:srgbClr val="FFFF00"/>
              </a:solidFill>
            </a:endParaRPr>
          </a:p>
          <a:p>
            <a:pPr marL="109728" indent="0">
              <a:buNone/>
            </a:pPr>
            <a:endParaRPr lang="cs-CZ" sz="4400" dirty="0" smtClean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9641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Převeďte přesmyčky do </a:t>
            </a:r>
            <a:br>
              <a:rPr lang="cs-CZ" dirty="0" smtClean="0"/>
            </a:br>
            <a:r>
              <a:rPr lang="cs-CZ" dirty="0" smtClean="0"/>
              <a:t>správného tvaru: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/>
              <a:t>NEIM</a:t>
            </a:r>
            <a:r>
              <a:rPr lang="cs-CZ" sz="2800" dirty="0"/>
              <a:t>	............................... Mann </a:t>
            </a:r>
            <a:r>
              <a:rPr lang="de-DE" sz="2800" dirty="0"/>
              <a:t>Herbert.</a:t>
            </a:r>
            <a:endParaRPr lang="cs-CZ" sz="2800" dirty="0"/>
          </a:p>
          <a:p>
            <a:r>
              <a:rPr lang="de-DE" sz="2800" dirty="0" smtClean="0"/>
              <a:t>NEISE</a:t>
            </a:r>
            <a:r>
              <a:rPr lang="de-DE" sz="2800" dirty="0"/>
              <a:t>	............................... Frau Hermine.</a:t>
            </a:r>
            <a:endParaRPr lang="cs-CZ" sz="2800" dirty="0"/>
          </a:p>
          <a:p>
            <a:r>
              <a:rPr lang="de-DE" sz="2800" dirty="0" smtClean="0"/>
              <a:t>HIRE</a:t>
            </a:r>
            <a:r>
              <a:rPr lang="de-DE" sz="2800" dirty="0"/>
              <a:t>	............................... Tochter Hildegard</a:t>
            </a:r>
            <a:endParaRPr lang="cs-CZ" sz="2800" dirty="0"/>
          </a:p>
          <a:p>
            <a:r>
              <a:rPr lang="de-DE" sz="2800" dirty="0" smtClean="0"/>
              <a:t>RESUNE............................... </a:t>
            </a:r>
            <a:r>
              <a:rPr lang="cs-CZ" sz="2800" dirty="0" err="1" smtClean="0"/>
              <a:t>Mutter</a:t>
            </a:r>
            <a:r>
              <a:rPr lang="cs-CZ" sz="2800" dirty="0" smtClean="0"/>
              <a:t> Eva</a:t>
            </a:r>
            <a:endParaRPr lang="cs-CZ" sz="2800" dirty="0"/>
          </a:p>
          <a:p>
            <a:r>
              <a:rPr lang="de-DE" sz="2800" dirty="0" smtClean="0"/>
              <a:t>REEU</a:t>
            </a:r>
            <a:r>
              <a:rPr lang="de-DE" sz="2800" dirty="0"/>
              <a:t>	............................... Vater Horst</a:t>
            </a:r>
            <a:endParaRPr lang="cs-CZ" sz="2800" dirty="0"/>
          </a:p>
          <a:p>
            <a:r>
              <a:rPr lang="de-DE" sz="2800" dirty="0" smtClean="0"/>
              <a:t>NIED</a:t>
            </a:r>
            <a:r>
              <a:rPr lang="de-DE" sz="2800" dirty="0"/>
              <a:t>	............................... Sohn Heinrich</a:t>
            </a:r>
            <a:endParaRPr lang="cs-CZ" sz="2800" dirty="0"/>
          </a:p>
          <a:p>
            <a:r>
              <a:rPr lang="de-DE" sz="2800" dirty="0" smtClean="0"/>
              <a:t>IRH</a:t>
            </a:r>
            <a:r>
              <a:rPr lang="de-DE" sz="2800" dirty="0"/>
              <a:t>	</a:t>
            </a:r>
            <a:r>
              <a:rPr lang="de-DE" sz="2800" dirty="0" smtClean="0"/>
              <a:t>..............................  </a:t>
            </a:r>
            <a:r>
              <a:rPr lang="de-DE" sz="2800" dirty="0"/>
              <a:t>Onkel Hans</a:t>
            </a: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0916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MEIN</a:t>
            </a:r>
            <a:r>
              <a:rPr lang="cs-CZ" sz="3600" dirty="0" smtClean="0"/>
              <a:t>		Mann </a:t>
            </a:r>
            <a:r>
              <a:rPr lang="de-DE" sz="3600" dirty="0"/>
              <a:t>Herbert.</a:t>
            </a:r>
            <a:endParaRPr lang="cs-CZ" sz="3600" dirty="0"/>
          </a:p>
          <a:p>
            <a:r>
              <a:rPr lang="cs-CZ" sz="3600" dirty="0" smtClean="0">
                <a:solidFill>
                  <a:srgbClr val="FF0000"/>
                </a:solidFill>
              </a:rPr>
              <a:t>SEINE	</a:t>
            </a:r>
            <a:r>
              <a:rPr lang="cs-CZ" sz="3600" dirty="0" smtClean="0"/>
              <a:t>	</a:t>
            </a:r>
            <a:r>
              <a:rPr lang="de-DE" sz="3600" dirty="0" smtClean="0"/>
              <a:t>Frau </a:t>
            </a:r>
            <a:r>
              <a:rPr lang="de-DE" sz="3600" dirty="0"/>
              <a:t>Hermine.</a:t>
            </a:r>
            <a:endParaRPr lang="cs-CZ" sz="3600" dirty="0"/>
          </a:p>
          <a:p>
            <a:r>
              <a:rPr lang="cs-CZ" sz="3600" dirty="0" smtClean="0">
                <a:solidFill>
                  <a:srgbClr val="FF0000"/>
                </a:solidFill>
              </a:rPr>
              <a:t>IHRE	</a:t>
            </a:r>
            <a:r>
              <a:rPr lang="cs-CZ" sz="3600" dirty="0" smtClean="0"/>
              <a:t>	</a:t>
            </a:r>
            <a:r>
              <a:rPr lang="de-DE" sz="3600" dirty="0" smtClean="0"/>
              <a:t>Tochter </a:t>
            </a:r>
            <a:r>
              <a:rPr lang="de-DE" sz="3600" dirty="0"/>
              <a:t>Hildegard</a:t>
            </a:r>
            <a:endParaRPr lang="cs-CZ" sz="3600" dirty="0"/>
          </a:p>
          <a:p>
            <a:r>
              <a:rPr lang="cs-CZ" sz="3600" dirty="0" smtClean="0">
                <a:solidFill>
                  <a:srgbClr val="FF0000"/>
                </a:solidFill>
              </a:rPr>
              <a:t>UNSERE</a:t>
            </a:r>
            <a:r>
              <a:rPr lang="cs-CZ" sz="3600" dirty="0" smtClean="0"/>
              <a:t>	</a:t>
            </a:r>
            <a:r>
              <a:rPr lang="cs-CZ" sz="3600" dirty="0" err="1" smtClean="0"/>
              <a:t>Mutter</a:t>
            </a:r>
            <a:r>
              <a:rPr lang="cs-CZ" sz="3600" dirty="0" smtClean="0"/>
              <a:t> </a:t>
            </a:r>
            <a:r>
              <a:rPr lang="cs-CZ" sz="3600" dirty="0"/>
              <a:t>Eva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EUER</a:t>
            </a:r>
            <a:r>
              <a:rPr lang="cs-CZ" sz="3600" dirty="0" smtClean="0"/>
              <a:t>		</a:t>
            </a:r>
            <a:r>
              <a:rPr lang="de-DE" sz="3600" dirty="0" smtClean="0"/>
              <a:t>Vater </a:t>
            </a:r>
            <a:r>
              <a:rPr lang="de-DE" sz="3600" dirty="0"/>
              <a:t>Horst</a:t>
            </a:r>
            <a:endParaRPr lang="cs-CZ" sz="3600" dirty="0"/>
          </a:p>
          <a:p>
            <a:r>
              <a:rPr lang="cs-CZ" sz="3600" dirty="0" smtClean="0">
                <a:solidFill>
                  <a:srgbClr val="FF0000"/>
                </a:solidFill>
              </a:rPr>
              <a:t>DEIN</a:t>
            </a:r>
            <a:r>
              <a:rPr lang="cs-CZ" sz="3600" dirty="0" smtClean="0"/>
              <a:t>		</a:t>
            </a:r>
            <a:r>
              <a:rPr lang="de-DE" sz="3600" dirty="0" smtClean="0"/>
              <a:t>Sohn </a:t>
            </a:r>
            <a:r>
              <a:rPr lang="de-DE" sz="3600" dirty="0"/>
              <a:t>Heinrich</a:t>
            </a:r>
            <a:endParaRPr lang="cs-CZ" sz="3600" dirty="0"/>
          </a:p>
          <a:p>
            <a:r>
              <a:rPr lang="cs-CZ" sz="3600" dirty="0" smtClean="0">
                <a:solidFill>
                  <a:srgbClr val="FF0000"/>
                </a:solidFill>
              </a:rPr>
              <a:t>IHR</a:t>
            </a:r>
            <a:r>
              <a:rPr lang="cs-CZ" sz="3600" dirty="0" smtClean="0"/>
              <a:t>		</a:t>
            </a:r>
            <a:r>
              <a:rPr lang="de-DE" sz="3600" dirty="0" smtClean="0"/>
              <a:t>Onkel </a:t>
            </a:r>
            <a:r>
              <a:rPr lang="de-DE" sz="3600" dirty="0"/>
              <a:t>Hans</a:t>
            </a:r>
            <a:endParaRPr lang="cs-CZ" sz="36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1342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err="1" smtClean="0"/>
              <a:t>Sklňování</a:t>
            </a:r>
            <a:r>
              <a:rPr lang="cs-CZ" sz="3600" dirty="0" smtClean="0"/>
              <a:t> přivlastňovacích zájmen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852678" indent="-742950">
              <a:buAutoNum type="alphaUcPeriod"/>
            </a:pPr>
            <a:r>
              <a:rPr lang="cs-CZ" sz="3600" b="1" dirty="0" smtClean="0"/>
              <a:t>Jednotné číslo</a:t>
            </a:r>
          </a:p>
          <a:p>
            <a:pPr marL="109728" indent="0">
              <a:buNone/>
            </a:pPr>
            <a:endParaRPr lang="cs-CZ" sz="3600" b="1" dirty="0" smtClean="0"/>
          </a:p>
          <a:p>
            <a:r>
              <a:rPr lang="cs-CZ" sz="2400" dirty="0" err="1" smtClean="0"/>
              <a:t>Přivl</a:t>
            </a:r>
            <a:r>
              <a:rPr lang="cs-CZ" sz="2400" dirty="0" smtClean="0"/>
              <a:t>. zájmena u podstatných jmen v jednotném čísle se </a:t>
            </a:r>
          </a:p>
          <a:p>
            <a:pPr marL="109728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skloňují stejně jako </a:t>
            </a:r>
            <a:r>
              <a:rPr lang="cs-CZ" sz="2400" dirty="0" smtClean="0">
                <a:solidFill>
                  <a:srgbClr val="FF0000"/>
                </a:solidFill>
              </a:rPr>
              <a:t>neurčitý člen </a:t>
            </a:r>
            <a:r>
              <a:rPr lang="cs-CZ" sz="2400" dirty="0" smtClean="0"/>
              <a:t>(</a:t>
            </a:r>
            <a:r>
              <a:rPr lang="cs-CZ" sz="2400" dirty="0" err="1" smtClean="0"/>
              <a:t>ein</a:t>
            </a:r>
            <a:r>
              <a:rPr lang="cs-CZ" sz="2400" dirty="0" smtClean="0"/>
              <a:t>, </a:t>
            </a:r>
            <a:r>
              <a:rPr lang="cs-CZ" sz="2400" dirty="0" err="1" smtClean="0"/>
              <a:t>eine</a:t>
            </a:r>
            <a:r>
              <a:rPr lang="cs-CZ" sz="2400" dirty="0" smtClean="0"/>
              <a:t>, </a:t>
            </a:r>
            <a:r>
              <a:rPr lang="cs-CZ" sz="2400" dirty="0" err="1" smtClean="0"/>
              <a:t>ein</a:t>
            </a:r>
            <a:r>
              <a:rPr lang="cs-CZ" sz="2400" dirty="0" smtClean="0"/>
              <a:t>).</a:t>
            </a:r>
          </a:p>
          <a:p>
            <a:pPr marL="109728" indent="0">
              <a:buNone/>
            </a:pPr>
            <a:endParaRPr lang="cs-CZ" u="sng" dirty="0" smtClean="0"/>
          </a:p>
          <a:p>
            <a:pPr marL="109728" indent="0">
              <a:buNone/>
            </a:pPr>
            <a:r>
              <a:rPr lang="cs-CZ" u="sng" dirty="0" smtClean="0"/>
              <a:t>Podstatná jména rodu mužského (der):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mein 		Vater			</a:t>
            </a:r>
            <a:r>
              <a:rPr lang="cs-CZ" dirty="0" smtClean="0">
                <a:solidFill>
                  <a:srgbClr val="FFFF00"/>
                </a:solidFill>
              </a:rPr>
              <a:t>(</a:t>
            </a:r>
            <a:r>
              <a:rPr lang="cs-CZ" dirty="0" err="1" smtClean="0">
                <a:solidFill>
                  <a:srgbClr val="FFFF00"/>
                </a:solidFill>
              </a:rPr>
              <a:t>ein</a:t>
            </a:r>
            <a:r>
              <a:rPr lang="cs-CZ" dirty="0" smtClean="0">
                <a:solidFill>
                  <a:srgbClr val="FFFF00"/>
                </a:solidFill>
              </a:rPr>
              <a:t>)</a:t>
            </a:r>
            <a:endParaRPr lang="cs-CZ" dirty="0">
              <a:solidFill>
                <a:srgbClr val="FFFF00"/>
              </a:solidFill>
            </a:endParaRPr>
          </a:p>
          <a:p>
            <a:pPr marL="624078" indent="-514350">
              <a:buFont typeface="+mj-lt"/>
              <a:buAutoNum type="arabicPeriod"/>
            </a:pPr>
            <a:endParaRPr lang="cs-CZ" sz="400" dirty="0"/>
          </a:p>
          <a:p>
            <a:pPr marL="624078" indent="-514350">
              <a:buFont typeface="+mj-lt"/>
              <a:buAutoNum type="arabicPeriod"/>
            </a:pPr>
            <a:r>
              <a:rPr lang="cs-CZ" dirty="0" err="1" smtClean="0"/>
              <a:t>mein</a:t>
            </a:r>
            <a:r>
              <a:rPr lang="cs-CZ" dirty="0" err="1" smtClean="0">
                <a:solidFill>
                  <a:srgbClr val="FF0000"/>
                </a:solidFill>
              </a:rPr>
              <a:t>es</a:t>
            </a: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dirty="0" smtClean="0"/>
              <a:t>	</a:t>
            </a:r>
            <a:r>
              <a:rPr lang="cs-CZ" dirty="0" err="1" smtClean="0"/>
              <a:t>Vater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r>
              <a:rPr lang="cs-CZ" dirty="0" smtClean="0">
                <a:solidFill>
                  <a:srgbClr val="FF0000"/>
                </a:solidFill>
              </a:rPr>
              <a:t>		</a:t>
            </a:r>
            <a:r>
              <a:rPr lang="cs-CZ" dirty="0" smtClean="0">
                <a:solidFill>
                  <a:srgbClr val="FFFF00"/>
                </a:solidFill>
              </a:rPr>
              <a:t>(</a:t>
            </a:r>
            <a:r>
              <a:rPr lang="cs-CZ" dirty="0" err="1" smtClean="0">
                <a:solidFill>
                  <a:srgbClr val="FFFF00"/>
                </a:solidFill>
              </a:rPr>
              <a:t>eines</a:t>
            </a:r>
            <a:r>
              <a:rPr lang="cs-CZ" dirty="0" smtClean="0">
                <a:solidFill>
                  <a:srgbClr val="FFFF00"/>
                </a:solidFill>
              </a:rPr>
              <a:t>)</a:t>
            </a:r>
          </a:p>
          <a:p>
            <a:pPr marL="624078" indent="-514350">
              <a:buFont typeface="+mj-lt"/>
              <a:buAutoNum type="arabicPeriod"/>
            </a:pPr>
            <a:endParaRPr lang="cs-CZ" sz="1000" dirty="0" smtClean="0"/>
          </a:p>
          <a:p>
            <a:pPr marL="624078" indent="-514350">
              <a:buFont typeface="+mj-lt"/>
              <a:buAutoNum type="arabicPeriod"/>
            </a:pPr>
            <a:r>
              <a:rPr lang="cs-CZ" dirty="0" err="1" smtClean="0"/>
              <a:t>mein</a:t>
            </a:r>
            <a:r>
              <a:rPr lang="cs-CZ" dirty="0" err="1" smtClean="0">
                <a:solidFill>
                  <a:srgbClr val="FF0000"/>
                </a:solidFill>
              </a:rPr>
              <a:t>em</a:t>
            </a:r>
            <a:r>
              <a:rPr lang="cs-CZ" dirty="0" smtClean="0">
                <a:solidFill>
                  <a:srgbClr val="FF0000"/>
                </a:solidFill>
              </a:rPr>
              <a:t>		</a:t>
            </a:r>
            <a:r>
              <a:rPr lang="cs-CZ" dirty="0" smtClean="0"/>
              <a:t>Vater			</a:t>
            </a:r>
            <a:r>
              <a:rPr lang="cs-CZ" dirty="0" smtClean="0">
                <a:solidFill>
                  <a:srgbClr val="FFFF00"/>
                </a:solidFill>
              </a:rPr>
              <a:t>(</a:t>
            </a:r>
            <a:r>
              <a:rPr lang="cs-CZ" dirty="0" err="1" smtClean="0">
                <a:solidFill>
                  <a:srgbClr val="FFFF00"/>
                </a:solidFill>
              </a:rPr>
              <a:t>einem</a:t>
            </a:r>
            <a:r>
              <a:rPr lang="cs-CZ" dirty="0" smtClean="0">
                <a:solidFill>
                  <a:srgbClr val="FFFF00"/>
                </a:solidFill>
              </a:rPr>
              <a:t>)</a:t>
            </a:r>
          </a:p>
          <a:p>
            <a:pPr marL="624078" indent="-514350">
              <a:buFont typeface="+mj-lt"/>
              <a:buAutoNum type="arabicPeriod"/>
            </a:pPr>
            <a:endParaRPr lang="cs-CZ" sz="1000" dirty="0" smtClean="0"/>
          </a:p>
          <a:p>
            <a:pPr marL="624078" indent="-514350">
              <a:buFont typeface="+mj-lt"/>
              <a:buAutoNum type="arabicPeriod"/>
            </a:pPr>
            <a:r>
              <a:rPr lang="cs-CZ" dirty="0" err="1" smtClean="0"/>
              <a:t>mein</a:t>
            </a:r>
            <a:r>
              <a:rPr lang="cs-CZ" dirty="0" err="1" smtClean="0">
                <a:solidFill>
                  <a:srgbClr val="FF0000"/>
                </a:solidFill>
              </a:rPr>
              <a:t>en</a:t>
            </a: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dirty="0" smtClean="0"/>
              <a:t>	Vater			</a:t>
            </a:r>
            <a:r>
              <a:rPr lang="cs-CZ" dirty="0" smtClean="0">
                <a:solidFill>
                  <a:srgbClr val="FFFF00"/>
                </a:solidFill>
              </a:rPr>
              <a:t>(</a:t>
            </a:r>
            <a:r>
              <a:rPr lang="cs-CZ" dirty="0" err="1" smtClean="0">
                <a:solidFill>
                  <a:srgbClr val="FFFF00"/>
                </a:solidFill>
              </a:rPr>
              <a:t>einen</a:t>
            </a:r>
            <a:r>
              <a:rPr lang="cs-CZ" dirty="0" smtClean="0">
                <a:solidFill>
                  <a:srgbClr val="FFFF00"/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208744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109728" indent="0">
              <a:buNone/>
            </a:pPr>
            <a:r>
              <a:rPr lang="cs-CZ" sz="2500" u="sng" dirty="0" smtClean="0"/>
              <a:t>Podstatná</a:t>
            </a:r>
            <a:r>
              <a:rPr lang="cs-CZ" sz="2500" b="1" u="sng" dirty="0" smtClean="0"/>
              <a:t> </a:t>
            </a:r>
            <a:r>
              <a:rPr lang="cs-CZ" sz="2500" u="sng" dirty="0" smtClean="0"/>
              <a:t>jména rodu ženského (</a:t>
            </a:r>
            <a:r>
              <a:rPr lang="cs-CZ" sz="2500" u="sng" dirty="0" err="1" smtClean="0"/>
              <a:t>die</a:t>
            </a:r>
            <a:r>
              <a:rPr lang="cs-CZ" sz="2500" u="sng" dirty="0" smtClean="0"/>
              <a:t>):</a:t>
            </a:r>
            <a:endParaRPr lang="cs-CZ" b="1" u="sng" dirty="0" smtClean="0"/>
          </a:p>
          <a:p>
            <a:pPr marL="624078" indent="-514350">
              <a:buFont typeface="+mj-lt"/>
              <a:buAutoNum type="arabicPeriod"/>
            </a:pPr>
            <a:r>
              <a:rPr lang="cs-CZ" dirty="0" err="1" smtClean="0"/>
              <a:t>mein</a:t>
            </a:r>
            <a:r>
              <a:rPr lang="cs-CZ" dirty="0" err="1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 		</a:t>
            </a:r>
            <a:r>
              <a:rPr lang="cs-CZ" dirty="0" err="1" smtClean="0"/>
              <a:t>Frau</a:t>
            </a:r>
            <a:r>
              <a:rPr lang="cs-CZ" dirty="0" smtClean="0"/>
              <a:t>			</a:t>
            </a:r>
            <a:r>
              <a:rPr lang="cs-CZ" dirty="0" smtClean="0">
                <a:solidFill>
                  <a:srgbClr val="FFFF00"/>
                </a:solidFill>
              </a:rPr>
              <a:t>(</a:t>
            </a:r>
            <a:r>
              <a:rPr lang="cs-CZ" dirty="0" err="1" smtClean="0">
                <a:solidFill>
                  <a:srgbClr val="FFFF00"/>
                </a:solidFill>
              </a:rPr>
              <a:t>eine</a:t>
            </a:r>
            <a:r>
              <a:rPr lang="cs-CZ" dirty="0" smtClean="0">
                <a:solidFill>
                  <a:srgbClr val="FFFF00"/>
                </a:solidFill>
              </a:rPr>
              <a:t>)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err="1" smtClean="0"/>
              <a:t>mein</a:t>
            </a:r>
            <a:r>
              <a:rPr lang="cs-CZ" dirty="0" err="1" smtClean="0">
                <a:solidFill>
                  <a:srgbClr val="FF0000"/>
                </a:solidFill>
              </a:rPr>
              <a:t>er</a:t>
            </a:r>
            <a:r>
              <a:rPr lang="cs-CZ" dirty="0" smtClean="0"/>
              <a:t>		</a:t>
            </a:r>
            <a:r>
              <a:rPr lang="cs-CZ" dirty="0" err="1" smtClean="0"/>
              <a:t>Frau</a:t>
            </a:r>
            <a:r>
              <a:rPr lang="cs-CZ" dirty="0" smtClean="0"/>
              <a:t>			</a:t>
            </a:r>
            <a:r>
              <a:rPr lang="cs-CZ" dirty="0" smtClean="0">
                <a:solidFill>
                  <a:srgbClr val="FFFF00"/>
                </a:solidFill>
              </a:rPr>
              <a:t>(</a:t>
            </a:r>
            <a:r>
              <a:rPr lang="cs-CZ" dirty="0" err="1" smtClean="0">
                <a:solidFill>
                  <a:srgbClr val="FFFF00"/>
                </a:solidFill>
              </a:rPr>
              <a:t>einer</a:t>
            </a:r>
            <a:r>
              <a:rPr lang="cs-CZ" dirty="0" smtClean="0">
                <a:solidFill>
                  <a:srgbClr val="FFFF00"/>
                </a:solidFill>
              </a:rPr>
              <a:t>)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err="1" smtClean="0"/>
              <a:t>mein</a:t>
            </a:r>
            <a:r>
              <a:rPr lang="cs-CZ" dirty="0" err="1" smtClean="0">
                <a:solidFill>
                  <a:srgbClr val="FF0000"/>
                </a:solidFill>
              </a:rPr>
              <a:t>er</a:t>
            </a: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dirty="0" smtClean="0"/>
              <a:t>	</a:t>
            </a:r>
            <a:r>
              <a:rPr lang="cs-CZ" dirty="0" err="1" smtClean="0"/>
              <a:t>Frau</a:t>
            </a:r>
            <a:r>
              <a:rPr lang="cs-CZ" dirty="0" smtClean="0"/>
              <a:t>			</a:t>
            </a:r>
            <a:r>
              <a:rPr lang="cs-CZ" dirty="0" smtClean="0">
                <a:solidFill>
                  <a:srgbClr val="FFFF00"/>
                </a:solidFill>
              </a:rPr>
              <a:t>(</a:t>
            </a:r>
            <a:r>
              <a:rPr lang="cs-CZ" dirty="0" err="1" smtClean="0">
                <a:solidFill>
                  <a:srgbClr val="FFFF00"/>
                </a:solidFill>
              </a:rPr>
              <a:t>einer</a:t>
            </a:r>
            <a:r>
              <a:rPr lang="cs-CZ" dirty="0" smtClean="0">
                <a:solidFill>
                  <a:srgbClr val="FFFF00"/>
                </a:solidFill>
              </a:rPr>
              <a:t>)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err="1" smtClean="0"/>
              <a:t>mein</a:t>
            </a:r>
            <a:r>
              <a:rPr lang="cs-CZ" dirty="0" err="1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		</a:t>
            </a:r>
            <a:r>
              <a:rPr lang="cs-CZ" dirty="0" err="1" smtClean="0"/>
              <a:t>Frau</a:t>
            </a:r>
            <a:r>
              <a:rPr lang="cs-CZ" dirty="0" smtClean="0"/>
              <a:t>			</a:t>
            </a:r>
            <a:r>
              <a:rPr lang="cs-CZ" dirty="0" smtClean="0">
                <a:solidFill>
                  <a:srgbClr val="FFFF00"/>
                </a:solidFill>
              </a:rPr>
              <a:t>(</a:t>
            </a:r>
            <a:r>
              <a:rPr lang="cs-CZ" dirty="0" err="1" smtClean="0">
                <a:solidFill>
                  <a:srgbClr val="FFFF00"/>
                </a:solidFill>
              </a:rPr>
              <a:t>eine</a:t>
            </a:r>
            <a:r>
              <a:rPr lang="cs-CZ" dirty="0" smtClean="0">
                <a:solidFill>
                  <a:srgbClr val="FFFF00"/>
                </a:solidFill>
              </a:rPr>
              <a:t>)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u="sng" dirty="0" smtClean="0"/>
              <a:t>Podstatná jména rodu středního (</a:t>
            </a:r>
            <a:r>
              <a:rPr lang="cs-CZ" u="sng" dirty="0" err="1" smtClean="0"/>
              <a:t>das</a:t>
            </a:r>
            <a:r>
              <a:rPr lang="cs-CZ" u="sng" dirty="0" smtClean="0"/>
              <a:t>):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mein		</a:t>
            </a:r>
            <a:r>
              <a:rPr lang="cs-CZ" dirty="0" err="1" smtClean="0"/>
              <a:t>Kind</a:t>
            </a:r>
            <a:r>
              <a:rPr lang="cs-CZ" dirty="0" smtClean="0"/>
              <a:t>			</a:t>
            </a:r>
            <a:r>
              <a:rPr lang="cs-CZ" dirty="0" smtClean="0">
                <a:solidFill>
                  <a:srgbClr val="FFFF00"/>
                </a:solidFill>
              </a:rPr>
              <a:t>(</a:t>
            </a:r>
            <a:r>
              <a:rPr lang="cs-CZ" dirty="0" err="1" smtClean="0">
                <a:solidFill>
                  <a:srgbClr val="FFFF00"/>
                </a:solidFill>
              </a:rPr>
              <a:t>ein</a:t>
            </a:r>
            <a:r>
              <a:rPr lang="cs-CZ" dirty="0" smtClean="0">
                <a:solidFill>
                  <a:srgbClr val="FFFF00"/>
                </a:solidFill>
              </a:rPr>
              <a:t>)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err="1" smtClean="0"/>
              <a:t>mein</a:t>
            </a:r>
            <a:r>
              <a:rPr lang="cs-CZ" dirty="0" err="1" smtClean="0">
                <a:solidFill>
                  <a:srgbClr val="FF0000"/>
                </a:solidFill>
              </a:rPr>
              <a:t>es</a:t>
            </a: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dirty="0" smtClean="0"/>
              <a:t>	</a:t>
            </a:r>
            <a:r>
              <a:rPr lang="cs-CZ" dirty="0" err="1" smtClean="0"/>
              <a:t>Kind</a:t>
            </a:r>
            <a:r>
              <a:rPr lang="cs-CZ" dirty="0" err="1" smtClean="0">
                <a:solidFill>
                  <a:srgbClr val="FF0000"/>
                </a:solidFill>
              </a:rPr>
              <a:t>es</a:t>
            </a:r>
            <a:r>
              <a:rPr lang="cs-CZ" dirty="0" smtClean="0">
                <a:solidFill>
                  <a:srgbClr val="FF0000"/>
                </a:solidFill>
              </a:rPr>
              <a:t>		</a:t>
            </a:r>
            <a:r>
              <a:rPr lang="cs-CZ" dirty="0" smtClean="0">
                <a:solidFill>
                  <a:srgbClr val="FFFF00"/>
                </a:solidFill>
              </a:rPr>
              <a:t>(</a:t>
            </a:r>
            <a:r>
              <a:rPr lang="cs-CZ" dirty="0" err="1" smtClean="0">
                <a:solidFill>
                  <a:srgbClr val="FFFF00"/>
                </a:solidFill>
              </a:rPr>
              <a:t>eines</a:t>
            </a:r>
            <a:r>
              <a:rPr lang="cs-CZ" dirty="0" smtClean="0">
                <a:solidFill>
                  <a:srgbClr val="FFFF00"/>
                </a:solidFill>
              </a:rPr>
              <a:t>)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err="1" smtClean="0"/>
              <a:t>mein</a:t>
            </a:r>
            <a:r>
              <a:rPr lang="cs-CZ" dirty="0" err="1" smtClean="0">
                <a:solidFill>
                  <a:srgbClr val="FF0000"/>
                </a:solidFill>
              </a:rPr>
              <a:t>em</a:t>
            </a:r>
            <a:r>
              <a:rPr lang="cs-CZ" dirty="0" smtClean="0"/>
              <a:t>	</a:t>
            </a:r>
            <a:r>
              <a:rPr lang="cs-CZ" dirty="0" err="1" smtClean="0"/>
              <a:t>Kind</a:t>
            </a:r>
            <a:r>
              <a:rPr lang="cs-CZ" dirty="0" smtClean="0"/>
              <a:t>			</a:t>
            </a:r>
            <a:r>
              <a:rPr lang="cs-CZ" dirty="0" smtClean="0">
                <a:solidFill>
                  <a:srgbClr val="FFFF00"/>
                </a:solidFill>
              </a:rPr>
              <a:t>(</a:t>
            </a:r>
            <a:r>
              <a:rPr lang="cs-CZ" dirty="0" err="1" smtClean="0">
                <a:solidFill>
                  <a:srgbClr val="FFFF00"/>
                </a:solidFill>
              </a:rPr>
              <a:t>einem</a:t>
            </a:r>
            <a:r>
              <a:rPr lang="cs-CZ" dirty="0" smtClean="0">
                <a:solidFill>
                  <a:srgbClr val="FFFF00"/>
                </a:solidFill>
              </a:rPr>
              <a:t>)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mein		</a:t>
            </a:r>
            <a:r>
              <a:rPr lang="cs-CZ" dirty="0" err="1" smtClean="0"/>
              <a:t>Kind</a:t>
            </a:r>
            <a:r>
              <a:rPr lang="cs-CZ" dirty="0" smtClean="0"/>
              <a:t>			</a:t>
            </a:r>
            <a:r>
              <a:rPr lang="cs-CZ" dirty="0" smtClean="0">
                <a:solidFill>
                  <a:srgbClr val="FFFF00"/>
                </a:solidFill>
              </a:rPr>
              <a:t>(</a:t>
            </a:r>
            <a:r>
              <a:rPr lang="cs-CZ" dirty="0" err="1" smtClean="0">
                <a:solidFill>
                  <a:srgbClr val="FFFF00"/>
                </a:solidFill>
              </a:rPr>
              <a:t>ein</a:t>
            </a:r>
            <a:r>
              <a:rPr lang="cs-CZ" dirty="0" smtClean="0">
                <a:solidFill>
                  <a:srgbClr val="FFFF00"/>
                </a:solidFill>
              </a:rPr>
              <a:t>)</a:t>
            </a:r>
            <a:endParaRPr lang="cs-CZ" dirty="0">
              <a:solidFill>
                <a:srgbClr val="FFFF00"/>
              </a:solidFill>
            </a:endParaRPr>
          </a:p>
          <a:p>
            <a:pPr marL="624078" indent="-514350">
              <a:buFont typeface="+mj-lt"/>
              <a:buAutoNum type="arabicPeriod"/>
            </a:pPr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val="1670421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3300" b="1" dirty="0" smtClean="0"/>
              <a:t>B. Množné číslo</a:t>
            </a:r>
          </a:p>
          <a:p>
            <a:pPr marL="109728" indent="0">
              <a:buNone/>
            </a:pPr>
            <a:endParaRPr lang="cs-CZ" sz="2200" b="1" dirty="0" smtClean="0"/>
          </a:p>
          <a:p>
            <a:r>
              <a:rPr lang="cs-CZ" sz="2000" dirty="0" err="1"/>
              <a:t>Přivl</a:t>
            </a:r>
            <a:r>
              <a:rPr lang="cs-CZ" sz="2000" dirty="0"/>
              <a:t>. zájmena u podstatných jmen v </a:t>
            </a:r>
            <a:r>
              <a:rPr lang="cs-CZ" sz="2000" dirty="0" smtClean="0"/>
              <a:t>množném </a:t>
            </a:r>
            <a:r>
              <a:rPr lang="cs-CZ" sz="2000" dirty="0"/>
              <a:t>čísle se </a:t>
            </a:r>
          </a:p>
          <a:p>
            <a:pPr marL="109728" indent="0">
              <a:buNone/>
            </a:pPr>
            <a:r>
              <a:rPr lang="cs-CZ" sz="2000" dirty="0"/>
              <a:t>   skloňují stejně jako </a:t>
            </a:r>
            <a:r>
              <a:rPr lang="cs-CZ" sz="2000" dirty="0" smtClean="0">
                <a:solidFill>
                  <a:srgbClr val="FF0000"/>
                </a:solidFill>
              </a:rPr>
              <a:t>určitý člen </a:t>
            </a:r>
            <a:r>
              <a:rPr lang="cs-CZ" sz="2000" dirty="0" smtClean="0"/>
              <a:t>(v mn. č. pouze </a:t>
            </a:r>
            <a:r>
              <a:rPr lang="cs-CZ" sz="2000" b="1" u="sng" dirty="0" err="1" smtClean="0"/>
              <a:t>die</a:t>
            </a:r>
            <a:r>
              <a:rPr lang="cs-CZ" sz="2000" dirty="0" smtClean="0"/>
              <a:t>).</a:t>
            </a:r>
          </a:p>
          <a:p>
            <a:pPr marL="109728" indent="0">
              <a:buNone/>
            </a:pPr>
            <a:endParaRPr lang="cs-CZ" sz="2000" b="1" dirty="0"/>
          </a:p>
          <a:p>
            <a:pPr marL="624078" indent="-514350">
              <a:buFont typeface="+mj-lt"/>
              <a:buAutoNum type="arabicPeriod"/>
            </a:pPr>
            <a:r>
              <a:rPr lang="cs-CZ" dirty="0" err="1" smtClean="0"/>
              <a:t>mein</a:t>
            </a:r>
            <a:r>
              <a:rPr lang="cs-CZ" dirty="0" err="1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 		</a:t>
            </a:r>
            <a:r>
              <a:rPr lang="cs-CZ" dirty="0" err="1" smtClean="0"/>
              <a:t>Kinder</a:t>
            </a:r>
            <a:r>
              <a:rPr lang="cs-CZ" dirty="0" smtClean="0"/>
              <a:t>		</a:t>
            </a:r>
            <a:r>
              <a:rPr lang="cs-CZ" dirty="0" smtClean="0">
                <a:solidFill>
                  <a:srgbClr val="FFFF00"/>
                </a:solidFill>
              </a:rPr>
              <a:t>(</a:t>
            </a:r>
            <a:r>
              <a:rPr lang="cs-CZ" dirty="0" err="1" smtClean="0">
                <a:solidFill>
                  <a:srgbClr val="FFFF00"/>
                </a:solidFill>
              </a:rPr>
              <a:t>die</a:t>
            </a:r>
            <a:r>
              <a:rPr lang="cs-CZ" dirty="0" smtClean="0">
                <a:solidFill>
                  <a:srgbClr val="FFFF00"/>
                </a:solidFill>
              </a:rPr>
              <a:t>)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err="1" smtClean="0"/>
              <a:t>mein</a:t>
            </a:r>
            <a:r>
              <a:rPr lang="cs-CZ" dirty="0" err="1" smtClean="0">
                <a:solidFill>
                  <a:srgbClr val="FF0000"/>
                </a:solidFill>
              </a:rPr>
              <a:t>er</a:t>
            </a: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dirty="0" smtClean="0"/>
              <a:t>	</a:t>
            </a:r>
            <a:r>
              <a:rPr lang="cs-CZ" dirty="0" err="1" smtClean="0"/>
              <a:t>Kinder</a:t>
            </a:r>
            <a:r>
              <a:rPr lang="cs-CZ" dirty="0" smtClean="0"/>
              <a:t>		</a:t>
            </a:r>
            <a:r>
              <a:rPr lang="cs-CZ" dirty="0" smtClean="0">
                <a:solidFill>
                  <a:srgbClr val="FFFF00"/>
                </a:solidFill>
              </a:rPr>
              <a:t>(der)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err="1" smtClean="0"/>
              <a:t>mein</a:t>
            </a:r>
            <a:r>
              <a:rPr lang="cs-CZ" dirty="0" err="1" smtClean="0">
                <a:solidFill>
                  <a:srgbClr val="FF0000"/>
                </a:solidFill>
              </a:rPr>
              <a:t>en</a:t>
            </a: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dirty="0" smtClean="0"/>
              <a:t>	</a:t>
            </a:r>
            <a:r>
              <a:rPr lang="cs-CZ" dirty="0" err="1" smtClean="0"/>
              <a:t>Kinder</a:t>
            </a:r>
            <a:r>
              <a:rPr lang="cs-CZ" dirty="0" err="1" smtClean="0">
                <a:solidFill>
                  <a:srgbClr val="FF0000"/>
                </a:solidFill>
              </a:rPr>
              <a:t>n</a:t>
            </a:r>
            <a:r>
              <a:rPr lang="cs-CZ" dirty="0" smtClean="0">
                <a:solidFill>
                  <a:srgbClr val="FF0000"/>
                </a:solidFill>
              </a:rPr>
              <a:t>		</a:t>
            </a:r>
            <a:r>
              <a:rPr lang="cs-CZ" dirty="0" smtClean="0">
                <a:solidFill>
                  <a:srgbClr val="FFFF00"/>
                </a:solidFill>
              </a:rPr>
              <a:t>(den)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err="1" smtClean="0"/>
              <a:t>mein</a:t>
            </a:r>
            <a:r>
              <a:rPr lang="cs-CZ" dirty="0" err="1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		</a:t>
            </a:r>
            <a:r>
              <a:rPr lang="cs-CZ" dirty="0" err="1" smtClean="0"/>
              <a:t>Kinder</a:t>
            </a:r>
            <a:r>
              <a:rPr lang="cs-CZ" dirty="0" smtClean="0"/>
              <a:t>		</a:t>
            </a:r>
            <a:r>
              <a:rPr lang="cs-CZ" dirty="0" smtClean="0">
                <a:solidFill>
                  <a:srgbClr val="FFFF00"/>
                </a:solidFill>
              </a:rPr>
              <a:t>(</a:t>
            </a:r>
            <a:r>
              <a:rPr lang="cs-CZ" dirty="0" err="1" smtClean="0">
                <a:solidFill>
                  <a:srgbClr val="FFFF00"/>
                </a:solidFill>
              </a:rPr>
              <a:t>die</a:t>
            </a:r>
            <a:r>
              <a:rPr lang="cs-CZ" dirty="0" smtClean="0">
                <a:solidFill>
                  <a:srgbClr val="FFFF00"/>
                </a:solidFill>
              </a:rPr>
              <a:t>)</a:t>
            </a:r>
          </a:p>
          <a:p>
            <a:pPr marL="624078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8787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TC010205606[[fn=Motiv hedvábí]]</Template>
  <TotalTime>227</TotalTime>
  <Words>251</Words>
  <Application>Microsoft Office PowerPoint</Application>
  <PresentationFormat>Předvádění na obrazovce (4:3)</PresentationFormat>
  <Paragraphs>132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Silk</vt:lpstr>
      <vt:lpstr>Německý jazyk – Gramatické jevy</vt:lpstr>
      <vt:lpstr>Přivlastňovací zájmena</vt:lpstr>
      <vt:lpstr>Prezentace aplikace PowerPoint</vt:lpstr>
      <vt:lpstr>Tvary přivlastňovacích zájmen</vt:lpstr>
      <vt:lpstr>Prezentace aplikace PowerPoint</vt:lpstr>
      <vt:lpstr>Přeložte tyto výrazy do ČJ:</vt:lpstr>
      <vt:lpstr>Prezentace aplikace PowerPoint</vt:lpstr>
      <vt:lpstr>Prezentace aplikace PowerPoint</vt:lpstr>
      <vt:lpstr>Převeďte přesmyčky do  správného tvaru:</vt:lpstr>
      <vt:lpstr>Řešení:</vt:lpstr>
      <vt:lpstr>Sklňování přivlastňovacích zájmen</vt:lpstr>
      <vt:lpstr>Prezentace aplikace PowerPoint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Petr Kozlovský</cp:lastModifiedBy>
  <cp:revision>27</cp:revision>
  <dcterms:created xsi:type="dcterms:W3CDTF">2011-03-22T17:13:23Z</dcterms:created>
  <dcterms:modified xsi:type="dcterms:W3CDTF">2011-12-18T21:49:02Z</dcterms:modified>
</cp:coreProperties>
</file>