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4"/>
  </p:notesMasterIdLst>
  <p:sldIdLst>
    <p:sldId id="268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55" autoAdjust="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EF21C0-BACD-478A-A97D-5B1D97B14B1E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4814C9-5E92-46DE-B8DD-080FFC9676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32099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4814C9-5E92-46DE-B8DD-080FFC9676A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2360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chlapec&amp;ctt=1" TargetMode="External"/><Relationship Id="rId3" Type="http://schemas.openxmlformats.org/officeDocument/2006/relationships/hyperlink" Target="http://office.microsoft.com/cs-cz/images/results.aspx?ex=2&amp;qu=kniha" TargetMode="External"/><Relationship Id="rId7" Type="http://schemas.openxmlformats.org/officeDocument/2006/relationships/hyperlink" Target="http://office.microsoft.com/cs-cz/images/results.aspx?qu=mobil&amp;ctt=1" TargetMode="External"/><Relationship Id="rId2" Type="http://schemas.openxmlformats.org/officeDocument/2006/relationships/hyperlink" Target="http://office.microsoft.com/cs-cz/images/results.aspx?qu=kniha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pono%C5%BEky&amp;ctt=1" TargetMode="External"/><Relationship Id="rId5" Type="http://schemas.openxmlformats.org/officeDocument/2006/relationships/hyperlink" Target="http://office.microsoft.com/cs-cz/images/results.aspx?qu=pes&amp;ctt=1" TargetMode="External"/><Relationship Id="rId10" Type="http://schemas.openxmlformats.org/officeDocument/2006/relationships/hyperlink" Target="http://office.microsoft.com/cs-cz/images/results.aspx?qu=mu%C5%BE&amp;ctt=1" TargetMode="External"/><Relationship Id="rId4" Type="http://schemas.openxmlformats.org/officeDocument/2006/relationships/hyperlink" Target="http://office.microsoft.com/cs-cz/images/results.aspx?qu=kabelka&amp;ctt=1" TargetMode="External"/><Relationship Id="rId9" Type="http://schemas.openxmlformats.org/officeDocument/2006/relationships/hyperlink" Target="http://office.microsoft.com/cs-cz/images/results.aspx?qu=skupina%20d%C4%9Bt%C3%AD&amp;ctt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Německý </a:t>
            </a:r>
            <a:r>
              <a:rPr lang="cs-CZ" sz="2800" smtClean="0"/>
              <a:t>jazyk </a:t>
            </a:r>
            <a:r>
              <a:rPr lang="cs-CZ" sz="2800" smtClean="0"/>
              <a:t>– Gramatické jevy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052736"/>
            <a:ext cx="8352928" cy="864096"/>
          </a:xfrm>
        </p:spPr>
        <p:txBody>
          <a:bodyPr>
            <a:normAutofit fontScale="92500"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Skloňování osobních zájmen ve 3. a 4. pádě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VY_32_INOVACE_02-20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4281369"/>
              </p:ext>
            </p:extLst>
          </p:nvPr>
        </p:nvGraphicFramePr>
        <p:xfrm>
          <a:off x="1691680" y="2348880"/>
          <a:ext cx="6208395" cy="2848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9.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Německý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Gramatické jevy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Skloňování osobních</a:t>
                      </a:r>
                      <a:r>
                        <a:rPr lang="cs-CZ" sz="1400" kern="50" baseline="0" dirty="0" smtClean="0">
                          <a:effectLst/>
                        </a:rPr>
                        <a:t> zájmen ve 3. a 4. pádě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28.</a:t>
                      </a:r>
                      <a:r>
                        <a:rPr lang="cs-CZ" sz="1400" kern="50" baseline="0" dirty="0" smtClean="0">
                          <a:effectLst/>
                        </a:rPr>
                        <a:t> </a:t>
                      </a:r>
                      <a:r>
                        <a:rPr lang="cs-CZ" sz="1400" kern="50" dirty="0" smtClean="0">
                          <a:effectLst/>
                        </a:rPr>
                        <a:t>10. 2011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+mn-lt"/>
                          <a:ea typeface="+mn-ea"/>
                        </a:rPr>
                        <a:t>Seznámení se se způsobem skloňování</a:t>
                      </a:r>
                      <a:r>
                        <a:rPr lang="cs-CZ" sz="1400" kern="50" baseline="0" dirty="0" smtClean="0">
                          <a:effectLst/>
                          <a:latin typeface="+mn-lt"/>
                          <a:ea typeface="+mn-ea"/>
                        </a:rPr>
                        <a:t> osobních zájmen ve 3. a 4. pádě. Procvičení tvoření na příkladech.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9174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Skloňování osobních zájmen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Osobní zájmena v 1. pádě</a:t>
            </a:r>
          </a:p>
          <a:p>
            <a:pPr marL="109728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</a:t>
            </a:r>
            <a:r>
              <a:rPr lang="cs-CZ" sz="3200" dirty="0" smtClean="0">
                <a:solidFill>
                  <a:srgbClr val="FF0000"/>
                </a:solidFill>
              </a:rPr>
              <a:t>ICH, DU, ER, SIE, ES, WIR, IHR, SIE, </a:t>
            </a:r>
            <a:r>
              <a:rPr lang="cs-CZ" sz="3200" dirty="0" err="1" smtClean="0">
                <a:solidFill>
                  <a:srgbClr val="FF0000"/>
                </a:solidFill>
              </a:rPr>
              <a:t>sie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   </a:t>
            </a:r>
            <a:r>
              <a:rPr lang="cs-CZ" sz="3200" dirty="0" smtClean="0"/>
              <a:t>lze stejně jako v češtině skloňovat.</a:t>
            </a:r>
          </a:p>
          <a:p>
            <a:pPr marL="109728" indent="0">
              <a:buNone/>
            </a:pPr>
            <a:endParaRPr lang="cs-CZ" sz="3200" dirty="0" smtClean="0"/>
          </a:p>
          <a:p>
            <a:pPr marL="109728" indent="0">
              <a:buNone/>
            </a:pPr>
            <a:endParaRPr lang="cs-CZ" sz="32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							</a:t>
            </a:r>
          </a:p>
          <a:p>
            <a:pPr marL="109728" indent="0">
              <a:buNone/>
            </a:pPr>
            <a:r>
              <a:rPr lang="cs-CZ" sz="3200" dirty="0">
                <a:solidFill>
                  <a:srgbClr val="FF0000"/>
                </a:solidFill>
              </a:rPr>
              <a:t>	</a:t>
            </a:r>
            <a:r>
              <a:rPr lang="cs-CZ" sz="3200" dirty="0" smtClean="0">
                <a:solidFill>
                  <a:srgbClr val="FF0000"/>
                </a:solidFill>
              </a:rPr>
              <a:t>					  </a:t>
            </a:r>
            <a:r>
              <a:rPr lang="cs-CZ" sz="1200" dirty="0" smtClean="0"/>
              <a:t>1.   </a:t>
            </a:r>
            <a:endParaRPr lang="cs-CZ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4187" y="3573016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0277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Osobní zájmena ve 3. pádu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38955"/>
            <a:ext cx="8229600" cy="5400600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			</a:t>
            </a:r>
            <a:r>
              <a:rPr lang="cs-CZ" sz="3200" b="1" dirty="0" err="1" smtClean="0">
                <a:solidFill>
                  <a:srgbClr val="FF0000"/>
                </a:solidFill>
              </a:rPr>
              <a:t>mir</a:t>
            </a:r>
            <a:r>
              <a:rPr lang="cs-CZ" sz="3200" dirty="0" smtClean="0"/>
              <a:t>			mě</a:t>
            </a:r>
          </a:p>
          <a:p>
            <a:pPr marL="109728" indent="0">
              <a:buNone/>
            </a:pPr>
            <a:r>
              <a:rPr lang="cs-CZ" sz="3200" dirty="0" err="1" smtClean="0"/>
              <a:t>du</a:t>
            </a:r>
            <a:r>
              <a:rPr lang="cs-CZ" sz="3200" dirty="0" smtClean="0"/>
              <a:t>			</a:t>
            </a:r>
            <a:r>
              <a:rPr lang="cs-CZ" sz="3200" b="1" dirty="0" err="1" smtClean="0">
                <a:solidFill>
                  <a:srgbClr val="FF0000"/>
                </a:solidFill>
              </a:rPr>
              <a:t>dir</a:t>
            </a:r>
            <a:r>
              <a:rPr lang="cs-CZ" sz="3200" dirty="0" smtClean="0"/>
              <a:t>			tobě</a:t>
            </a:r>
          </a:p>
          <a:p>
            <a:pPr marL="109728" indent="0">
              <a:buNone/>
            </a:pPr>
            <a:r>
              <a:rPr lang="cs-CZ" sz="3200" dirty="0" err="1" smtClean="0"/>
              <a:t>er</a:t>
            </a:r>
            <a:r>
              <a:rPr lang="cs-CZ" sz="3200" dirty="0" smtClean="0"/>
              <a:t>			</a:t>
            </a:r>
            <a:r>
              <a:rPr lang="cs-CZ" sz="3200" b="1" dirty="0" err="1" smtClean="0">
                <a:solidFill>
                  <a:srgbClr val="FF0000"/>
                </a:solidFill>
              </a:rPr>
              <a:t>ihm</a:t>
            </a:r>
            <a:r>
              <a:rPr lang="cs-CZ" sz="3200" dirty="0" smtClean="0">
                <a:solidFill>
                  <a:srgbClr val="FF0000"/>
                </a:solidFill>
              </a:rPr>
              <a:t>	</a:t>
            </a:r>
            <a:r>
              <a:rPr lang="cs-CZ" sz="3200" dirty="0" smtClean="0"/>
              <a:t>		jemu</a:t>
            </a:r>
          </a:p>
          <a:p>
            <a:pPr marL="109728" indent="0">
              <a:buNone/>
            </a:pPr>
            <a:r>
              <a:rPr lang="cs-CZ" sz="3200" dirty="0" err="1" smtClean="0"/>
              <a:t>sie</a:t>
            </a:r>
            <a:r>
              <a:rPr lang="cs-CZ" sz="3200" dirty="0" smtClean="0"/>
              <a:t>			</a:t>
            </a:r>
            <a:r>
              <a:rPr lang="cs-CZ" sz="3200" b="1" dirty="0" err="1" smtClean="0">
                <a:solidFill>
                  <a:srgbClr val="FF0000"/>
                </a:solidFill>
              </a:rPr>
              <a:t>ihr</a:t>
            </a:r>
            <a:r>
              <a:rPr lang="cs-CZ" sz="3200" dirty="0" smtClean="0"/>
              <a:t>			jí</a:t>
            </a:r>
          </a:p>
          <a:p>
            <a:pPr marL="109728" indent="0">
              <a:buNone/>
            </a:pPr>
            <a:r>
              <a:rPr lang="cs-CZ" sz="3200" dirty="0" smtClean="0"/>
              <a:t>es			</a:t>
            </a:r>
            <a:r>
              <a:rPr lang="cs-CZ" sz="3200" b="1" dirty="0" err="1" smtClean="0">
                <a:solidFill>
                  <a:srgbClr val="FF0000"/>
                </a:solidFill>
              </a:rPr>
              <a:t>ihm</a:t>
            </a:r>
            <a:r>
              <a:rPr lang="cs-CZ" sz="3200" dirty="0" smtClean="0"/>
              <a:t>			jemu</a:t>
            </a:r>
          </a:p>
          <a:p>
            <a:pPr marL="109728" indent="0">
              <a:buNone/>
            </a:pPr>
            <a:r>
              <a:rPr lang="cs-CZ" sz="3200" dirty="0" err="1" smtClean="0">
                <a:solidFill>
                  <a:schemeClr val="bg1"/>
                </a:solidFill>
              </a:rPr>
              <a:t>wir</a:t>
            </a:r>
            <a:r>
              <a:rPr lang="cs-CZ" sz="3200" dirty="0" smtClean="0">
                <a:solidFill>
                  <a:schemeClr val="bg1"/>
                </a:solidFill>
              </a:rPr>
              <a:t>			</a:t>
            </a:r>
            <a:r>
              <a:rPr lang="cs-CZ" sz="3200" b="1" dirty="0" err="1" smtClean="0">
                <a:solidFill>
                  <a:srgbClr val="FF0000"/>
                </a:solidFill>
              </a:rPr>
              <a:t>uns</a:t>
            </a:r>
            <a:r>
              <a:rPr lang="cs-CZ" sz="3200" dirty="0" smtClean="0">
                <a:solidFill>
                  <a:schemeClr val="bg1"/>
                </a:solidFill>
              </a:rPr>
              <a:t>			nám</a:t>
            </a:r>
          </a:p>
          <a:p>
            <a:pPr marL="109728" indent="0">
              <a:buNone/>
            </a:pPr>
            <a:r>
              <a:rPr lang="cs-CZ" sz="3200" dirty="0" err="1" smtClean="0">
                <a:solidFill>
                  <a:schemeClr val="bg1"/>
                </a:solidFill>
              </a:rPr>
              <a:t>ihr</a:t>
            </a:r>
            <a:r>
              <a:rPr lang="cs-CZ" sz="3200" dirty="0" smtClean="0">
                <a:solidFill>
                  <a:schemeClr val="bg1"/>
                </a:solidFill>
              </a:rPr>
              <a:t>			</a:t>
            </a:r>
            <a:r>
              <a:rPr lang="cs-CZ" sz="3200" b="1" dirty="0" err="1" smtClean="0">
                <a:solidFill>
                  <a:srgbClr val="FF0000"/>
                </a:solidFill>
              </a:rPr>
              <a:t>euch</a:t>
            </a:r>
            <a:r>
              <a:rPr lang="cs-CZ" sz="3200" b="1" dirty="0" smtClean="0">
                <a:solidFill>
                  <a:schemeClr val="bg1"/>
                </a:solidFill>
              </a:rPr>
              <a:t>	</a:t>
            </a:r>
            <a:r>
              <a:rPr lang="cs-CZ" sz="3200" dirty="0" smtClean="0">
                <a:solidFill>
                  <a:schemeClr val="bg1"/>
                </a:solidFill>
              </a:rPr>
              <a:t>	vám (tykání)</a:t>
            </a:r>
          </a:p>
          <a:p>
            <a:pPr marL="109728" indent="0">
              <a:buNone/>
            </a:pPr>
            <a:r>
              <a:rPr lang="cs-CZ" sz="3200" dirty="0" err="1" smtClean="0">
                <a:solidFill>
                  <a:schemeClr val="bg1"/>
                </a:solidFill>
              </a:rPr>
              <a:t>Sie</a:t>
            </a:r>
            <a:r>
              <a:rPr lang="cs-CZ" sz="3200" dirty="0" smtClean="0">
                <a:solidFill>
                  <a:schemeClr val="bg1"/>
                </a:solidFill>
              </a:rPr>
              <a:t>			</a:t>
            </a:r>
            <a:r>
              <a:rPr lang="cs-CZ" sz="3200" b="1" dirty="0" err="1" smtClean="0">
                <a:solidFill>
                  <a:srgbClr val="FF0000"/>
                </a:solidFill>
              </a:rPr>
              <a:t>Ihnen</a:t>
            </a:r>
            <a:r>
              <a:rPr lang="cs-CZ" sz="3200" dirty="0" smtClean="0">
                <a:solidFill>
                  <a:schemeClr val="bg1"/>
                </a:solidFill>
              </a:rPr>
              <a:t>		Vám (vykání)</a:t>
            </a:r>
          </a:p>
          <a:p>
            <a:pPr marL="109728" indent="0">
              <a:buNone/>
            </a:pPr>
            <a:r>
              <a:rPr lang="cs-CZ" sz="3200" dirty="0" err="1" smtClean="0">
                <a:solidFill>
                  <a:schemeClr val="bg1"/>
                </a:solidFill>
              </a:rPr>
              <a:t>sie</a:t>
            </a:r>
            <a:r>
              <a:rPr lang="cs-CZ" sz="3200" dirty="0" smtClean="0">
                <a:solidFill>
                  <a:schemeClr val="bg1"/>
                </a:solidFill>
              </a:rPr>
              <a:t>			</a:t>
            </a:r>
            <a:r>
              <a:rPr lang="cs-CZ" sz="3200" b="1" dirty="0" err="1" smtClean="0">
                <a:solidFill>
                  <a:srgbClr val="FF0000"/>
                </a:solidFill>
              </a:rPr>
              <a:t>ihnen</a:t>
            </a:r>
            <a:r>
              <a:rPr lang="cs-CZ" sz="3200" dirty="0" smtClean="0">
                <a:solidFill>
                  <a:schemeClr val="bg1"/>
                </a:solidFill>
              </a:rPr>
              <a:t>		jim</a:t>
            </a:r>
          </a:p>
          <a:p>
            <a:pPr marL="109728" indent="0">
              <a:buNone/>
            </a:pPr>
            <a:endParaRPr lang="cs-CZ" sz="3200" dirty="0" smtClean="0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979712" y="1412776"/>
            <a:ext cx="72008" cy="532859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5292080" y="1447234"/>
            <a:ext cx="36004" cy="532859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6141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Osobní zájmena ve 4. pádu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544616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200" dirty="0" err="1"/>
              <a:t>ich</a:t>
            </a:r>
            <a:r>
              <a:rPr lang="cs-CZ" sz="3200" dirty="0"/>
              <a:t>			</a:t>
            </a:r>
            <a:r>
              <a:rPr lang="cs-CZ" sz="3200" b="1" dirty="0" err="1" smtClean="0">
                <a:solidFill>
                  <a:srgbClr val="FF0000"/>
                </a:solidFill>
              </a:rPr>
              <a:t>mich</a:t>
            </a:r>
            <a:r>
              <a:rPr lang="cs-CZ" sz="3200" dirty="0"/>
              <a:t>		</a:t>
            </a:r>
            <a:r>
              <a:rPr lang="cs-CZ" sz="3200" dirty="0" smtClean="0"/>
              <a:t>mně</a:t>
            </a:r>
            <a:endParaRPr lang="cs-CZ" sz="3200" dirty="0"/>
          </a:p>
          <a:p>
            <a:pPr marL="109728" indent="0">
              <a:buNone/>
            </a:pPr>
            <a:r>
              <a:rPr lang="cs-CZ" sz="3200" dirty="0" err="1"/>
              <a:t>du</a:t>
            </a:r>
            <a:r>
              <a:rPr lang="cs-CZ" sz="3200" dirty="0"/>
              <a:t>			</a:t>
            </a:r>
            <a:r>
              <a:rPr lang="cs-CZ" sz="3200" b="1" dirty="0" err="1" smtClean="0">
                <a:solidFill>
                  <a:srgbClr val="FF0000"/>
                </a:solidFill>
              </a:rPr>
              <a:t>dich</a:t>
            </a:r>
            <a:r>
              <a:rPr lang="cs-CZ" sz="3200" dirty="0"/>
              <a:t>			</a:t>
            </a:r>
            <a:r>
              <a:rPr lang="cs-CZ" sz="3200" dirty="0" smtClean="0"/>
              <a:t>tě</a:t>
            </a:r>
            <a:endParaRPr lang="cs-CZ" sz="3200" dirty="0"/>
          </a:p>
          <a:p>
            <a:pPr marL="109728" indent="0">
              <a:buNone/>
            </a:pPr>
            <a:r>
              <a:rPr lang="cs-CZ" sz="3200" dirty="0" err="1"/>
              <a:t>er</a:t>
            </a:r>
            <a:r>
              <a:rPr lang="cs-CZ" sz="3200" dirty="0"/>
              <a:t>			</a:t>
            </a:r>
            <a:r>
              <a:rPr lang="cs-CZ" sz="3200" b="1" dirty="0" err="1" smtClean="0">
                <a:solidFill>
                  <a:srgbClr val="FF0000"/>
                </a:solidFill>
              </a:rPr>
              <a:t>ihn</a:t>
            </a:r>
            <a:r>
              <a:rPr lang="cs-CZ" sz="3200" dirty="0">
                <a:solidFill>
                  <a:srgbClr val="FF0000"/>
                </a:solidFill>
              </a:rPr>
              <a:t>	</a:t>
            </a:r>
            <a:r>
              <a:rPr lang="cs-CZ" sz="3200" dirty="0"/>
              <a:t>		</a:t>
            </a:r>
            <a:r>
              <a:rPr lang="cs-CZ" sz="3200" dirty="0" smtClean="0"/>
              <a:t>jeho, ho</a:t>
            </a:r>
            <a:endParaRPr lang="cs-CZ" sz="3200" dirty="0"/>
          </a:p>
          <a:p>
            <a:pPr marL="109728" indent="0">
              <a:buNone/>
            </a:pPr>
            <a:r>
              <a:rPr lang="cs-CZ" sz="3200" dirty="0" err="1"/>
              <a:t>sie</a:t>
            </a:r>
            <a:r>
              <a:rPr lang="cs-CZ" sz="3200" dirty="0"/>
              <a:t>			</a:t>
            </a:r>
            <a:r>
              <a:rPr lang="cs-CZ" sz="3200" b="1" dirty="0" err="1" smtClean="0">
                <a:solidFill>
                  <a:srgbClr val="FF0000"/>
                </a:solidFill>
              </a:rPr>
              <a:t>sie</a:t>
            </a:r>
            <a:r>
              <a:rPr lang="cs-CZ" sz="3200" dirty="0"/>
              <a:t>			</a:t>
            </a:r>
            <a:r>
              <a:rPr lang="cs-CZ" sz="3200" dirty="0" smtClean="0"/>
              <a:t>ji</a:t>
            </a:r>
            <a:endParaRPr lang="cs-CZ" sz="3200" dirty="0"/>
          </a:p>
          <a:p>
            <a:pPr marL="109728" indent="0">
              <a:buNone/>
            </a:pPr>
            <a:r>
              <a:rPr lang="cs-CZ" sz="3200" dirty="0"/>
              <a:t>es			</a:t>
            </a:r>
            <a:r>
              <a:rPr lang="cs-CZ" sz="3200" b="1" dirty="0" smtClean="0">
                <a:solidFill>
                  <a:srgbClr val="FF0000"/>
                </a:solidFill>
              </a:rPr>
              <a:t>es</a:t>
            </a:r>
            <a:r>
              <a:rPr lang="cs-CZ" sz="3200" dirty="0"/>
              <a:t>			</a:t>
            </a:r>
            <a:r>
              <a:rPr lang="cs-CZ" sz="3200" dirty="0" smtClean="0"/>
              <a:t>jeho, ho</a:t>
            </a:r>
            <a:endParaRPr lang="cs-CZ" sz="3200" dirty="0"/>
          </a:p>
          <a:p>
            <a:pPr marL="109728" indent="0">
              <a:buNone/>
            </a:pPr>
            <a:r>
              <a:rPr lang="cs-CZ" sz="3200" dirty="0" err="1">
                <a:solidFill>
                  <a:schemeClr val="bg1"/>
                </a:solidFill>
              </a:rPr>
              <a:t>wir</a:t>
            </a:r>
            <a:r>
              <a:rPr lang="cs-CZ" sz="3200" dirty="0">
                <a:solidFill>
                  <a:schemeClr val="bg1"/>
                </a:solidFill>
              </a:rPr>
              <a:t>			</a:t>
            </a:r>
            <a:r>
              <a:rPr lang="cs-CZ" sz="3200" b="1" dirty="0" err="1">
                <a:solidFill>
                  <a:srgbClr val="FF0000"/>
                </a:solidFill>
              </a:rPr>
              <a:t>uns</a:t>
            </a:r>
            <a:r>
              <a:rPr lang="cs-CZ" sz="3200" dirty="0">
                <a:solidFill>
                  <a:schemeClr val="bg1"/>
                </a:solidFill>
              </a:rPr>
              <a:t>			</a:t>
            </a:r>
            <a:r>
              <a:rPr lang="cs-CZ" sz="3200" dirty="0" smtClean="0">
                <a:solidFill>
                  <a:schemeClr val="bg1"/>
                </a:solidFill>
              </a:rPr>
              <a:t>nás</a:t>
            </a:r>
            <a:endParaRPr lang="cs-CZ" sz="3200" dirty="0">
              <a:solidFill>
                <a:schemeClr val="bg1"/>
              </a:solidFill>
            </a:endParaRPr>
          </a:p>
          <a:p>
            <a:pPr marL="109728" indent="0">
              <a:buNone/>
            </a:pPr>
            <a:r>
              <a:rPr lang="cs-CZ" sz="3200" dirty="0" err="1">
                <a:solidFill>
                  <a:schemeClr val="bg1"/>
                </a:solidFill>
              </a:rPr>
              <a:t>ihr</a:t>
            </a:r>
            <a:r>
              <a:rPr lang="cs-CZ" sz="3200" dirty="0">
                <a:solidFill>
                  <a:schemeClr val="bg1"/>
                </a:solidFill>
              </a:rPr>
              <a:t>			</a:t>
            </a:r>
            <a:r>
              <a:rPr lang="cs-CZ" sz="3200" b="1" dirty="0" err="1">
                <a:solidFill>
                  <a:srgbClr val="FF0000"/>
                </a:solidFill>
              </a:rPr>
              <a:t>euch</a:t>
            </a:r>
            <a:r>
              <a:rPr lang="cs-CZ" sz="3200" b="1" dirty="0">
                <a:solidFill>
                  <a:schemeClr val="bg1"/>
                </a:solidFill>
              </a:rPr>
              <a:t>	</a:t>
            </a:r>
            <a:r>
              <a:rPr lang="cs-CZ" sz="3200" dirty="0">
                <a:solidFill>
                  <a:schemeClr val="bg1"/>
                </a:solidFill>
              </a:rPr>
              <a:t>	</a:t>
            </a:r>
            <a:r>
              <a:rPr lang="cs-CZ" sz="3200" dirty="0" smtClean="0">
                <a:solidFill>
                  <a:schemeClr val="bg1"/>
                </a:solidFill>
              </a:rPr>
              <a:t>vás </a:t>
            </a:r>
            <a:r>
              <a:rPr lang="cs-CZ" sz="3200" dirty="0">
                <a:solidFill>
                  <a:schemeClr val="bg1"/>
                </a:solidFill>
              </a:rPr>
              <a:t>(tykání)</a:t>
            </a:r>
          </a:p>
          <a:p>
            <a:pPr marL="109728" indent="0">
              <a:buNone/>
            </a:pPr>
            <a:r>
              <a:rPr lang="cs-CZ" sz="3200" dirty="0" err="1">
                <a:solidFill>
                  <a:schemeClr val="bg1"/>
                </a:solidFill>
              </a:rPr>
              <a:t>Sie</a:t>
            </a:r>
            <a:r>
              <a:rPr lang="cs-CZ" sz="3200" dirty="0">
                <a:solidFill>
                  <a:schemeClr val="bg1"/>
                </a:solidFill>
              </a:rPr>
              <a:t>			</a:t>
            </a:r>
            <a:r>
              <a:rPr lang="cs-CZ" sz="3200" b="1" dirty="0" err="1" smtClean="0">
                <a:solidFill>
                  <a:srgbClr val="FF0000"/>
                </a:solidFill>
              </a:rPr>
              <a:t>Sie</a:t>
            </a:r>
            <a:r>
              <a:rPr lang="cs-CZ" sz="3200" b="1" dirty="0" smtClean="0">
                <a:solidFill>
                  <a:srgbClr val="FF0000"/>
                </a:solidFill>
              </a:rPr>
              <a:t>	</a:t>
            </a:r>
            <a:r>
              <a:rPr lang="cs-CZ" sz="3200" dirty="0">
                <a:solidFill>
                  <a:schemeClr val="bg1"/>
                </a:solidFill>
              </a:rPr>
              <a:t>		</a:t>
            </a:r>
            <a:r>
              <a:rPr lang="cs-CZ" sz="3200" dirty="0" smtClean="0">
                <a:solidFill>
                  <a:schemeClr val="bg1"/>
                </a:solidFill>
              </a:rPr>
              <a:t>Vás </a:t>
            </a:r>
            <a:r>
              <a:rPr lang="cs-CZ" sz="3200" dirty="0">
                <a:solidFill>
                  <a:schemeClr val="bg1"/>
                </a:solidFill>
              </a:rPr>
              <a:t>(vykání)</a:t>
            </a:r>
          </a:p>
          <a:p>
            <a:pPr marL="109728" indent="0">
              <a:buNone/>
            </a:pPr>
            <a:r>
              <a:rPr lang="cs-CZ" sz="3200" dirty="0" err="1">
                <a:solidFill>
                  <a:schemeClr val="bg1"/>
                </a:solidFill>
              </a:rPr>
              <a:t>sie</a:t>
            </a:r>
            <a:r>
              <a:rPr lang="cs-CZ" sz="3200" dirty="0">
                <a:solidFill>
                  <a:schemeClr val="bg1"/>
                </a:solidFill>
              </a:rPr>
              <a:t>			</a:t>
            </a:r>
            <a:r>
              <a:rPr lang="cs-CZ" sz="3200" b="1" dirty="0" err="1" smtClean="0">
                <a:solidFill>
                  <a:srgbClr val="FF0000"/>
                </a:solidFill>
              </a:rPr>
              <a:t>sie</a:t>
            </a:r>
            <a:r>
              <a:rPr lang="cs-CZ" sz="3200" b="1" dirty="0" smtClean="0">
                <a:solidFill>
                  <a:srgbClr val="FF0000"/>
                </a:solidFill>
              </a:rPr>
              <a:t>	</a:t>
            </a:r>
            <a:r>
              <a:rPr lang="cs-CZ" sz="3200" dirty="0">
                <a:solidFill>
                  <a:schemeClr val="bg1"/>
                </a:solidFill>
              </a:rPr>
              <a:t>		</a:t>
            </a:r>
            <a:r>
              <a:rPr lang="cs-CZ" sz="3200" dirty="0" smtClean="0">
                <a:solidFill>
                  <a:schemeClr val="bg1"/>
                </a:solidFill>
              </a:rPr>
              <a:t>je</a:t>
            </a:r>
            <a:endParaRPr lang="cs-CZ" sz="3200" dirty="0">
              <a:solidFill>
                <a:schemeClr val="bg1"/>
              </a:solidFill>
            </a:endParaRPr>
          </a:p>
          <a:p>
            <a:pPr marL="109728" indent="0">
              <a:buNone/>
            </a:pP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2195736" y="1412776"/>
            <a:ext cx="72008" cy="532859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H="1">
            <a:off x="5220072" y="1412776"/>
            <a:ext cx="72008" cy="532859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0515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ve 3. a 4. pádu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002237"/>
              </p:ext>
            </p:extLst>
          </p:nvPr>
        </p:nvGraphicFramePr>
        <p:xfrm>
          <a:off x="251520" y="1700808"/>
          <a:ext cx="8517632" cy="40324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10992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1396752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1.</a:t>
                      </a:r>
                      <a:r>
                        <a:rPr lang="cs-CZ" sz="1800" b="1" baseline="0" dirty="0" smtClean="0"/>
                        <a:t> pád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/>
                        <a:t>ich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/>
                        <a:t>du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/>
                        <a:t>er</a:t>
                      </a:r>
                      <a:r>
                        <a:rPr lang="cs-CZ" sz="1800" b="1" dirty="0" smtClean="0"/>
                        <a:t> 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/>
                        <a:t>sie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es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/>
                        <a:t>wir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/>
                        <a:t>ihr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/>
                        <a:t>Sie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/>
                        <a:t>sie</a:t>
                      </a:r>
                      <a:endParaRPr lang="cs-CZ" sz="1800" b="1" dirty="0"/>
                    </a:p>
                  </a:txBody>
                  <a:tcPr anchor="ctr"/>
                </a:tc>
              </a:tr>
              <a:tr h="1267544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3. pád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rgbClr val="FF0000"/>
                          </a:solidFill>
                        </a:rPr>
                        <a:t>mir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rgbClr val="FF0000"/>
                          </a:solidFill>
                        </a:rPr>
                        <a:t>dir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rgbClr val="FF0000"/>
                          </a:solidFill>
                        </a:rPr>
                        <a:t>ihm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rgbClr val="FF0000"/>
                          </a:solidFill>
                        </a:rPr>
                        <a:t>ihr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rgbClr val="FF0000"/>
                          </a:solidFill>
                        </a:rPr>
                        <a:t>ihm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rgbClr val="FF0000"/>
                          </a:solidFill>
                        </a:rPr>
                        <a:t>uns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rgbClr val="FF0000"/>
                          </a:solidFill>
                        </a:rPr>
                        <a:t>euch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rgbClr val="FF0000"/>
                          </a:solidFill>
                        </a:rPr>
                        <a:t>Ihnen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rgbClr val="FF0000"/>
                          </a:solidFill>
                        </a:rPr>
                        <a:t>ihnen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  <a:tr h="1368152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4. pád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rgbClr val="FF0000"/>
                          </a:solidFill>
                        </a:rPr>
                        <a:t>mich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rgbClr val="FF0000"/>
                          </a:solidFill>
                        </a:rPr>
                        <a:t>dich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rgbClr val="FF0000"/>
                          </a:solidFill>
                        </a:rPr>
                        <a:t>ihn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rgbClr val="FF0000"/>
                          </a:solidFill>
                        </a:rPr>
                        <a:t>sie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es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rgbClr val="FF0000"/>
                          </a:solidFill>
                        </a:rPr>
                        <a:t>uns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rgbClr val="FF0000"/>
                          </a:solidFill>
                        </a:rPr>
                        <a:t>euch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rgbClr val="FF0000"/>
                          </a:solidFill>
                        </a:rPr>
                        <a:t>sie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rgbClr val="FF0000"/>
                          </a:solidFill>
                        </a:rPr>
                        <a:t>sie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2991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Nahraďte podtržená slova </a:t>
            </a:r>
            <a:br>
              <a:rPr lang="cs-CZ" sz="4000" dirty="0" smtClean="0"/>
            </a:br>
            <a:r>
              <a:rPr lang="cs-CZ" sz="4000" dirty="0" smtClean="0"/>
              <a:t>zájmenem ve 4. pádu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sz="3200" dirty="0" smtClean="0"/>
              <a:t>Er </a:t>
            </a:r>
            <a:r>
              <a:rPr lang="cs-CZ" sz="3200" dirty="0" err="1" smtClean="0"/>
              <a:t>kennt</a:t>
            </a:r>
            <a:r>
              <a:rPr lang="cs-CZ" sz="3200" dirty="0" smtClean="0"/>
              <a:t> 	</a:t>
            </a:r>
            <a:r>
              <a:rPr lang="cs-CZ" sz="3200" u="sng" dirty="0" err="1" smtClean="0"/>
              <a:t>die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Stadt</a:t>
            </a:r>
            <a:r>
              <a:rPr lang="cs-CZ" sz="3200" u="sng" dirty="0" smtClean="0"/>
              <a:t>.</a:t>
            </a:r>
            <a:r>
              <a:rPr lang="cs-CZ" sz="3200" dirty="0" smtClean="0"/>
              <a:t>	</a:t>
            </a:r>
          </a:p>
          <a:p>
            <a:pPr marL="109728" indent="0">
              <a:buNone/>
            </a:pPr>
            <a:r>
              <a:rPr lang="cs-CZ" sz="3200" dirty="0" smtClean="0"/>
              <a:t>Er </a:t>
            </a:r>
            <a:r>
              <a:rPr lang="cs-CZ" sz="3200" dirty="0" err="1" smtClean="0"/>
              <a:t>kennt</a:t>
            </a:r>
            <a:r>
              <a:rPr lang="cs-CZ" sz="3200" dirty="0" smtClean="0"/>
              <a:t>	</a:t>
            </a:r>
            <a:r>
              <a:rPr lang="cs-CZ" sz="3200" dirty="0" err="1" smtClean="0">
                <a:solidFill>
                  <a:srgbClr val="FF0000"/>
                </a:solidFill>
              </a:rPr>
              <a:t>sie</a:t>
            </a:r>
            <a:r>
              <a:rPr lang="cs-CZ" sz="3200" dirty="0" smtClean="0"/>
              <a:t>. 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rufe</a:t>
            </a:r>
            <a:r>
              <a:rPr lang="cs-CZ" sz="3200" dirty="0" smtClean="0"/>
              <a:t> </a:t>
            </a:r>
            <a:r>
              <a:rPr lang="cs-CZ" sz="3200" u="sng" dirty="0" smtClean="0"/>
              <a:t>Thomas</a:t>
            </a:r>
            <a:r>
              <a:rPr lang="cs-CZ" sz="3200" dirty="0" smtClean="0"/>
              <a:t> </a:t>
            </a:r>
            <a:r>
              <a:rPr lang="cs-CZ" sz="3200" dirty="0" err="1" smtClean="0"/>
              <a:t>an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rufe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ihn</a:t>
            </a:r>
            <a:r>
              <a:rPr lang="cs-CZ" sz="3200" dirty="0" smtClean="0"/>
              <a:t> </a:t>
            </a:r>
            <a:r>
              <a:rPr lang="cs-CZ" sz="3200" dirty="0" err="1" smtClean="0"/>
              <a:t>an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Wann</a:t>
            </a:r>
            <a:r>
              <a:rPr lang="cs-CZ" sz="3200" dirty="0" smtClean="0"/>
              <a:t> </a:t>
            </a:r>
            <a:r>
              <a:rPr lang="cs-CZ" sz="3200" dirty="0" err="1" smtClean="0"/>
              <a:t>kommt</a:t>
            </a:r>
            <a:r>
              <a:rPr lang="cs-CZ" sz="3200" dirty="0" smtClean="0"/>
              <a:t> </a:t>
            </a:r>
            <a:r>
              <a:rPr lang="cs-CZ" sz="3200" u="sng" dirty="0" err="1" smtClean="0"/>
              <a:t>Mutti</a:t>
            </a:r>
            <a:r>
              <a:rPr lang="cs-CZ" sz="3200" dirty="0" smtClean="0"/>
              <a:t>?</a:t>
            </a:r>
          </a:p>
          <a:p>
            <a:pPr marL="109728" indent="0">
              <a:buNone/>
            </a:pPr>
            <a:r>
              <a:rPr lang="cs-CZ" sz="3200" dirty="0" err="1" smtClean="0"/>
              <a:t>Wann</a:t>
            </a:r>
            <a:r>
              <a:rPr lang="cs-CZ" sz="3200" dirty="0" smtClean="0"/>
              <a:t> </a:t>
            </a:r>
            <a:r>
              <a:rPr lang="cs-CZ" sz="3200" dirty="0" err="1" smtClean="0"/>
              <a:t>kommt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sie</a:t>
            </a:r>
            <a:r>
              <a:rPr lang="cs-CZ" sz="3200" dirty="0" smtClean="0"/>
              <a:t>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01633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408712"/>
          </a:xfr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besuche</a:t>
            </a:r>
            <a:r>
              <a:rPr lang="cs-CZ" sz="3200" dirty="0" smtClean="0"/>
              <a:t> </a:t>
            </a:r>
            <a:r>
              <a:rPr lang="cs-CZ" sz="3200" u="sng" dirty="0" err="1" smtClean="0"/>
              <a:t>meine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Freunde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besuche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sie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Geschenk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für</a:t>
            </a:r>
            <a:r>
              <a:rPr lang="cs-CZ" sz="3200" dirty="0" smtClean="0"/>
              <a:t> </a:t>
            </a:r>
            <a:r>
              <a:rPr lang="cs-CZ" sz="3200" u="sng" dirty="0" smtClean="0"/>
              <a:t>Martin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Geschenk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für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ihn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dirty="0" err="1" smtClean="0"/>
              <a:t>hören</a:t>
            </a:r>
            <a:r>
              <a:rPr lang="cs-CZ" sz="3200" dirty="0" smtClean="0"/>
              <a:t> </a:t>
            </a:r>
            <a:r>
              <a:rPr lang="cs-CZ" sz="3200" u="sng" dirty="0" smtClean="0"/>
              <a:t>(</a:t>
            </a:r>
            <a:r>
              <a:rPr lang="cs-CZ" sz="3200" u="sng" dirty="0" err="1" smtClean="0"/>
              <a:t>du</a:t>
            </a:r>
            <a:r>
              <a:rPr lang="cs-CZ" sz="3200" u="sng" dirty="0" smtClean="0"/>
              <a:t>) </a:t>
            </a:r>
            <a:r>
              <a:rPr lang="cs-CZ" sz="3200" dirty="0" err="1" smtClean="0"/>
              <a:t>nicht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dirty="0" err="1" smtClean="0"/>
              <a:t>hören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dich</a:t>
            </a:r>
            <a:r>
              <a:rPr lang="cs-CZ" sz="3200" dirty="0" smtClean="0"/>
              <a:t> </a:t>
            </a:r>
            <a:r>
              <a:rPr lang="cs-CZ" sz="3200" dirty="0" err="1" smtClean="0"/>
              <a:t>nicht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Hast</a:t>
            </a:r>
            <a:r>
              <a:rPr lang="cs-CZ" sz="3200" dirty="0" smtClean="0"/>
              <a:t> </a:t>
            </a:r>
            <a:r>
              <a:rPr lang="cs-CZ" sz="3200" dirty="0" err="1" smtClean="0"/>
              <a:t>du</a:t>
            </a:r>
            <a:r>
              <a:rPr lang="cs-CZ" sz="3200" dirty="0" smtClean="0"/>
              <a:t> </a:t>
            </a:r>
            <a:r>
              <a:rPr lang="cs-CZ" sz="3200" u="sng" dirty="0" err="1" smtClean="0"/>
              <a:t>das</a:t>
            </a:r>
            <a:r>
              <a:rPr lang="cs-CZ" sz="3200" u="sng" dirty="0" smtClean="0"/>
              <a:t> Buch</a:t>
            </a:r>
            <a:r>
              <a:rPr lang="cs-CZ" sz="3200" dirty="0" smtClean="0"/>
              <a:t>?</a:t>
            </a:r>
          </a:p>
          <a:p>
            <a:pPr marL="109728" indent="0">
              <a:buNone/>
            </a:pPr>
            <a:r>
              <a:rPr lang="cs-CZ" sz="3200" dirty="0" err="1" smtClean="0"/>
              <a:t>Hast</a:t>
            </a:r>
            <a:r>
              <a:rPr lang="cs-CZ" sz="3200" dirty="0" smtClean="0"/>
              <a:t> </a:t>
            </a:r>
            <a:r>
              <a:rPr lang="cs-CZ" sz="3200" dirty="0" err="1" smtClean="0"/>
              <a:t>du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es</a:t>
            </a:r>
            <a:r>
              <a:rPr lang="cs-CZ" sz="3200" dirty="0" smtClean="0"/>
              <a:t>?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7556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Reagujte podle vzoru: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200" dirty="0" err="1" smtClean="0"/>
              <a:t>Wo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mein 			?</a:t>
            </a:r>
          </a:p>
          <a:p>
            <a:pPr marL="109728" indent="0">
              <a:buNone/>
            </a:pPr>
            <a:r>
              <a:rPr lang="cs-CZ" sz="3200" dirty="0" smtClean="0"/>
              <a:t>				 </a:t>
            </a:r>
            <a:r>
              <a:rPr lang="cs-CZ" sz="1200" dirty="0" smtClean="0"/>
              <a:t> 2.</a:t>
            </a:r>
            <a:endParaRPr lang="cs-CZ" sz="1200" dirty="0"/>
          </a:p>
          <a:p>
            <a:pPr marL="109728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kann </a:t>
            </a:r>
            <a:r>
              <a:rPr lang="cs-CZ" sz="3200" b="1" dirty="0" smtClean="0">
                <a:solidFill>
                  <a:srgbClr val="FF0000"/>
                </a:solidFill>
              </a:rPr>
              <a:t>es </a:t>
            </a:r>
            <a:r>
              <a:rPr lang="cs-CZ" sz="3200" dirty="0" err="1" smtClean="0"/>
              <a:t>nicht</a:t>
            </a:r>
            <a:r>
              <a:rPr lang="cs-CZ" sz="3200" dirty="0" smtClean="0"/>
              <a:t> </a:t>
            </a:r>
            <a:r>
              <a:rPr lang="cs-CZ" sz="3200" dirty="0" err="1" smtClean="0"/>
              <a:t>finden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sz="3200" b="1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200" dirty="0" err="1" smtClean="0"/>
              <a:t>Wo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meine</a:t>
            </a:r>
            <a:r>
              <a:rPr lang="cs-CZ" sz="3200" dirty="0" smtClean="0"/>
              <a:t> 		   	?							   </a:t>
            </a:r>
            <a:r>
              <a:rPr lang="cs-CZ" sz="1200" dirty="0" smtClean="0"/>
              <a:t>3. </a:t>
            </a:r>
          </a:p>
          <a:p>
            <a:pPr marL="109728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kann </a:t>
            </a:r>
            <a:r>
              <a:rPr lang="cs-CZ" sz="3200" b="1" dirty="0" err="1" smtClean="0">
                <a:solidFill>
                  <a:srgbClr val="FF0000"/>
                </a:solidFill>
              </a:rPr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nicht</a:t>
            </a:r>
            <a:r>
              <a:rPr lang="cs-CZ" sz="3200" dirty="0" smtClean="0"/>
              <a:t> </a:t>
            </a:r>
            <a:r>
              <a:rPr lang="cs-CZ" sz="3200" dirty="0" err="1" smtClean="0"/>
              <a:t>finden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480" y="1340768"/>
            <a:ext cx="1224136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5717" y="3608439"/>
            <a:ext cx="1102267" cy="11022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4132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sz="3200" dirty="0" err="1" smtClean="0"/>
              <a:t>Wo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mein                  </a:t>
            </a:r>
            <a:r>
              <a:rPr lang="cs-CZ" dirty="0" smtClean="0"/>
              <a:t>		?                                                        				</a:t>
            </a:r>
            <a:r>
              <a:rPr lang="cs-CZ" sz="1200" dirty="0" smtClean="0"/>
              <a:t>4.</a:t>
            </a:r>
            <a:r>
              <a:rPr lang="cs-CZ" dirty="0" smtClean="0"/>
              <a:t>	</a:t>
            </a:r>
          </a:p>
          <a:p>
            <a:pPr marL="109728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kann </a:t>
            </a:r>
            <a:r>
              <a:rPr lang="cs-CZ" sz="3200" b="1" dirty="0" err="1" smtClean="0">
                <a:solidFill>
                  <a:srgbClr val="FF0000"/>
                </a:solidFill>
              </a:rPr>
              <a:t>ihn</a:t>
            </a:r>
            <a:r>
              <a:rPr lang="cs-CZ" sz="3200" dirty="0" smtClean="0"/>
              <a:t> </a:t>
            </a:r>
            <a:r>
              <a:rPr lang="cs-CZ" sz="3200" dirty="0" err="1" smtClean="0"/>
              <a:t>nicht</a:t>
            </a:r>
            <a:r>
              <a:rPr lang="cs-CZ" sz="3200" dirty="0" smtClean="0"/>
              <a:t> </a:t>
            </a:r>
            <a:r>
              <a:rPr lang="cs-CZ" sz="3200" dirty="0" err="1" smtClean="0"/>
              <a:t>finden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sz="3200" dirty="0" err="1" smtClean="0"/>
              <a:t>Wo</a:t>
            </a:r>
            <a:r>
              <a:rPr lang="cs-CZ" sz="3200" dirty="0" smtClean="0"/>
              <a:t> </a:t>
            </a:r>
            <a:r>
              <a:rPr lang="cs-CZ" sz="3200" dirty="0" err="1" smtClean="0"/>
              <a:t>sind</a:t>
            </a:r>
            <a:r>
              <a:rPr lang="cs-CZ" sz="3200" dirty="0" smtClean="0"/>
              <a:t> </a:t>
            </a:r>
            <a:r>
              <a:rPr lang="cs-CZ" sz="3200" dirty="0" err="1" smtClean="0"/>
              <a:t>meine</a:t>
            </a:r>
            <a:r>
              <a:rPr lang="cs-CZ" dirty="0" smtClean="0"/>
              <a:t>			?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				      </a:t>
            </a:r>
            <a:r>
              <a:rPr lang="cs-CZ" sz="1200" dirty="0" smtClean="0"/>
              <a:t>5. </a:t>
            </a:r>
          </a:p>
          <a:p>
            <a:pPr marL="109728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kann </a:t>
            </a:r>
            <a:r>
              <a:rPr lang="cs-CZ" sz="3200" b="1" dirty="0" err="1" smtClean="0">
                <a:solidFill>
                  <a:srgbClr val="FF0000"/>
                </a:solidFill>
              </a:rPr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nicht</a:t>
            </a:r>
            <a:r>
              <a:rPr lang="cs-CZ" sz="3200" dirty="0" smtClean="0"/>
              <a:t> </a:t>
            </a:r>
            <a:r>
              <a:rPr lang="cs-CZ" sz="3200" dirty="0" err="1" smtClean="0"/>
              <a:t>finden</a:t>
            </a:r>
            <a:r>
              <a:rPr lang="cs-CZ" sz="3200" dirty="0" smtClean="0"/>
              <a:t>. 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5189" y="188640"/>
            <a:ext cx="1296144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0124" y="2966194"/>
            <a:ext cx="1547813" cy="1547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8280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92688"/>
          </a:xfrm>
        </p:spPr>
        <p:txBody>
          <a:bodyPr/>
          <a:lstStyle/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sz="3200" dirty="0" err="1" smtClean="0"/>
              <a:t>Wo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mein			?</a:t>
            </a:r>
          </a:p>
          <a:p>
            <a:pPr marL="109728" indent="0">
              <a:buNone/>
            </a:pPr>
            <a:r>
              <a:rPr lang="cs-CZ" sz="3200" dirty="0" smtClean="0"/>
              <a:t>				    </a:t>
            </a:r>
            <a:r>
              <a:rPr lang="cs-CZ" sz="1200" dirty="0" smtClean="0"/>
              <a:t>6.</a:t>
            </a:r>
            <a:endParaRPr lang="cs-CZ" sz="1200" dirty="0"/>
          </a:p>
          <a:p>
            <a:pPr marL="109728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kann </a:t>
            </a:r>
            <a:r>
              <a:rPr lang="cs-CZ" sz="3200" b="1" dirty="0" smtClean="0">
                <a:solidFill>
                  <a:srgbClr val="FF0000"/>
                </a:solidFill>
              </a:rPr>
              <a:t>es</a:t>
            </a:r>
            <a:r>
              <a:rPr lang="cs-CZ" sz="3200" dirty="0" smtClean="0"/>
              <a:t> </a:t>
            </a:r>
            <a:r>
              <a:rPr lang="cs-CZ" sz="3200" dirty="0" err="1" smtClean="0"/>
              <a:t>nicht</a:t>
            </a:r>
            <a:r>
              <a:rPr lang="cs-CZ" sz="3200" dirty="0" smtClean="0"/>
              <a:t> </a:t>
            </a:r>
            <a:r>
              <a:rPr lang="cs-CZ" sz="3200" dirty="0" err="1" smtClean="0"/>
              <a:t>finden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sz="3200" dirty="0" smtClean="0"/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Wo</a:t>
            </a:r>
            <a:r>
              <a:rPr lang="cs-CZ" sz="3200" dirty="0" smtClean="0"/>
              <a:t> </a:t>
            </a:r>
            <a:r>
              <a:rPr lang="cs-CZ" sz="3200" dirty="0" err="1" smtClean="0"/>
              <a:t>bist</a:t>
            </a:r>
            <a:r>
              <a:rPr lang="cs-CZ" sz="3200" dirty="0" smtClean="0"/>
              <a:t>   				?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				   </a:t>
            </a:r>
            <a:r>
              <a:rPr lang="cs-CZ" sz="1200" dirty="0" smtClean="0"/>
              <a:t>7.</a:t>
            </a:r>
            <a:endParaRPr lang="cs-CZ" sz="3200" dirty="0" smtClean="0"/>
          </a:p>
          <a:p>
            <a:pPr marL="109728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kann </a:t>
            </a:r>
            <a:r>
              <a:rPr lang="cs-CZ" sz="3200" b="1" dirty="0" err="1" smtClean="0">
                <a:solidFill>
                  <a:srgbClr val="FF0000"/>
                </a:solidFill>
              </a:rPr>
              <a:t>dich</a:t>
            </a:r>
            <a:r>
              <a:rPr lang="cs-CZ" sz="3200" dirty="0" smtClean="0"/>
              <a:t> </a:t>
            </a:r>
            <a:r>
              <a:rPr lang="cs-CZ" sz="3200" dirty="0" err="1" smtClean="0"/>
              <a:t>nicht</a:t>
            </a:r>
            <a:r>
              <a:rPr lang="cs-CZ" sz="3200" dirty="0" smtClean="0"/>
              <a:t> </a:t>
            </a:r>
            <a:r>
              <a:rPr lang="cs-CZ" sz="3200" dirty="0" err="1" smtClean="0"/>
              <a:t>finden</a:t>
            </a:r>
            <a:r>
              <a:rPr lang="cs-CZ" sz="3200" dirty="0" smtClean="0"/>
              <a:t>.</a:t>
            </a:r>
            <a:endParaRPr lang="cs-CZ" sz="1200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3426" y="360164"/>
            <a:ext cx="1547812" cy="1547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5" y="3717032"/>
            <a:ext cx="1547813" cy="1547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2059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</p:spPr>
        <p:txBody>
          <a:bodyPr/>
          <a:lstStyle/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sz="3200" dirty="0" err="1" smtClean="0"/>
              <a:t>Wo</a:t>
            </a:r>
            <a:r>
              <a:rPr lang="cs-CZ" sz="3200" dirty="0" smtClean="0"/>
              <a:t> </a:t>
            </a:r>
            <a:r>
              <a:rPr lang="cs-CZ" sz="3200" dirty="0" err="1" smtClean="0"/>
              <a:t>seid</a:t>
            </a:r>
            <a:r>
              <a:rPr lang="cs-CZ" sz="3200" dirty="0" smtClean="0"/>
              <a:t>			?</a:t>
            </a:r>
          </a:p>
          <a:p>
            <a:pPr marL="109728" indent="0">
              <a:buNone/>
            </a:pPr>
            <a:r>
              <a:rPr lang="cs-CZ" sz="3200" dirty="0" smtClean="0"/>
              <a:t>			     </a:t>
            </a:r>
            <a:r>
              <a:rPr lang="cs-CZ" sz="1200" dirty="0" smtClean="0"/>
              <a:t> 8.</a:t>
            </a:r>
            <a:endParaRPr lang="cs-CZ" sz="1200" dirty="0"/>
          </a:p>
          <a:p>
            <a:pPr marL="109728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kann </a:t>
            </a:r>
            <a:r>
              <a:rPr lang="cs-CZ" sz="3200" b="1" dirty="0" err="1" smtClean="0">
                <a:solidFill>
                  <a:srgbClr val="FF0000"/>
                </a:solidFill>
              </a:rPr>
              <a:t>euch</a:t>
            </a:r>
            <a:r>
              <a:rPr lang="cs-CZ" sz="3200" dirty="0" smtClean="0"/>
              <a:t> </a:t>
            </a:r>
            <a:r>
              <a:rPr lang="cs-CZ" sz="3200" dirty="0" err="1" smtClean="0"/>
              <a:t>nicht</a:t>
            </a:r>
            <a:r>
              <a:rPr lang="cs-CZ" sz="3200" dirty="0" smtClean="0"/>
              <a:t> </a:t>
            </a:r>
            <a:r>
              <a:rPr lang="cs-CZ" sz="3200" dirty="0" err="1" smtClean="0"/>
              <a:t>finden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endParaRPr lang="cs-CZ" sz="3200" dirty="0" smtClean="0"/>
          </a:p>
          <a:p>
            <a:pPr marL="109728" indent="0">
              <a:buNone/>
            </a:pPr>
            <a:r>
              <a:rPr lang="cs-CZ" sz="3200" dirty="0" err="1" smtClean="0"/>
              <a:t>Wo</a:t>
            </a:r>
            <a:r>
              <a:rPr lang="cs-CZ" sz="3200" dirty="0" smtClean="0"/>
              <a:t> </a:t>
            </a:r>
            <a:r>
              <a:rPr lang="cs-CZ" sz="3200" dirty="0" err="1" smtClean="0"/>
              <a:t>sind</a:t>
            </a:r>
            <a:r>
              <a:rPr lang="cs-CZ" sz="3200" dirty="0" smtClean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			Novák?</a:t>
            </a:r>
          </a:p>
          <a:p>
            <a:pPr marL="109728" indent="0">
              <a:buNone/>
            </a:pPr>
            <a:r>
              <a:rPr lang="cs-CZ" sz="3200" dirty="0" smtClean="0"/>
              <a:t>				     </a:t>
            </a:r>
            <a:r>
              <a:rPr lang="cs-CZ" sz="1200" dirty="0" smtClean="0"/>
              <a:t>9. </a:t>
            </a:r>
            <a:endParaRPr lang="cs-CZ" sz="1200" dirty="0"/>
          </a:p>
          <a:p>
            <a:pPr marL="109728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kann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Sie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/>
              <a:t>nicht</a:t>
            </a:r>
            <a:r>
              <a:rPr lang="cs-CZ" sz="3200" dirty="0" smtClean="0"/>
              <a:t> </a:t>
            </a:r>
            <a:r>
              <a:rPr lang="cs-CZ" sz="3200" dirty="0" err="1" smtClean="0"/>
              <a:t>finden</a:t>
            </a:r>
            <a:r>
              <a:rPr lang="cs-CZ" sz="3200" dirty="0" smtClean="0"/>
              <a:t>. </a:t>
            </a:r>
            <a:endParaRPr lang="cs-CZ" sz="32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60648"/>
            <a:ext cx="1368152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1607" y="3284984"/>
            <a:ext cx="1493986" cy="1493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6347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>
              <a:buFont typeface="+mj-lt"/>
              <a:buAutoNum type="arabicPeriod"/>
            </a:pPr>
            <a:r>
              <a:rPr lang="cs-CZ" sz="1200" i="1" dirty="0"/>
              <a:t>Www.office.microsoft.com</a:t>
            </a:r>
            <a:r>
              <a:rPr lang="cs-CZ" sz="1200" dirty="0"/>
              <a:t> [online]. c2011 [cit. </a:t>
            </a:r>
            <a:r>
              <a:rPr lang="cs-CZ" sz="1200" dirty="0" smtClean="0"/>
              <a:t>2011-10-28]. </a:t>
            </a:r>
            <a:r>
              <a:rPr lang="cs-CZ" sz="1200" dirty="0" err="1"/>
              <a:t>Emotikona</a:t>
            </a:r>
            <a:r>
              <a:rPr lang="cs-CZ" sz="1200" dirty="0"/>
              <a:t> čtoucí knihu. Dostupné z WWW: </a:t>
            </a:r>
            <a:r>
              <a:rPr lang="cs-CZ" sz="1200" dirty="0" smtClean="0">
                <a:latin typeface="Calibri"/>
                <a:cs typeface="Calibri"/>
              </a:rPr>
              <a:t>&lt;</a:t>
            </a:r>
            <a:r>
              <a:rPr lang="cs-CZ" sz="1200" dirty="0" smtClean="0">
                <a:hlinkClick r:id="rId2"/>
              </a:rPr>
              <a:t>http</a:t>
            </a:r>
            <a:r>
              <a:rPr lang="cs-CZ" sz="1200" dirty="0">
                <a:hlinkClick r:id="rId2"/>
              </a:rPr>
              <a:t>://office.microsoft.com/</a:t>
            </a:r>
            <a:r>
              <a:rPr lang="cs-CZ" sz="1200" dirty="0" err="1">
                <a:hlinkClick r:id="rId2"/>
              </a:rPr>
              <a:t>cs-cz</a:t>
            </a:r>
            <a:r>
              <a:rPr lang="cs-CZ" sz="1200" dirty="0">
                <a:hlinkClick r:id="rId2"/>
              </a:rPr>
              <a:t>/</a:t>
            </a:r>
            <a:r>
              <a:rPr lang="cs-CZ" sz="1200" dirty="0" err="1">
                <a:hlinkClick r:id="rId2"/>
              </a:rPr>
              <a:t>images</a:t>
            </a:r>
            <a:r>
              <a:rPr lang="cs-CZ" sz="1200" dirty="0">
                <a:hlinkClick r:id="rId2"/>
              </a:rPr>
              <a:t>/</a:t>
            </a:r>
            <a:r>
              <a:rPr lang="cs-CZ" sz="1200" dirty="0" err="1">
                <a:hlinkClick r:id="rId2"/>
              </a:rPr>
              <a:t>results.aspx?qu</a:t>
            </a:r>
            <a:r>
              <a:rPr lang="cs-CZ" sz="1200" dirty="0">
                <a:hlinkClick r:id="rId2"/>
              </a:rPr>
              <a:t>=</a:t>
            </a:r>
            <a:r>
              <a:rPr lang="cs-CZ" sz="1200" dirty="0" err="1">
                <a:hlinkClick r:id="rId2"/>
              </a:rPr>
              <a:t>kniha&amp;ex</a:t>
            </a:r>
            <a:r>
              <a:rPr lang="cs-CZ" sz="1200" dirty="0">
                <a:hlinkClick r:id="rId2"/>
              </a:rPr>
              <a:t>=1#ai:MC900440424</a:t>
            </a:r>
            <a:r>
              <a:rPr lang="cs-CZ" sz="1200" dirty="0" smtClean="0">
                <a:hlinkClick r:id="rId2"/>
              </a:rPr>
              <a:t>|</a:t>
            </a:r>
            <a:r>
              <a:rPr lang="cs-CZ" sz="1200" dirty="0" smtClean="0">
                <a:latin typeface="Calibri"/>
                <a:cs typeface="Calibri"/>
              </a:rPr>
              <a:t>&gt;.</a:t>
            </a:r>
            <a:r>
              <a:rPr lang="cs-CZ" sz="1200" dirty="0"/>
              <a:t> </a:t>
            </a:r>
            <a:endParaRPr lang="cs-CZ" sz="1200" dirty="0" smtClean="0"/>
          </a:p>
          <a:p>
            <a:pPr marL="624078" indent="-514350">
              <a:buFont typeface="+mj-lt"/>
              <a:buAutoNum type="arabicPeriod"/>
            </a:pPr>
            <a:r>
              <a:rPr lang="cs-CZ" sz="1200" i="1" dirty="0"/>
              <a:t>Www.office.microsoft.com</a:t>
            </a:r>
            <a:r>
              <a:rPr lang="cs-CZ" sz="1200" dirty="0"/>
              <a:t> [online]. c2011 [cit. 2011-10-28]. Otevřená kniha. Dostupné z WWW: </a:t>
            </a:r>
            <a:r>
              <a:rPr lang="cs-CZ" sz="1200" dirty="0" smtClean="0">
                <a:latin typeface="Calibri"/>
                <a:cs typeface="Calibri"/>
              </a:rPr>
              <a:t>&lt;</a:t>
            </a:r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://office.microsoft.com/</a:t>
            </a:r>
            <a:r>
              <a:rPr lang="cs-CZ" sz="1200" dirty="0" err="1">
                <a:hlinkClick r:id="rId3"/>
              </a:rPr>
              <a:t>cs-cz</a:t>
            </a:r>
            <a:r>
              <a:rPr lang="cs-CZ" sz="1200" dirty="0">
                <a:hlinkClick r:id="rId3"/>
              </a:rPr>
              <a:t>/</a:t>
            </a:r>
            <a:r>
              <a:rPr lang="cs-CZ" sz="1200" dirty="0" err="1">
                <a:hlinkClick r:id="rId3"/>
              </a:rPr>
              <a:t>images</a:t>
            </a:r>
            <a:r>
              <a:rPr lang="cs-CZ" sz="1200" dirty="0">
                <a:hlinkClick r:id="rId3"/>
              </a:rPr>
              <a:t>/</a:t>
            </a:r>
            <a:r>
              <a:rPr lang="cs-CZ" sz="1200" dirty="0" err="1">
                <a:hlinkClick r:id="rId3"/>
              </a:rPr>
              <a:t>results.aspx?ex</a:t>
            </a:r>
            <a:r>
              <a:rPr lang="cs-CZ" sz="1200" dirty="0">
                <a:hlinkClick r:id="rId3"/>
              </a:rPr>
              <a:t>=2&amp;qu=kniha#ai:MC900441734|mt:0</a:t>
            </a:r>
            <a:r>
              <a:rPr lang="cs-CZ" sz="1200" dirty="0" smtClean="0">
                <a:hlinkClick r:id="rId3"/>
              </a:rPr>
              <a:t>|</a:t>
            </a:r>
            <a:r>
              <a:rPr lang="cs-CZ" sz="1200" dirty="0" smtClean="0">
                <a:latin typeface="Calibri"/>
                <a:cs typeface="Calibri"/>
              </a:rPr>
              <a:t>&gt;.</a:t>
            </a:r>
            <a:r>
              <a:rPr lang="cs-CZ" sz="1200" dirty="0"/>
              <a:t> </a:t>
            </a:r>
            <a:endParaRPr lang="cs-CZ" sz="1200" dirty="0" smtClean="0"/>
          </a:p>
          <a:p>
            <a:pPr marL="624078" indent="-514350">
              <a:buFont typeface="+mj-lt"/>
              <a:buAutoNum type="arabicPeriod"/>
            </a:pPr>
            <a:r>
              <a:rPr lang="cs-CZ" sz="1200" i="1" dirty="0" smtClean="0"/>
              <a:t>Www.office.microsoft.com</a:t>
            </a:r>
            <a:r>
              <a:rPr lang="cs-CZ" sz="1200" dirty="0" smtClean="0"/>
              <a:t> </a:t>
            </a:r>
            <a:r>
              <a:rPr lang="cs-CZ" sz="1200" dirty="0"/>
              <a:t>[online]. c2011 [cit. 2011-10-28]. Výsledky hledání textu - kabelka - Klipart - Office.com. Dostupné z WWW</a:t>
            </a:r>
            <a:r>
              <a:rPr lang="cs-CZ" sz="1200" dirty="0" smtClean="0"/>
              <a:t>: </a:t>
            </a:r>
            <a:r>
              <a:rPr lang="cs-CZ" sz="1200" dirty="0" smtClean="0">
                <a:latin typeface="Calibri"/>
                <a:cs typeface="Calibri"/>
              </a:rPr>
              <a:t>&lt;</a:t>
            </a:r>
            <a:r>
              <a:rPr lang="cs-CZ" sz="1200" dirty="0" smtClean="0">
                <a:hlinkClick r:id="rId4"/>
              </a:rPr>
              <a:t>http</a:t>
            </a:r>
            <a:r>
              <a:rPr lang="cs-CZ" sz="1200" dirty="0">
                <a:hlinkClick r:id="rId4"/>
              </a:rPr>
              <a:t>://office.microsoft.com/</a:t>
            </a:r>
            <a:r>
              <a:rPr lang="cs-CZ" sz="1200" dirty="0" err="1">
                <a:hlinkClick r:id="rId4"/>
              </a:rPr>
              <a:t>cs-cz</a:t>
            </a:r>
            <a:r>
              <a:rPr lang="cs-CZ" sz="1200" dirty="0">
                <a:hlinkClick r:id="rId4"/>
              </a:rPr>
              <a:t>/</a:t>
            </a:r>
            <a:r>
              <a:rPr lang="cs-CZ" sz="1200" dirty="0" err="1">
                <a:hlinkClick r:id="rId4"/>
              </a:rPr>
              <a:t>images</a:t>
            </a:r>
            <a:r>
              <a:rPr lang="cs-CZ" sz="1200" dirty="0">
                <a:hlinkClick r:id="rId4"/>
              </a:rPr>
              <a:t>/</a:t>
            </a:r>
            <a:r>
              <a:rPr lang="cs-CZ" sz="1200" dirty="0" err="1">
                <a:hlinkClick r:id="rId4"/>
              </a:rPr>
              <a:t>results.aspx?qu</a:t>
            </a:r>
            <a:r>
              <a:rPr lang="cs-CZ" sz="1200" dirty="0">
                <a:hlinkClick r:id="rId4"/>
              </a:rPr>
              <a:t>=</a:t>
            </a:r>
            <a:r>
              <a:rPr lang="cs-CZ" sz="1200" dirty="0" err="1">
                <a:hlinkClick r:id="rId4"/>
              </a:rPr>
              <a:t>kabelka&amp;ctt</a:t>
            </a:r>
            <a:r>
              <a:rPr lang="cs-CZ" sz="1200" dirty="0">
                <a:hlinkClick r:id="rId4"/>
              </a:rPr>
              <a:t>=1#ai:MC900340196|mt:0</a:t>
            </a:r>
            <a:r>
              <a:rPr lang="cs-CZ" sz="1200" dirty="0" smtClean="0">
                <a:hlinkClick r:id="rId4"/>
              </a:rPr>
              <a:t>|</a:t>
            </a:r>
            <a:r>
              <a:rPr lang="cs-CZ" sz="1200" dirty="0" smtClean="0">
                <a:latin typeface="Calibri"/>
                <a:cs typeface="Calibri"/>
              </a:rPr>
              <a:t>&gt;.</a:t>
            </a:r>
            <a:r>
              <a:rPr lang="cs-CZ" sz="1200" dirty="0"/>
              <a:t> </a:t>
            </a:r>
            <a:endParaRPr lang="cs-CZ" sz="1200" dirty="0" smtClean="0"/>
          </a:p>
          <a:p>
            <a:pPr marL="624078" indent="-514350">
              <a:buFont typeface="+mj-lt"/>
              <a:buAutoNum type="arabicPeriod"/>
            </a:pPr>
            <a:r>
              <a:rPr lang="cs-CZ" sz="1200" i="1" dirty="0" smtClean="0"/>
              <a:t>Www.office.microsoft.com</a:t>
            </a:r>
            <a:r>
              <a:rPr lang="cs-CZ" sz="1200" dirty="0" smtClean="0"/>
              <a:t> </a:t>
            </a:r>
            <a:r>
              <a:rPr lang="cs-CZ" sz="1200" dirty="0"/>
              <a:t>[online]. c2011 [cit. 2011-10-28]. Sedící a prosící pes. Dostupné z WWW</a:t>
            </a:r>
            <a:r>
              <a:rPr lang="cs-CZ" sz="1200" dirty="0" smtClean="0"/>
              <a:t>: </a:t>
            </a:r>
            <a:r>
              <a:rPr lang="cs-CZ" sz="1200" dirty="0" smtClean="0">
                <a:latin typeface="Calibri"/>
                <a:cs typeface="Calibri"/>
              </a:rPr>
              <a:t>&lt;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5"/>
              </a:rPr>
              <a:t>http</a:t>
            </a:r>
            <a:r>
              <a:rPr lang="cs-CZ" sz="1200" dirty="0">
                <a:hlinkClick r:id="rId5"/>
              </a:rPr>
              <a:t>://office.microsoft.com/</a:t>
            </a:r>
            <a:r>
              <a:rPr lang="cs-CZ" sz="1200" dirty="0" err="1">
                <a:hlinkClick r:id="rId5"/>
              </a:rPr>
              <a:t>cs-cz</a:t>
            </a:r>
            <a:r>
              <a:rPr lang="cs-CZ" sz="1200" dirty="0">
                <a:hlinkClick r:id="rId5"/>
              </a:rPr>
              <a:t>/</a:t>
            </a:r>
            <a:r>
              <a:rPr lang="cs-CZ" sz="1200" dirty="0" err="1">
                <a:hlinkClick r:id="rId5"/>
              </a:rPr>
              <a:t>images</a:t>
            </a:r>
            <a:r>
              <a:rPr lang="cs-CZ" sz="1200" dirty="0">
                <a:hlinkClick r:id="rId5"/>
              </a:rPr>
              <a:t>/</a:t>
            </a:r>
            <a:r>
              <a:rPr lang="cs-CZ" sz="1200" dirty="0" err="1">
                <a:hlinkClick r:id="rId5"/>
              </a:rPr>
              <a:t>results.aspx?qu</a:t>
            </a:r>
            <a:r>
              <a:rPr lang="cs-CZ" sz="1200" dirty="0">
                <a:hlinkClick r:id="rId5"/>
              </a:rPr>
              <a:t>=</a:t>
            </a:r>
            <a:r>
              <a:rPr lang="cs-CZ" sz="1200" dirty="0" err="1">
                <a:hlinkClick r:id="rId5"/>
              </a:rPr>
              <a:t>pes&amp;ctt</a:t>
            </a:r>
            <a:r>
              <a:rPr lang="cs-CZ" sz="1200" dirty="0">
                <a:hlinkClick r:id="rId5"/>
              </a:rPr>
              <a:t>=1#ai:MP900446598|mt:0</a:t>
            </a:r>
            <a:r>
              <a:rPr lang="cs-CZ" sz="1200" dirty="0" smtClean="0">
                <a:hlinkClick r:id="rId5"/>
              </a:rPr>
              <a:t>|</a:t>
            </a:r>
            <a:r>
              <a:rPr lang="cs-CZ" sz="1200" dirty="0" smtClean="0">
                <a:latin typeface="Calibri"/>
                <a:cs typeface="Calibri"/>
              </a:rPr>
              <a:t>&gt;. </a:t>
            </a:r>
          </a:p>
          <a:p>
            <a:pPr marL="624078" indent="-514350">
              <a:buFont typeface="+mj-lt"/>
              <a:buAutoNum type="arabicPeriod"/>
            </a:pPr>
            <a:r>
              <a:rPr lang="cs-CZ" sz="1200" i="1" dirty="0" smtClean="0"/>
              <a:t>Www.office.microsoft.com</a:t>
            </a:r>
            <a:r>
              <a:rPr lang="cs-CZ" sz="1200" dirty="0" smtClean="0"/>
              <a:t> </a:t>
            </a:r>
            <a:r>
              <a:rPr lang="cs-CZ" sz="1200" dirty="0"/>
              <a:t>[online]. c2011 [cit. 2011-10-28]. Výsledky hledání textu ponožky - Klipart - Office.com. Dostupné z WWW: </a:t>
            </a:r>
            <a:r>
              <a:rPr lang="cs-CZ" sz="1200" dirty="0" smtClean="0">
                <a:latin typeface="Calibri"/>
                <a:cs typeface="Calibri"/>
              </a:rPr>
              <a:t>&lt;</a:t>
            </a:r>
            <a:r>
              <a:rPr lang="cs-CZ" sz="1200" dirty="0" smtClean="0">
                <a:hlinkClick r:id="rId6"/>
              </a:rPr>
              <a:t>http</a:t>
            </a:r>
            <a:r>
              <a:rPr lang="cs-CZ" sz="1200" dirty="0">
                <a:hlinkClick r:id="rId6"/>
              </a:rPr>
              <a:t>://</a:t>
            </a:r>
            <a:r>
              <a:rPr lang="cs-CZ" sz="1200" dirty="0" smtClean="0">
                <a:hlinkClick r:id="rId6"/>
              </a:rPr>
              <a:t>office.microsoft.com/</a:t>
            </a:r>
            <a:r>
              <a:rPr lang="cs-CZ" sz="1200" dirty="0" err="1" smtClean="0">
                <a:hlinkClick r:id="rId6"/>
              </a:rPr>
              <a:t>cs-cz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images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results.aspx?qu</a:t>
            </a:r>
            <a:r>
              <a:rPr lang="cs-CZ" sz="1200" dirty="0" smtClean="0">
                <a:hlinkClick r:id="rId6"/>
              </a:rPr>
              <a:t>=pono%C5%BEky&amp;ctt=1#ai:MC900351512|mt:0|</a:t>
            </a:r>
            <a:r>
              <a:rPr lang="cs-CZ" sz="1200" dirty="0" smtClean="0">
                <a:latin typeface="Calibri"/>
                <a:cs typeface="Calibri"/>
              </a:rPr>
              <a:t>&gt;.</a:t>
            </a:r>
            <a:r>
              <a:rPr lang="cs-CZ" sz="1200" dirty="0"/>
              <a:t> </a:t>
            </a:r>
            <a:endParaRPr lang="cs-CZ" sz="1200" dirty="0" smtClean="0"/>
          </a:p>
          <a:p>
            <a:pPr marL="624078" indent="-514350">
              <a:buFont typeface="+mj-lt"/>
              <a:buAutoNum type="arabicPeriod"/>
            </a:pPr>
            <a:r>
              <a:rPr lang="cs-CZ" sz="1200" i="1" dirty="0" smtClean="0"/>
              <a:t>Www.office.microsoft.com</a:t>
            </a:r>
            <a:r>
              <a:rPr lang="cs-CZ" sz="1200" dirty="0" smtClean="0"/>
              <a:t> </a:t>
            </a:r>
            <a:r>
              <a:rPr lang="cs-CZ" sz="1200" dirty="0"/>
              <a:t>[online]. c2011 [cit. 2011-10-28]. Výsledky hledání textu mobil - Klipart - Office.com. Dostupné z WWW: </a:t>
            </a:r>
            <a:r>
              <a:rPr lang="cs-CZ" sz="1200" dirty="0" smtClean="0">
                <a:latin typeface="Calibri"/>
                <a:cs typeface="Calibri"/>
              </a:rPr>
              <a:t>&lt;</a:t>
            </a:r>
            <a:r>
              <a:rPr lang="cs-CZ" sz="1200" dirty="0" smtClean="0">
                <a:hlinkClick r:id="rId7"/>
              </a:rPr>
              <a:t>http</a:t>
            </a:r>
            <a:r>
              <a:rPr lang="cs-CZ" sz="1200" dirty="0">
                <a:hlinkClick r:id="rId7"/>
              </a:rPr>
              <a:t>://office.microsoft.com/</a:t>
            </a:r>
            <a:r>
              <a:rPr lang="cs-CZ" sz="1200" dirty="0" err="1">
                <a:hlinkClick r:id="rId7"/>
              </a:rPr>
              <a:t>cs-cz</a:t>
            </a:r>
            <a:r>
              <a:rPr lang="cs-CZ" sz="1200" dirty="0">
                <a:hlinkClick r:id="rId7"/>
              </a:rPr>
              <a:t>/</a:t>
            </a:r>
            <a:r>
              <a:rPr lang="cs-CZ" sz="1200" dirty="0" err="1">
                <a:hlinkClick r:id="rId7"/>
              </a:rPr>
              <a:t>images</a:t>
            </a:r>
            <a:r>
              <a:rPr lang="cs-CZ" sz="1200" dirty="0">
                <a:hlinkClick r:id="rId7"/>
              </a:rPr>
              <a:t>/</a:t>
            </a:r>
            <a:r>
              <a:rPr lang="cs-CZ" sz="1200" dirty="0" err="1">
                <a:hlinkClick r:id="rId7"/>
              </a:rPr>
              <a:t>results.aspx?qu</a:t>
            </a:r>
            <a:r>
              <a:rPr lang="cs-CZ" sz="1200" dirty="0">
                <a:hlinkClick r:id="rId7"/>
              </a:rPr>
              <a:t>=</a:t>
            </a:r>
            <a:r>
              <a:rPr lang="cs-CZ" sz="1200" dirty="0" err="1">
                <a:hlinkClick r:id="rId7"/>
              </a:rPr>
              <a:t>mobil&amp;ctt</a:t>
            </a:r>
            <a:r>
              <a:rPr lang="cs-CZ" sz="1200" dirty="0">
                <a:hlinkClick r:id="rId7"/>
              </a:rPr>
              <a:t>=1#ai:MC900287284|mt:0</a:t>
            </a:r>
            <a:r>
              <a:rPr lang="cs-CZ" sz="1200" dirty="0" smtClean="0">
                <a:hlinkClick r:id="rId7"/>
              </a:rPr>
              <a:t>|</a:t>
            </a:r>
            <a:r>
              <a:rPr lang="cs-CZ" sz="1200" dirty="0" smtClean="0">
                <a:latin typeface="Calibri"/>
                <a:cs typeface="Calibri"/>
              </a:rPr>
              <a:t>&gt;.</a:t>
            </a:r>
            <a:r>
              <a:rPr lang="cs-CZ" sz="1200" dirty="0"/>
              <a:t> </a:t>
            </a:r>
            <a:endParaRPr lang="cs-CZ" sz="1200" dirty="0" smtClean="0"/>
          </a:p>
          <a:p>
            <a:pPr marL="624078" indent="-514350">
              <a:buFont typeface="+mj-lt"/>
              <a:buAutoNum type="arabicPeriod"/>
            </a:pPr>
            <a:r>
              <a:rPr lang="cs-CZ" sz="1200" i="1" dirty="0" smtClean="0"/>
              <a:t>Www.office.microsoft.com</a:t>
            </a:r>
            <a:r>
              <a:rPr lang="cs-CZ" sz="1200" dirty="0" smtClean="0"/>
              <a:t> </a:t>
            </a:r>
            <a:r>
              <a:rPr lang="cs-CZ" sz="1200" dirty="0"/>
              <a:t>[online]. c2011 [cit. 2011-10-28]. Animace chlapce s brýlemi. Dostupné z WWW: </a:t>
            </a:r>
            <a:r>
              <a:rPr lang="cs-CZ" sz="1200" dirty="0" smtClean="0">
                <a:latin typeface="Calibri"/>
                <a:cs typeface="Calibri"/>
              </a:rPr>
              <a:t>&lt;</a:t>
            </a:r>
            <a:r>
              <a:rPr lang="cs-CZ" sz="1200" dirty="0" smtClean="0">
                <a:hlinkClick r:id="rId8"/>
              </a:rPr>
              <a:t>http</a:t>
            </a:r>
            <a:r>
              <a:rPr lang="cs-CZ" sz="1200" dirty="0">
                <a:hlinkClick r:id="rId8"/>
              </a:rPr>
              <a:t>://office.microsoft.com/</a:t>
            </a:r>
            <a:r>
              <a:rPr lang="cs-CZ" sz="1200" dirty="0" err="1">
                <a:hlinkClick r:id="rId8"/>
              </a:rPr>
              <a:t>cs-cz</a:t>
            </a:r>
            <a:r>
              <a:rPr lang="cs-CZ" sz="1200" dirty="0">
                <a:hlinkClick r:id="rId8"/>
              </a:rPr>
              <a:t>/</a:t>
            </a:r>
            <a:r>
              <a:rPr lang="cs-CZ" sz="1200" dirty="0" err="1">
                <a:hlinkClick r:id="rId8"/>
              </a:rPr>
              <a:t>images</a:t>
            </a:r>
            <a:r>
              <a:rPr lang="cs-CZ" sz="1200" dirty="0">
                <a:hlinkClick r:id="rId8"/>
              </a:rPr>
              <a:t>/</a:t>
            </a:r>
            <a:r>
              <a:rPr lang="cs-CZ" sz="1200" dirty="0" err="1">
                <a:hlinkClick r:id="rId8"/>
              </a:rPr>
              <a:t>results.aspx?qu</a:t>
            </a:r>
            <a:r>
              <a:rPr lang="cs-CZ" sz="1200" dirty="0">
                <a:hlinkClick r:id="rId8"/>
              </a:rPr>
              <a:t>=</a:t>
            </a:r>
            <a:r>
              <a:rPr lang="cs-CZ" sz="1200" dirty="0" err="1">
                <a:hlinkClick r:id="rId8"/>
              </a:rPr>
              <a:t>chlapec&amp;ctt</a:t>
            </a:r>
            <a:r>
              <a:rPr lang="cs-CZ" sz="1200" dirty="0">
                <a:hlinkClick r:id="rId8"/>
              </a:rPr>
              <a:t>=1#ai:MC900440512|mt:0</a:t>
            </a:r>
            <a:r>
              <a:rPr lang="cs-CZ" sz="1200" dirty="0" smtClean="0">
                <a:hlinkClick r:id="rId8"/>
              </a:rPr>
              <a:t>|</a:t>
            </a:r>
            <a:r>
              <a:rPr lang="cs-CZ" sz="1200" dirty="0" smtClean="0">
                <a:latin typeface="Calibri"/>
                <a:cs typeface="Calibri"/>
              </a:rPr>
              <a:t>&gt;.</a:t>
            </a:r>
            <a:r>
              <a:rPr lang="cs-CZ" sz="1200" dirty="0"/>
              <a:t> </a:t>
            </a:r>
            <a:endParaRPr lang="cs-CZ" sz="1200" dirty="0" smtClean="0"/>
          </a:p>
          <a:p>
            <a:pPr marL="624078" indent="-514350">
              <a:buFont typeface="+mj-lt"/>
              <a:buAutoNum type="arabicPeriod"/>
            </a:pPr>
            <a:r>
              <a:rPr lang="cs-CZ" sz="1200" i="1" dirty="0" smtClean="0"/>
              <a:t>Www.office.microsoft.com</a:t>
            </a:r>
            <a:r>
              <a:rPr lang="cs-CZ" sz="1200" dirty="0" smtClean="0"/>
              <a:t> </a:t>
            </a:r>
            <a:r>
              <a:rPr lang="cs-CZ" sz="1200" dirty="0"/>
              <a:t>[online]. c2011 [cit. 2011-10-28]. Výsledky hledání textu skupina dětí - Klipart - Office.com. Dostupné z WWW: </a:t>
            </a:r>
            <a:r>
              <a:rPr lang="cs-CZ" sz="1200" dirty="0" smtClean="0">
                <a:latin typeface="Calibri"/>
                <a:cs typeface="Calibri"/>
              </a:rPr>
              <a:t>&lt;</a:t>
            </a:r>
            <a:r>
              <a:rPr lang="cs-CZ" sz="1200" dirty="0" smtClean="0">
                <a:hlinkClick r:id="rId9"/>
              </a:rPr>
              <a:t>http</a:t>
            </a:r>
            <a:r>
              <a:rPr lang="cs-CZ" sz="1200" dirty="0">
                <a:hlinkClick r:id="rId9"/>
              </a:rPr>
              <a:t>://office.microsoft.com/</a:t>
            </a:r>
            <a:r>
              <a:rPr lang="cs-CZ" sz="1200" dirty="0" err="1">
                <a:hlinkClick r:id="rId9"/>
              </a:rPr>
              <a:t>cs-cz</a:t>
            </a:r>
            <a:r>
              <a:rPr lang="cs-CZ" sz="1200" dirty="0">
                <a:hlinkClick r:id="rId9"/>
              </a:rPr>
              <a:t>/</a:t>
            </a:r>
            <a:r>
              <a:rPr lang="cs-CZ" sz="1200" dirty="0" err="1">
                <a:hlinkClick r:id="rId9"/>
              </a:rPr>
              <a:t>images</a:t>
            </a:r>
            <a:r>
              <a:rPr lang="cs-CZ" sz="1200" dirty="0">
                <a:hlinkClick r:id="rId9"/>
              </a:rPr>
              <a:t>/</a:t>
            </a:r>
            <a:r>
              <a:rPr lang="cs-CZ" sz="1200" dirty="0" err="1">
                <a:hlinkClick r:id="rId9"/>
              </a:rPr>
              <a:t>results.aspx?qu</a:t>
            </a:r>
            <a:r>
              <a:rPr lang="cs-CZ" sz="1200" dirty="0">
                <a:hlinkClick r:id="rId9"/>
              </a:rPr>
              <a:t>=skupina%20d%C4%9Bt%C3%AD&amp;ctt=1#ai:MC900438591|mt:0</a:t>
            </a:r>
            <a:r>
              <a:rPr lang="cs-CZ" sz="1200" dirty="0" smtClean="0">
                <a:hlinkClick r:id="rId9"/>
              </a:rPr>
              <a:t>|</a:t>
            </a:r>
            <a:r>
              <a:rPr lang="cs-CZ" sz="1200" dirty="0" smtClean="0">
                <a:latin typeface="Calibri"/>
                <a:cs typeface="Calibri"/>
              </a:rPr>
              <a:t>&gt;. </a:t>
            </a:r>
          </a:p>
          <a:p>
            <a:pPr marL="624078" indent="-514350">
              <a:buFont typeface="+mj-lt"/>
              <a:buAutoNum type="arabicPeriod"/>
            </a:pPr>
            <a:r>
              <a:rPr lang="cs-CZ" sz="1200" i="1" dirty="0" smtClean="0"/>
              <a:t>Www.office.microsoft.com</a:t>
            </a:r>
            <a:r>
              <a:rPr lang="cs-CZ" sz="1200" dirty="0" smtClean="0"/>
              <a:t> </a:t>
            </a:r>
            <a:r>
              <a:rPr lang="cs-CZ" sz="1200" dirty="0"/>
              <a:t>[online]. c2011 [cit. 2011-10-28]. Animace muže s bradkou. Dostupné z WWW: </a:t>
            </a:r>
            <a:r>
              <a:rPr lang="cs-CZ" sz="1200" dirty="0" smtClean="0">
                <a:latin typeface="Calibri"/>
                <a:cs typeface="Calibri"/>
              </a:rPr>
              <a:t>&lt;</a:t>
            </a:r>
            <a:r>
              <a:rPr lang="cs-CZ" sz="1200" dirty="0" smtClean="0">
                <a:hlinkClick r:id="rId10"/>
              </a:rPr>
              <a:t>http</a:t>
            </a:r>
            <a:r>
              <a:rPr lang="cs-CZ" sz="1200" dirty="0">
                <a:hlinkClick r:id="rId10"/>
              </a:rPr>
              <a:t>://office.microsoft.com/</a:t>
            </a:r>
            <a:r>
              <a:rPr lang="cs-CZ" sz="1200" dirty="0" err="1">
                <a:hlinkClick r:id="rId10"/>
              </a:rPr>
              <a:t>cs-cz</a:t>
            </a:r>
            <a:r>
              <a:rPr lang="cs-CZ" sz="1200" dirty="0">
                <a:hlinkClick r:id="rId10"/>
              </a:rPr>
              <a:t>/</a:t>
            </a:r>
            <a:r>
              <a:rPr lang="cs-CZ" sz="1200" dirty="0" err="1">
                <a:hlinkClick r:id="rId10"/>
              </a:rPr>
              <a:t>images</a:t>
            </a:r>
            <a:r>
              <a:rPr lang="cs-CZ" sz="1200" dirty="0">
                <a:hlinkClick r:id="rId10"/>
              </a:rPr>
              <a:t>/</a:t>
            </a:r>
            <a:r>
              <a:rPr lang="cs-CZ" sz="1200" dirty="0" err="1">
                <a:hlinkClick r:id="rId10"/>
              </a:rPr>
              <a:t>results.aspx?qu</a:t>
            </a:r>
            <a:r>
              <a:rPr lang="cs-CZ" sz="1200" dirty="0">
                <a:hlinkClick r:id="rId10"/>
              </a:rPr>
              <a:t>=mu%C5%BE&amp;ctt=1#ai:MC900440514|mt:0</a:t>
            </a:r>
            <a:r>
              <a:rPr lang="cs-CZ" sz="1200" dirty="0" smtClean="0">
                <a:hlinkClick r:id="rId10"/>
              </a:rPr>
              <a:t>|</a:t>
            </a:r>
            <a:r>
              <a:rPr lang="cs-CZ" sz="1200" dirty="0" smtClean="0">
                <a:latin typeface="Calibri"/>
                <a:cs typeface="Calibri"/>
              </a:rPr>
              <a:t>&gt;.</a:t>
            </a:r>
            <a:endParaRPr lang="cs-CZ" sz="1200" dirty="0" smtClean="0"/>
          </a:p>
          <a:p>
            <a:pPr marL="624078" indent="-514350">
              <a:buFont typeface="+mj-lt"/>
              <a:buAutoNum type="arabicPeriod"/>
            </a:pPr>
            <a:endParaRPr lang="cs-CZ" sz="1200" dirty="0" smtClean="0"/>
          </a:p>
          <a:p>
            <a:pPr marL="624078" indent="-514350">
              <a:buFont typeface="+mj-lt"/>
              <a:buAutoNum type="arabicPeriod"/>
            </a:pPr>
            <a:endParaRPr lang="cs-CZ" sz="1200" dirty="0" smtClean="0"/>
          </a:p>
          <a:p>
            <a:pPr marL="624078" indent="-514350">
              <a:buFont typeface="+mj-lt"/>
              <a:buAutoNum type="arabicPeriod"/>
            </a:pPr>
            <a:endParaRPr lang="cs-CZ" sz="1200" dirty="0" smtClean="0"/>
          </a:p>
          <a:p>
            <a:pPr marL="624078" indent="-514350">
              <a:buFont typeface="+mj-lt"/>
              <a:buAutoNum type="arabicPeriod"/>
            </a:pPr>
            <a:endParaRPr lang="cs-CZ" sz="1200" dirty="0" smtClean="0"/>
          </a:p>
          <a:p>
            <a:pPr marL="624078" indent="-514350">
              <a:buFont typeface="+mj-lt"/>
              <a:buAutoNum type="arabicPeriod"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376067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1576</TotalTime>
  <Words>448</Words>
  <Application>Microsoft Office PowerPoint</Application>
  <PresentationFormat>Předvádění na obrazovce (4:3)</PresentationFormat>
  <Paragraphs>151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Silk</vt:lpstr>
      <vt:lpstr>Německý jazyk – Gramatické jevy</vt:lpstr>
      <vt:lpstr>Skloňování osobních zájmen</vt:lpstr>
      <vt:lpstr>Osobní zájmena ve 3. pádu</vt:lpstr>
      <vt:lpstr>Osobní zájmena ve 4. pádu</vt:lpstr>
      <vt:lpstr>Přehled ve 3. a 4. pádu</vt:lpstr>
      <vt:lpstr> Nahraďte podtržená slova  zájmenem ve 4. pádu  </vt:lpstr>
      <vt:lpstr>Prezentace aplikace PowerPoint</vt:lpstr>
      <vt:lpstr>Reagujte podle vzoru:</vt:lpstr>
      <vt:lpstr>Prezentace aplikace PowerPoint</vt:lpstr>
      <vt:lpstr>Prezentace aplikace PowerPoint</vt:lpstr>
      <vt:lpstr>Prezentace aplikace PowerPoint</vt:lpstr>
      <vt:lpstr>Přehled zdrojů: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Petr Kozlovský</cp:lastModifiedBy>
  <cp:revision>154</cp:revision>
  <dcterms:created xsi:type="dcterms:W3CDTF">2011-03-22T17:13:23Z</dcterms:created>
  <dcterms:modified xsi:type="dcterms:W3CDTF">2011-12-18T21:49:17Z</dcterms:modified>
</cp:coreProperties>
</file>