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86" r:id="rId3"/>
    <p:sldId id="287" r:id="rId4"/>
    <p:sldId id="256" r:id="rId5"/>
    <p:sldId id="257" r:id="rId6"/>
    <p:sldId id="260" r:id="rId7"/>
    <p:sldId id="261" r:id="rId8"/>
    <p:sldId id="262" r:id="rId9"/>
    <p:sldId id="263" r:id="rId10"/>
    <p:sldId id="258" r:id="rId11"/>
    <p:sldId id="259" r:id="rId12"/>
    <p:sldId id="267" r:id="rId13"/>
    <p:sldId id="268" r:id="rId14"/>
    <p:sldId id="269" r:id="rId15"/>
    <p:sldId id="271" r:id="rId16"/>
    <p:sldId id="272" r:id="rId17"/>
    <p:sldId id="270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4" r:id="rId26"/>
    <p:sldId id="282" r:id="rId27"/>
    <p:sldId id="280" r:id="rId28"/>
    <p:sldId id="281" r:id="rId29"/>
    <p:sldId id="285" r:id="rId30"/>
    <p:sldId id="283" r:id="rId31"/>
    <p:sldId id="28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05" autoAdjust="0"/>
    <p:restoredTop sz="94667" autoAdjust="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5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88C82E-F86D-4041-8AC7-82452FEEAA49}" type="presOf" srcId="{130831A4-0540-4EC5-8F5A-93030E89D2D9}" destId="{F69CC921-512E-49F4-824C-A648EC5F27A5}" srcOrd="0" destOrd="0" presId="urn:microsoft.com/office/officeart/2005/8/layout/target3"/>
    <dgm:cxn modelId="{7654A451-E4B9-4D38-932D-366FEE5FA946}" type="presOf" srcId="{914700B9-77B5-440A-A438-DE98B6D4894D}" destId="{E73F1C26-6DCD-4001-88B9-355E01E2BCE7}" srcOrd="0" destOrd="0" presId="urn:microsoft.com/office/officeart/2005/8/layout/target3"/>
    <dgm:cxn modelId="{C5FA6A70-4085-4E81-9989-9AC3CA297F97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524B818-E378-4798-B35E-56855D86099D}" type="presOf" srcId="{130831A4-0540-4EC5-8F5A-93030E89D2D9}" destId="{8E23E229-92FC-49D1-B5FE-0303176B8A4E}" srcOrd="1" destOrd="0" presId="urn:microsoft.com/office/officeart/2005/8/layout/target3"/>
    <dgm:cxn modelId="{92612970-7159-4C98-A63B-51FF8C5D76E0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65BCFE79-EFF3-4A0C-AFA3-12BA2349A22B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5069D5E-A18F-4F79-968A-9B58D1554435}" type="presOf" srcId="{100B6B2E-82E6-4C11-B19B-F2DB3A0EA64F}" destId="{DBA8199F-D892-4A8E-A352-2B7844050E09}" srcOrd="1" destOrd="0" presId="urn:microsoft.com/office/officeart/2005/8/layout/target3"/>
    <dgm:cxn modelId="{D2147DFD-8A51-427B-8B56-355AD4FF9F45}" type="presOf" srcId="{914700B9-77B5-440A-A438-DE98B6D4894D}" destId="{BD9AF279-D483-48F2-BBBD-45F8E8923512}" srcOrd="1" destOrd="0" presId="urn:microsoft.com/office/officeart/2005/8/layout/target3"/>
    <dgm:cxn modelId="{FF45C228-836B-4A9E-94E7-DB2CC1DE0BD2}" type="presOf" srcId="{1D8420EA-BFA0-403B-80F5-647FA396CC45}" destId="{8467D0EB-87A2-4285-8ACA-0398EFBF29BC}" srcOrd="1" destOrd="0" presId="urn:microsoft.com/office/officeart/2005/8/layout/target3"/>
    <dgm:cxn modelId="{9B98DD87-4740-4BF2-BC56-2DED579C51BD}" type="presParOf" srcId="{FE47432B-CA46-450C-8D8F-66C300A95B52}" destId="{B522209E-30D0-49D6-A340-2D383A11C668}" srcOrd="0" destOrd="0" presId="urn:microsoft.com/office/officeart/2005/8/layout/target3"/>
    <dgm:cxn modelId="{C4DE202F-06E2-41AA-A092-ED481EC2B0DE}" type="presParOf" srcId="{FE47432B-CA46-450C-8D8F-66C300A95B52}" destId="{ED5A8377-51D5-4DC5-B0E7-680166966720}" srcOrd="1" destOrd="0" presId="urn:microsoft.com/office/officeart/2005/8/layout/target3"/>
    <dgm:cxn modelId="{C22C110C-A6ED-4E0E-B32C-515E24BB94B0}" type="presParOf" srcId="{FE47432B-CA46-450C-8D8F-66C300A95B52}" destId="{F69CC921-512E-49F4-824C-A648EC5F27A5}" srcOrd="2" destOrd="0" presId="urn:microsoft.com/office/officeart/2005/8/layout/target3"/>
    <dgm:cxn modelId="{231A7996-B413-4ACA-843C-D061034383B5}" type="presParOf" srcId="{FE47432B-CA46-450C-8D8F-66C300A95B52}" destId="{61C9CE18-EDA6-4EDF-BA1C-09779D38FBBF}" srcOrd="3" destOrd="0" presId="urn:microsoft.com/office/officeart/2005/8/layout/target3"/>
    <dgm:cxn modelId="{0E160789-4B5F-4F78-BC58-FAB48C8F5703}" type="presParOf" srcId="{FE47432B-CA46-450C-8D8F-66C300A95B52}" destId="{D60DEAAB-7AFE-435A-ACF6-18851E4B0426}" srcOrd="4" destOrd="0" presId="urn:microsoft.com/office/officeart/2005/8/layout/target3"/>
    <dgm:cxn modelId="{FAC455EB-F02D-4F7D-9981-5EEC3FC2FFC5}" type="presParOf" srcId="{FE47432B-CA46-450C-8D8F-66C300A95B52}" destId="{F7B3C0B7-F0F7-4F49-B02C-3630F8C5FAE5}" srcOrd="5" destOrd="0" presId="urn:microsoft.com/office/officeart/2005/8/layout/target3"/>
    <dgm:cxn modelId="{3283DE9B-9A1E-4344-AFAC-DD3BEB30DBEC}" type="presParOf" srcId="{FE47432B-CA46-450C-8D8F-66C300A95B52}" destId="{C9DA9446-E2D3-4F6A-8960-3CADFBF870B8}" srcOrd="6" destOrd="0" presId="urn:microsoft.com/office/officeart/2005/8/layout/target3"/>
    <dgm:cxn modelId="{81EA0655-D1ED-472A-AC1F-28F887F8526B}" type="presParOf" srcId="{FE47432B-CA46-450C-8D8F-66C300A95B52}" destId="{9726EC6F-D322-4CD3-B489-1BE3DF7CE70B}" srcOrd="7" destOrd="0" presId="urn:microsoft.com/office/officeart/2005/8/layout/target3"/>
    <dgm:cxn modelId="{41A1990B-E50A-4F20-AF85-41057B36C019}" type="presParOf" srcId="{FE47432B-CA46-450C-8D8F-66C300A95B52}" destId="{645AA564-2E9E-4954-AD87-AE01782CEC59}" srcOrd="8" destOrd="0" presId="urn:microsoft.com/office/officeart/2005/8/layout/target3"/>
    <dgm:cxn modelId="{5D636E42-7795-4E0D-8468-20D524E7E4AA}" type="presParOf" srcId="{FE47432B-CA46-450C-8D8F-66C300A95B52}" destId="{8538CAC4-6A86-42B8-B5AF-2FF155DB9D02}" srcOrd="9" destOrd="0" presId="urn:microsoft.com/office/officeart/2005/8/layout/target3"/>
    <dgm:cxn modelId="{980212FA-AEEF-443E-8BDD-6263D1832F6F}" type="presParOf" srcId="{FE47432B-CA46-450C-8D8F-66C300A95B52}" destId="{26FD6024-A07F-46D0-8BC0-B5E595C5673D}" srcOrd="10" destOrd="0" presId="urn:microsoft.com/office/officeart/2005/8/layout/target3"/>
    <dgm:cxn modelId="{7A68BE37-7AE8-4BB2-9DDB-ABCC1B15A476}" type="presParOf" srcId="{FE47432B-CA46-450C-8D8F-66C300A95B52}" destId="{E73F1C26-6DCD-4001-88B9-355E01E2BCE7}" srcOrd="11" destOrd="0" presId="urn:microsoft.com/office/officeart/2005/8/layout/target3"/>
    <dgm:cxn modelId="{901870BD-E9FB-4802-B77A-01CAFE71FFF6}" type="presParOf" srcId="{FE47432B-CA46-450C-8D8F-66C300A95B52}" destId="{8E23E229-92FC-49D1-B5FE-0303176B8A4E}" srcOrd="12" destOrd="0" presId="urn:microsoft.com/office/officeart/2005/8/layout/target3"/>
    <dgm:cxn modelId="{081B7FF3-BB2C-4342-B5B7-D824B57F12A6}" type="presParOf" srcId="{FE47432B-CA46-450C-8D8F-66C300A95B52}" destId="{8467D0EB-87A2-4285-8ACA-0398EFBF29BC}" srcOrd="13" destOrd="0" presId="urn:microsoft.com/office/officeart/2005/8/layout/target3"/>
    <dgm:cxn modelId="{431D4AC7-9536-4083-9EE0-0BAFC8523E13}" type="presParOf" srcId="{FE47432B-CA46-450C-8D8F-66C300A95B52}" destId="{DBA8199F-D892-4A8E-A352-2B7844050E09}" srcOrd="14" destOrd="0" presId="urn:microsoft.com/office/officeart/2005/8/layout/target3"/>
    <dgm:cxn modelId="{50997F88-814B-4698-990D-A40AFDC7C1B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71354-EA2A-4A22-84E1-588759F68C08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459054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4522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843733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VY_32_INOVACE_15_S18-M-6</a:t>
                      </a: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Štěpánka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Halúzková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její aplikace</a:t>
                      </a: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Úhly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matematický diktát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4919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854565"/>
              </p:ext>
            </p:extLst>
          </p:nvPr>
        </p:nvGraphicFramePr>
        <p:xfrm>
          <a:off x="539552" y="3573016"/>
          <a:ext cx="8280920" cy="2534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opakování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Propiska, papír (sešit)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Před vlastní prezentací je dobré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 žáky zopakovat danou problematiku.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39768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s zopakování 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 procvičení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znalostí.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zopakuje typy úhlů a jejich rozmezí.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2370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  <a:ea typeface="+mn-ea"/>
                <a:cs typeface="+mn-cs"/>
              </a:rPr>
              <a:t>Matematický</a:t>
            </a:r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  <a:ea typeface="+mn-ea"/>
                <a:cs typeface="+mn-cs"/>
              </a:rPr>
              <a:t>diktát</a:t>
            </a:r>
            <a:endParaRPr lang="cs-CZ" sz="66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  <a:ea typeface="+mn-ea"/>
              <a:cs typeface="+mn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4357694"/>
            <a:ext cx="6400800" cy="954558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lgerian" pitchFamily="82" charset="0"/>
              </a:rPr>
              <a:t>Úhly</a:t>
            </a:r>
          </a:p>
        </p:txBody>
      </p:sp>
    </p:spTree>
  </p:cSld>
  <p:clrMapOvr>
    <a:masterClrMapping/>
  </p:clrMapOvr>
  <p:transition spd="slow" advClick="0" advTm="5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Zadání…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643470"/>
          </a:xfrm>
        </p:spPr>
        <p:txBody>
          <a:bodyPr>
            <a:noAutofit/>
          </a:bodyPr>
          <a:lstStyle/>
          <a:p>
            <a:pPr algn="just">
              <a:lnSpc>
                <a:spcPct val="160000"/>
              </a:lnSpc>
              <a:buClrTx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Na následujících snímcích se budou zobrazovat jednotlivé typy úhlů.</a:t>
            </a:r>
          </a:p>
          <a:p>
            <a:pPr algn="just">
              <a:lnSpc>
                <a:spcPct val="160000"/>
              </a:lnSpc>
              <a:buClrTx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Vaším úkolem je určit, o jaký typ úhlu se jedná.</a:t>
            </a:r>
          </a:p>
          <a:p>
            <a:pPr algn="just">
              <a:lnSpc>
                <a:spcPct val="160000"/>
              </a:lnSpc>
              <a:buClrTx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Úhly jsou označeny písmenem </a:t>
            </a:r>
            <a:r>
              <a:rPr lang="cs-CZ" sz="2400" b="1" dirty="0" smtClean="0">
                <a:solidFill>
                  <a:schemeClr val="bg1"/>
                </a:solidFill>
              </a:rPr>
              <a:t>β</a:t>
            </a:r>
          </a:p>
          <a:p>
            <a:pPr algn="just">
              <a:lnSpc>
                <a:spcPct val="160000"/>
              </a:lnSpc>
              <a:buClrTx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Snímky se automaticky posouvají. Každý přechod na další snímek doprovodí zvukové znamení.</a:t>
            </a:r>
          </a:p>
          <a:p>
            <a:pPr>
              <a:buClrTx/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algn="r">
              <a:buClrTx/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HODNĚ ŠTĚSTÍ </a:t>
            </a:r>
            <a:r>
              <a:rPr lang="cs-CZ" sz="2400" dirty="0" smtClean="0">
                <a:solidFill>
                  <a:schemeClr val="bg1"/>
                </a:solidFill>
                <a:sym typeface="Wingdings" pitchFamily="2" charset="2"/>
              </a:rPr>
              <a:t></a:t>
            </a:r>
          </a:p>
          <a:p>
            <a:pPr>
              <a:buClrTx/>
              <a:buFont typeface="Wingdings" pitchFamily="2" charset="2"/>
              <a:buChar char="q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ClrTx/>
              <a:buFont typeface="Wingdings" pitchFamily="2" charset="2"/>
              <a:buChar char="q"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Zatím opakujeme…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86116" y="5143512"/>
            <a:ext cx="3500462" cy="71438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OSTRÝ ÚHEL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3357554" y="2214554"/>
            <a:ext cx="1857388" cy="1143008"/>
          </a:xfrm>
          <a:prstGeom prst="line">
            <a:avLst/>
          </a:prstGeom>
          <a:ln w="1587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357554" y="3357562"/>
            <a:ext cx="2143140" cy="928694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2697956">
            <a:off x="3061061" y="2560944"/>
            <a:ext cx="1571636" cy="1428760"/>
          </a:xfrm>
          <a:prstGeom prst="arc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Zatím opakujeme…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86116" y="5143512"/>
            <a:ext cx="3500462" cy="71438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PRAVÝ ÚHEL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5400000" flipH="1" flipV="1">
            <a:off x="2322497" y="3178173"/>
            <a:ext cx="1928826" cy="1588"/>
          </a:xfrm>
          <a:prstGeom prst="line">
            <a:avLst/>
          </a:prstGeom>
          <a:ln w="1587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286116" y="4143380"/>
            <a:ext cx="2571768" cy="1588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811765">
            <a:off x="2359864" y="3235824"/>
            <a:ext cx="1571636" cy="1428760"/>
          </a:xfrm>
          <a:prstGeom prst="arc">
            <a:avLst>
              <a:gd name="adj1" fmla="val 16189343"/>
              <a:gd name="adj2" fmla="val 0"/>
            </a:avLst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428992" y="3357562"/>
            <a:ext cx="3571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.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Zatím opakujeme…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86116" y="5143512"/>
            <a:ext cx="3500462" cy="71438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PŘÍMÝ ÚHEL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5400000" flipH="1" flipV="1">
            <a:off x="4501356" y="4571214"/>
            <a:ext cx="285752" cy="1588"/>
          </a:xfrm>
          <a:prstGeom prst="line">
            <a:avLst/>
          </a:prstGeom>
          <a:ln w="1587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643174" y="4572008"/>
            <a:ext cx="4000528" cy="1588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 rot="17027260">
            <a:off x="3812059" y="4059650"/>
            <a:ext cx="1571636" cy="1285884"/>
          </a:xfrm>
          <a:prstGeom prst="arc">
            <a:avLst>
              <a:gd name="adj1" fmla="val 16143032"/>
              <a:gd name="adj2" fmla="val 3938744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Zatím opakujeme…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86116" y="5143512"/>
            <a:ext cx="3500462" cy="71438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TUPÝ ÚHEL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5400000" flipH="1" flipV="1">
            <a:off x="3143240" y="3500438"/>
            <a:ext cx="1428760" cy="1285884"/>
          </a:xfrm>
          <a:prstGeom prst="line">
            <a:avLst/>
          </a:prstGeom>
          <a:ln w="15875" cmpd="sng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500562" y="3429000"/>
            <a:ext cx="2286016" cy="1588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 rot="3698914">
            <a:off x="3796478" y="2782805"/>
            <a:ext cx="1571636" cy="1285884"/>
          </a:xfrm>
          <a:prstGeom prst="arc">
            <a:avLst>
              <a:gd name="adj1" fmla="val 17865289"/>
              <a:gd name="adj2" fmla="val 4654296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2428868"/>
            <a:ext cx="62151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70C0"/>
                </a:solidFill>
              </a:rPr>
              <a:t>POZOR</a:t>
            </a:r>
            <a:r>
              <a:rPr lang="cs-CZ" sz="2800" dirty="0" smtClean="0">
                <a:solidFill>
                  <a:srgbClr val="0070C0"/>
                </a:solidFill>
              </a:rPr>
              <a:t>….</a:t>
            </a:r>
          </a:p>
          <a:p>
            <a:pPr algn="r"/>
            <a:r>
              <a:rPr lang="cs-CZ" sz="2800" dirty="0" smtClean="0">
                <a:solidFill>
                  <a:srgbClr val="0070C0"/>
                </a:solidFill>
              </a:rPr>
              <a:t>……</a:t>
            </a:r>
            <a:r>
              <a:rPr lang="cs-CZ" sz="5400" dirty="0" smtClean="0">
                <a:solidFill>
                  <a:srgbClr val="0070C0"/>
                </a:solidFill>
              </a:rPr>
              <a:t>ZAČÍNÁME!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 rot="16200000" flipH="1">
            <a:off x="2607455" y="2607463"/>
            <a:ext cx="1928826" cy="157163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5400000" flipH="1" flipV="1">
            <a:off x="3964777" y="2750339"/>
            <a:ext cx="2000264" cy="121444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071934" y="3143248"/>
            <a:ext cx="571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β</a:t>
            </a:r>
          </a:p>
        </p:txBody>
      </p:sp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 rot="5400000">
            <a:off x="3215472" y="3213892"/>
            <a:ext cx="2286016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357686" y="4357694"/>
            <a:ext cx="2214578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429124" y="3429000"/>
            <a:ext cx="571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β</a:t>
            </a:r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 rot="16200000" flipH="1">
            <a:off x="2821769" y="2821777"/>
            <a:ext cx="1643074" cy="142876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357686" y="4357694"/>
            <a:ext cx="2214578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429124" y="3429000"/>
            <a:ext cx="571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β</a:t>
            </a:r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2714612" y="4357694"/>
            <a:ext cx="1643074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357686" y="4357694"/>
            <a:ext cx="2214578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429124" y="3429000"/>
            <a:ext cx="571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β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 rot="5400000">
            <a:off x="4501356" y="4356900"/>
            <a:ext cx="285752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 rot="5400000">
            <a:off x="2358216" y="3642520"/>
            <a:ext cx="2286016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3500430" y="2500306"/>
            <a:ext cx="2214578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857620" y="2786058"/>
            <a:ext cx="571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β</a:t>
            </a:r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 rot="16200000" flipH="1">
            <a:off x="5036347" y="2107397"/>
            <a:ext cx="1643074" cy="142876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928926" y="2000240"/>
            <a:ext cx="2214578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572000" y="2214554"/>
            <a:ext cx="571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β</a:t>
            </a:r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3214678" y="3286124"/>
            <a:ext cx="2571768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10800000">
            <a:off x="3428992" y="2428868"/>
            <a:ext cx="2357454" cy="85725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571868" y="2500306"/>
            <a:ext cx="5000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β</a:t>
            </a:r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/>
          <p:nvPr/>
        </p:nvCxnSpPr>
        <p:spPr>
          <a:xfrm flipV="1">
            <a:off x="2857488" y="3357562"/>
            <a:ext cx="3286148" cy="18573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29058" y="3143248"/>
            <a:ext cx="571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β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 rot="16200000" flipH="1">
            <a:off x="4392611" y="4179893"/>
            <a:ext cx="214314" cy="1412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 rot="5400000" flipH="1" flipV="1">
            <a:off x="2250265" y="2678901"/>
            <a:ext cx="2928958" cy="157163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5400000">
            <a:off x="2214546" y="2285992"/>
            <a:ext cx="2571768" cy="200026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857488" y="3929066"/>
            <a:ext cx="500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β</a:t>
            </a:r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86050" y="2786058"/>
            <a:ext cx="37147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90° &lt; β &lt; 180°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14678" y="2928934"/>
            <a:ext cx="264320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 β = 180°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14678" y="2928934"/>
            <a:ext cx="264320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 β = 54°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14678" y="2928934"/>
            <a:ext cx="264320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 β = 91°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14678" y="2928934"/>
            <a:ext cx="264320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 β = 60°</a:t>
            </a:r>
          </a:p>
          <a:p>
            <a:endParaRPr lang="cs-CZ" dirty="0"/>
          </a:p>
        </p:txBody>
      </p:sp>
    </p:spTree>
  </p:cSld>
  <p:clrMapOvr>
    <a:masterClrMapping/>
  </p:clrMapOvr>
  <p:transition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1868" y="2857496"/>
            <a:ext cx="235745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 β = 108°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86050" y="2786058"/>
            <a:ext cx="37147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0° &lt; β &lt; 90°</a:t>
            </a:r>
          </a:p>
          <a:p>
            <a:endParaRPr lang="cs-CZ" dirty="0"/>
          </a:p>
        </p:txBody>
      </p:sp>
    </p:spTree>
  </p:cSld>
  <p:clrMapOvr>
    <a:masterClrMapping/>
  </p:clrMapOvr>
  <p:transition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14678" y="2928934"/>
            <a:ext cx="264320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 β = 179°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1868" y="2857496"/>
            <a:ext cx="185738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 β = 1°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7000"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298" y="3000372"/>
            <a:ext cx="42148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Konec</a:t>
            </a:r>
            <a:endParaRPr lang="cs-CZ" sz="6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2060"/>
                </a:solidFill>
              </a:rPr>
              <a:t>Výsledky…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3500462"/>
          </a:xfrm>
        </p:spPr>
        <p:txBody>
          <a:bodyPr numCol="3">
            <a:normAutofit/>
          </a:bodyPr>
          <a:lstStyle/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ostrý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pravý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tupý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přímý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pravý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tupý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ostrý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přímý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ostrý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tupý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přímý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ostrý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tupý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ostrý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tupý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ostrý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tupý úhel</a:t>
            </a:r>
          </a:p>
          <a:p>
            <a:pPr marL="651510" indent="-51435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ostrý úhel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72648"/>
          </a:xfrm>
        </p:spPr>
        <p:txBody>
          <a:bodyPr/>
          <a:lstStyle/>
          <a:p>
            <a:pPr marL="13716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Použitá literatura: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Vlastní zdroj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3036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230</TotalTime>
  <Words>326</Words>
  <Application>Microsoft Office PowerPoint</Application>
  <PresentationFormat>Předvádění na obrazovce (4:3)</PresentationFormat>
  <Paragraphs>96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Vrchol</vt:lpstr>
      <vt:lpstr>Motiv sady Office</vt:lpstr>
      <vt:lpstr>Prezentace aplikace PowerPoint</vt:lpstr>
      <vt:lpstr>ANOTACE:</vt:lpstr>
      <vt:lpstr>Matematický diktát</vt:lpstr>
      <vt:lpstr>Zadání…</vt:lpstr>
      <vt:lpstr>Zatím opakujeme…</vt:lpstr>
      <vt:lpstr>Zatím opakujeme…</vt:lpstr>
      <vt:lpstr>Zatím opakujeme…</vt:lpstr>
      <vt:lpstr>Zatím opakujeme…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Výsledky…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Matematický diktát</dc:title>
  <dc:creator>H</dc:creator>
  <cp:lastModifiedBy>Halúzková Štěpánka</cp:lastModifiedBy>
  <cp:revision>36</cp:revision>
  <dcterms:created xsi:type="dcterms:W3CDTF">2013-06-08T04:32:54Z</dcterms:created>
  <dcterms:modified xsi:type="dcterms:W3CDTF">2013-06-26T05:32:04Z</dcterms:modified>
</cp:coreProperties>
</file>