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9"/>
  </p:notesMasterIdLst>
  <p:sldIdLst>
    <p:sldId id="269" r:id="rId2"/>
    <p:sldId id="270" r:id="rId3"/>
    <p:sldId id="256" r:id="rId4"/>
    <p:sldId id="257" r:id="rId5"/>
    <p:sldId id="259" r:id="rId6"/>
    <p:sldId id="261" r:id="rId7"/>
    <p:sldId id="262" r:id="rId8"/>
    <p:sldId id="263" r:id="rId9"/>
    <p:sldId id="264" r:id="rId10"/>
    <p:sldId id="268" r:id="rId11"/>
    <p:sldId id="265" r:id="rId12"/>
    <p:sldId id="266" r:id="rId13"/>
    <p:sldId id="267" r:id="rId14"/>
    <p:sldId id="273" r:id="rId15"/>
    <p:sldId id="271" r:id="rId16"/>
    <p:sldId id="272" r:id="rId17"/>
    <p:sldId id="25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33A12D9-F070-4860-A3D6-6D03337CE162}" type="presOf" srcId="{27FE2D31-D344-4B63-A89A-A89AB0D9F3E3}" destId="{FE47432B-CA46-450C-8D8F-66C300A95B52}" srcOrd="0" destOrd="0" presId="urn:microsoft.com/office/officeart/2005/8/layout/target3"/>
    <dgm:cxn modelId="{72A6B4C8-7757-4A56-8FD8-AEF6372867F0}" type="presOf" srcId="{914700B9-77B5-440A-A438-DE98B6D4894D}" destId="{E73F1C26-6DCD-4001-88B9-355E01E2BCE7}" srcOrd="0" destOrd="0" presId="urn:microsoft.com/office/officeart/2005/8/layout/target3"/>
    <dgm:cxn modelId="{4C0B57B6-C7A1-4015-A102-411FEE310928}" type="presOf" srcId="{100B6B2E-82E6-4C11-B19B-F2DB3A0EA64F}" destId="{645AA564-2E9E-4954-AD87-AE01782CEC59}" srcOrd="0" destOrd="0" presId="urn:microsoft.com/office/officeart/2005/8/layout/target3"/>
    <dgm:cxn modelId="{6779F436-D2C8-42BA-8F06-217C31196364}" type="presOf" srcId="{1D8420EA-BFA0-403B-80F5-647FA396CC45}" destId="{F7B3C0B7-F0F7-4F49-B02C-3630F8C5FAE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8F926694-08E5-4CF5-9775-081757A37C7A}" type="presOf" srcId="{130831A4-0540-4EC5-8F5A-93030E89D2D9}" destId="{8E23E229-92FC-49D1-B5FE-0303176B8A4E}" srcOrd="1" destOrd="0" presId="urn:microsoft.com/office/officeart/2005/8/layout/target3"/>
    <dgm:cxn modelId="{FE18B610-2B15-4D85-A50E-7DA91001898E}" type="presOf" srcId="{914700B9-77B5-440A-A438-DE98B6D4894D}" destId="{BD9AF279-D483-48F2-BBBD-45F8E8923512}" srcOrd="1" destOrd="0" presId="urn:microsoft.com/office/officeart/2005/8/layout/target3"/>
    <dgm:cxn modelId="{AD3D3066-11A4-40FB-AD95-26BC94880B91}" type="presOf" srcId="{1D8420EA-BFA0-403B-80F5-647FA396CC45}" destId="{8467D0EB-87A2-4285-8ACA-0398EFBF29BC}" srcOrd="1" destOrd="0" presId="urn:microsoft.com/office/officeart/2005/8/layout/target3"/>
    <dgm:cxn modelId="{887BC2D7-2326-4075-83D2-94EDCDD862C1}" type="presOf" srcId="{130831A4-0540-4EC5-8F5A-93030E89D2D9}" destId="{F69CC921-512E-49F4-824C-A648EC5F27A5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C372BD69-A84D-48F0-8650-902846A69DDB}" type="presOf" srcId="{100B6B2E-82E6-4C11-B19B-F2DB3A0EA64F}" destId="{DBA8199F-D892-4A8E-A352-2B7844050E09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F084E91D-9AC2-4670-82E0-CCFFC9CC3997}" type="presParOf" srcId="{FE47432B-CA46-450C-8D8F-66C300A95B52}" destId="{B522209E-30D0-49D6-A340-2D383A11C668}" srcOrd="0" destOrd="0" presId="urn:microsoft.com/office/officeart/2005/8/layout/target3"/>
    <dgm:cxn modelId="{0C0B8274-4388-4A7C-A3AF-3E515AD7F1CA}" type="presParOf" srcId="{FE47432B-CA46-450C-8D8F-66C300A95B52}" destId="{ED5A8377-51D5-4DC5-B0E7-680166966720}" srcOrd="1" destOrd="0" presId="urn:microsoft.com/office/officeart/2005/8/layout/target3"/>
    <dgm:cxn modelId="{DF26DBAA-7D5B-44A0-B6B6-7E9F331EACF2}" type="presParOf" srcId="{FE47432B-CA46-450C-8D8F-66C300A95B52}" destId="{F69CC921-512E-49F4-824C-A648EC5F27A5}" srcOrd="2" destOrd="0" presId="urn:microsoft.com/office/officeart/2005/8/layout/target3"/>
    <dgm:cxn modelId="{05D3E5E0-E04D-436A-AE57-441BC998A3E3}" type="presParOf" srcId="{FE47432B-CA46-450C-8D8F-66C300A95B52}" destId="{61C9CE18-EDA6-4EDF-BA1C-09779D38FBBF}" srcOrd="3" destOrd="0" presId="urn:microsoft.com/office/officeart/2005/8/layout/target3"/>
    <dgm:cxn modelId="{0D3F49C8-2EAE-4752-8A27-F8A31B479787}" type="presParOf" srcId="{FE47432B-CA46-450C-8D8F-66C300A95B52}" destId="{D60DEAAB-7AFE-435A-ACF6-18851E4B0426}" srcOrd="4" destOrd="0" presId="urn:microsoft.com/office/officeart/2005/8/layout/target3"/>
    <dgm:cxn modelId="{66D337E1-3892-4519-BDD9-462B42FC1E71}" type="presParOf" srcId="{FE47432B-CA46-450C-8D8F-66C300A95B52}" destId="{F7B3C0B7-F0F7-4F49-B02C-3630F8C5FAE5}" srcOrd="5" destOrd="0" presId="urn:microsoft.com/office/officeart/2005/8/layout/target3"/>
    <dgm:cxn modelId="{F088A949-D190-4B46-BD4A-DF0D3D60BBF9}" type="presParOf" srcId="{FE47432B-CA46-450C-8D8F-66C300A95B52}" destId="{C9DA9446-E2D3-4F6A-8960-3CADFBF870B8}" srcOrd="6" destOrd="0" presId="urn:microsoft.com/office/officeart/2005/8/layout/target3"/>
    <dgm:cxn modelId="{1FE90DE0-6B6C-431D-99A7-F659BF4FE679}" type="presParOf" srcId="{FE47432B-CA46-450C-8D8F-66C300A95B52}" destId="{9726EC6F-D322-4CD3-B489-1BE3DF7CE70B}" srcOrd="7" destOrd="0" presId="urn:microsoft.com/office/officeart/2005/8/layout/target3"/>
    <dgm:cxn modelId="{5425A646-4CBB-4B2B-8DD7-572A670EFADE}" type="presParOf" srcId="{FE47432B-CA46-450C-8D8F-66C300A95B52}" destId="{645AA564-2E9E-4954-AD87-AE01782CEC59}" srcOrd="8" destOrd="0" presId="urn:microsoft.com/office/officeart/2005/8/layout/target3"/>
    <dgm:cxn modelId="{9272CA97-F6B1-4A03-B0E9-C80D9F8CC6F6}" type="presParOf" srcId="{FE47432B-CA46-450C-8D8F-66C300A95B52}" destId="{8538CAC4-6A86-42B8-B5AF-2FF155DB9D02}" srcOrd="9" destOrd="0" presId="urn:microsoft.com/office/officeart/2005/8/layout/target3"/>
    <dgm:cxn modelId="{1EEB946E-1349-4D20-8BFB-ACB0ABA2632F}" type="presParOf" srcId="{FE47432B-CA46-450C-8D8F-66C300A95B52}" destId="{26FD6024-A07F-46D0-8BC0-B5E595C5673D}" srcOrd="10" destOrd="0" presId="urn:microsoft.com/office/officeart/2005/8/layout/target3"/>
    <dgm:cxn modelId="{F307FF25-E271-4ADF-AF26-F6B23711ABF4}" type="presParOf" srcId="{FE47432B-CA46-450C-8D8F-66C300A95B52}" destId="{E73F1C26-6DCD-4001-88B9-355E01E2BCE7}" srcOrd="11" destOrd="0" presId="urn:microsoft.com/office/officeart/2005/8/layout/target3"/>
    <dgm:cxn modelId="{D48B813B-18A3-442C-82BC-5627128FFE89}" type="presParOf" srcId="{FE47432B-CA46-450C-8D8F-66C300A95B52}" destId="{8E23E229-92FC-49D1-B5FE-0303176B8A4E}" srcOrd="12" destOrd="0" presId="urn:microsoft.com/office/officeart/2005/8/layout/target3"/>
    <dgm:cxn modelId="{D9B3DD25-7960-4383-BDE2-4CA0657A26B1}" type="presParOf" srcId="{FE47432B-CA46-450C-8D8F-66C300A95B52}" destId="{8467D0EB-87A2-4285-8ACA-0398EFBF29BC}" srcOrd="13" destOrd="0" presId="urn:microsoft.com/office/officeart/2005/8/layout/target3"/>
    <dgm:cxn modelId="{4B0CF6FC-6D3A-441F-AD2C-998A9D4F5C6D}" type="presParOf" srcId="{FE47432B-CA46-450C-8D8F-66C300A95B52}" destId="{DBA8199F-D892-4A8E-A352-2B7844050E09}" srcOrd="14" destOrd="0" presId="urn:microsoft.com/office/officeart/2005/8/layout/target3"/>
    <dgm:cxn modelId="{23FF5553-152C-4696-807F-21547470EC9E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FE7ABC-1520-490B-A0CA-33F25DE35AAC}" type="datetimeFigureOut">
              <a:rPr lang="cs-CZ" smtClean="0"/>
              <a:pPr/>
              <a:t>5.11.2014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C5543A-5A33-479C-9191-64A8A8A36AA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A2251-A528-452D-987D-361BCC30E8FB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19127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3DFDF375-696A-46D3-9689-DA926F707E7D}" type="datetimeFigureOut">
              <a:rPr lang="cs-CZ" smtClean="0"/>
              <a:pPr/>
              <a:t>5.11.2014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99CD5C67-7C60-4828-A849-C1DB68A77FA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arrow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3DFDF375-696A-46D3-9689-DA926F707E7D}" type="datetimeFigureOut">
              <a:rPr lang="cs-CZ" smtClean="0"/>
              <a:pPr/>
              <a:t>5.11.2014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D5C67-7C60-4828-A849-C1DB68A77FA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arrow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3DFDF375-696A-46D3-9689-DA926F707E7D}" type="datetimeFigureOut">
              <a:rPr lang="cs-CZ" smtClean="0"/>
              <a:pPr/>
              <a:t>5.11.2014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99CD5C67-7C60-4828-A849-C1DB68A77FA2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  <p:sndAc>
      <p:stSnd>
        <p:snd r:embed="rId1" name="arrow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DFDF375-696A-46D3-9689-DA926F707E7D}" type="datetimeFigureOut">
              <a:rPr lang="cs-CZ" smtClean="0"/>
              <a:pPr/>
              <a:t>5.11.2014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9CD5C67-7C60-4828-A849-C1DB68A77FA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arrow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3DFDF375-696A-46D3-9689-DA926F707E7D}" type="datetimeFigureOut">
              <a:rPr lang="cs-CZ" smtClean="0"/>
              <a:pPr/>
              <a:t>5.11.2014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99CD5C67-7C60-4828-A849-C1DB68A77FA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  <p:sndAc>
      <p:stSnd>
        <p:snd r:embed="rId1" name="arrow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DF375-696A-46D3-9689-DA926F707E7D}" type="datetimeFigureOut">
              <a:rPr lang="cs-CZ" smtClean="0"/>
              <a:pPr/>
              <a:t>5.11.2014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D5C67-7C60-4828-A849-C1DB68A77FA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arrow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DFDF375-696A-46D3-9689-DA926F707E7D}" type="datetimeFigureOut">
              <a:rPr lang="cs-CZ" smtClean="0"/>
              <a:pPr/>
              <a:t>5.11.2014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9CD5C67-7C60-4828-A849-C1DB68A77FA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arrow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3DFDF375-696A-46D3-9689-DA926F707E7D}" type="datetimeFigureOut">
              <a:rPr lang="cs-CZ" smtClean="0"/>
              <a:pPr/>
              <a:t>5.11.2014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99CD5C67-7C60-4828-A849-C1DB68A77FA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  <p:sndAc>
      <p:stSnd>
        <p:snd r:embed="rId1" name="arrow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3DFDF375-696A-46D3-9689-DA926F707E7D}" type="datetimeFigureOut">
              <a:rPr lang="cs-CZ" smtClean="0"/>
              <a:pPr/>
              <a:t>5.11.2014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99CD5C67-7C60-4828-A849-C1DB68A77FA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  <p:sndAc>
      <p:stSnd>
        <p:snd r:embed="rId1" name="arrow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DF375-696A-46D3-9689-DA926F707E7D}" type="datetimeFigureOut">
              <a:rPr lang="cs-CZ" smtClean="0"/>
              <a:pPr/>
              <a:t>5.11.2014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D5C67-7C60-4828-A849-C1DB68A77FA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arrow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DF375-696A-46D3-9689-DA926F707E7D}" type="datetimeFigureOut">
              <a:rPr lang="cs-CZ" smtClean="0"/>
              <a:pPr/>
              <a:t>5.11.2014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D5C67-7C60-4828-A849-C1DB68A77FA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1" name="arrow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3DFDF375-696A-46D3-9689-DA926F707E7D}" type="datetimeFigureOut">
              <a:rPr lang="cs-CZ" smtClean="0"/>
              <a:pPr/>
              <a:t>5.11.2014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99CD5C67-7C60-4828-A849-C1DB68A77FA2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wipe dir="d"/>
    <p:sndAc>
      <p:stSnd>
        <p:snd r:embed="rId13" name="arrow.wav"/>
      </p:stSnd>
    </p:sndAc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py.cz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wmf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kipedia.cz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wmf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ewNdgnWHTBQ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an_Vil&#237;mek_-_Karel_Havl&#237;&#269;ek_Borovsk&#253;.jpg" TargetMode="External"/><Relationship Id="rId7" Type="http://schemas.openxmlformats.org/officeDocument/2006/relationships/hyperlink" Target="http://cs.wikipedia.org/wiki/Soubor:Christ_Carrying_the_Cross_1580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344Wagenburg_der_Hussiten.jpg" TargetMode="External"/><Relationship Id="rId5" Type="http://schemas.openxmlformats.org/officeDocument/2006/relationships/hyperlink" Target="http://cs.wikipedia.org/wiki/Soubor:&#344;&#237;&#269;any_-_sm&#283;rovka_na_Hrusice_-_Mike&#353;_-_1c.jpg" TargetMode="External"/><Relationship Id="rId4" Type="http://schemas.openxmlformats.org/officeDocument/2006/relationships/hyperlink" Target="http://cs.wikipedia.org/wiki/Soubor:Havl&#237;&#269;k&#367;v_dome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25227238"/>
              </p:ext>
            </p:extLst>
          </p:nvPr>
        </p:nvGraphicFramePr>
        <p:xfrm>
          <a:off x="1691680" y="2852936"/>
          <a:ext cx="7056784" cy="24368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VY_32_INOVACE_12_S04-</a:t>
                      </a:r>
                      <a:r>
                        <a:rPr lang="cs-CZ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Čj</a:t>
                      </a:r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-8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březen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Jarmila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Karlovcová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 pro 8.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smtClean="0">
                          <a:latin typeface="Times New Roman" pitchFamily="18" charset="0"/>
                          <a:cs typeface="Times New Roman" pitchFamily="18" charset="0"/>
                        </a:rPr>
                        <a:t>Mistr satiry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57990075"/>
      </p:ext>
    </p:extLst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8965964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Fixy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Výklad učiva s využitím interaktivní tabule, procvičování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Část prezentace je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zaměřena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slouží k výkladu života a díla osobnosti Karla Havlíčka Borovského.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se seznámí s osobností Karla Havlíčka Borovského, jeho životem a dílem.  Sami dokážou vysvětlit, proč bývá označován jako mistr satiry a co vlastně satira je. 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1639447"/>
      </p:ext>
    </p:extLst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Mistr satiry</a:t>
            </a:r>
            <a:endParaRPr lang="cs-CZ" sz="5400" b="1" u="sng" dirty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jazyk 8. ročník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14" descr="C:\Users\Aja\AppData\Local\Microsoft\Windows\Temporary Internet Files\Content.IE5\CXMKDN3Y\MC90035951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365108"/>
            <a:ext cx="2627784" cy="22735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Kdo jsem ?</a:t>
            </a:r>
            <a:endParaRPr lang="cs-CZ" sz="44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Nar. 31. října 1821 Borové u Přibyslavi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zemřel 29. července 1856 v Praze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český básník, novinář, ekonom a politik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založil vlastní – Národní noviny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autor epigramů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7241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Elipsa 7"/>
          <p:cNvSpPr/>
          <p:nvPr/>
        </p:nvSpPr>
        <p:spPr>
          <a:xfrm>
            <a:off x="571472" y="5500702"/>
            <a:ext cx="4143404" cy="10001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Karel Havlíček Borovský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8" descr="C:\Users\Aja\AppData\Local\Microsoft\Windows\Temporary Internet Files\Content.IE5\B5C89PBA\MC90030772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260648"/>
            <a:ext cx="1831975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67494"/>
            <a:ext cx="8472518" cy="1399032"/>
          </a:xfrm>
        </p:spPr>
        <p:txBody>
          <a:bodyPr>
            <a:normAutofit/>
          </a:bodyPr>
          <a:lstStyle/>
          <a:p>
            <a:r>
              <a:rPr lang="cs-CZ" sz="4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Život a dílo </a:t>
            </a:r>
            <a:endParaRPr lang="cs-CZ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097510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Spoj k sobě správné informace</a:t>
            </a:r>
            <a:r>
              <a:rPr lang="cs-CZ" sz="4000" b="1" smtClean="0">
                <a:latin typeface="Times New Roman" pitchFamily="18" charset="0"/>
                <a:cs typeface="Times New Roman" pitchFamily="18" charset="0"/>
              </a:rPr>
              <a:t>, doplň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chybějící písmena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r>
              <a:rPr lang="cs-CZ" b="1" dirty="0" smtClean="0">
                <a:cs typeface="Times New Roman" pitchFamily="18" charset="0"/>
              </a:rPr>
              <a:t>Datum narození		       H_v_l</a:t>
            </a:r>
          </a:p>
          <a:p>
            <a:r>
              <a:rPr lang="cs-CZ" b="1" dirty="0" smtClean="0">
                <a:cs typeface="Times New Roman" pitchFamily="18" charset="0"/>
              </a:rPr>
              <a:t>Místo narození		       SL_ _AN</a:t>
            </a:r>
          </a:p>
          <a:p>
            <a:r>
              <a:rPr lang="cs-CZ" b="1" dirty="0" smtClean="0">
                <a:cs typeface="Times New Roman" pitchFamily="18" charset="0"/>
              </a:rPr>
              <a:t>Datum úmrtí		       31.10.1821</a:t>
            </a:r>
          </a:p>
          <a:p>
            <a:r>
              <a:rPr lang="cs-CZ" b="1" dirty="0" smtClean="0">
                <a:cs typeface="Times New Roman" pitchFamily="18" charset="0"/>
              </a:rPr>
              <a:t>Místo úmrtí	                    B_R_V_ u Přibyslavi</a:t>
            </a:r>
          </a:p>
          <a:p>
            <a:r>
              <a:rPr lang="cs-CZ" b="1" dirty="0" smtClean="0">
                <a:cs typeface="Times New Roman" pitchFamily="18" charset="0"/>
              </a:rPr>
              <a:t>Pseudonym		        PR_ _ A</a:t>
            </a:r>
          </a:p>
          <a:p>
            <a:r>
              <a:rPr lang="cs-CZ" b="1" dirty="0" smtClean="0">
                <a:cs typeface="Times New Roman" pitchFamily="18" charset="0"/>
              </a:rPr>
              <a:t>Povolání			        29. 7. 1856</a:t>
            </a:r>
          </a:p>
          <a:p>
            <a:r>
              <a:rPr lang="cs-CZ" b="1" dirty="0" smtClean="0">
                <a:cs typeface="Times New Roman" pitchFamily="18" charset="0"/>
              </a:rPr>
              <a:t>Vzdělání			        B_ S_ _ K,  _OV_ _ Á_,  P_L_T_K</a:t>
            </a:r>
          </a:p>
          <a:p>
            <a:r>
              <a:rPr lang="cs-CZ" b="1" dirty="0" smtClean="0">
                <a:cs typeface="Times New Roman" pitchFamily="18" charset="0"/>
              </a:rPr>
              <a:t>Literární směr		        G_ _ N _ _ _ UM</a:t>
            </a:r>
          </a:p>
          <a:p>
            <a:r>
              <a:rPr lang="cs-CZ" b="1" dirty="0" smtClean="0">
                <a:cs typeface="Times New Roman" pitchFamily="18" charset="0"/>
              </a:rPr>
              <a:t>Časopis			        B_I_E_</a:t>
            </a:r>
          </a:p>
          <a:p>
            <a:r>
              <a:rPr lang="cs-CZ" b="1" dirty="0" smtClean="0">
                <a:cs typeface="Times New Roman" pitchFamily="18" charset="0"/>
              </a:rPr>
              <a:t>Vyhnanství 		        R_ _ LI_ _ US</a:t>
            </a:r>
          </a:p>
          <a:p>
            <a:pPr>
              <a:buNone/>
            </a:pPr>
            <a:r>
              <a:rPr lang="cs-CZ" b="1" dirty="0" smtClean="0"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cs-CZ" b="1" dirty="0" smtClean="0">
                <a:cs typeface="Times New Roman" pitchFamily="18" charset="0"/>
              </a:rPr>
              <a:t> 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Řešení</a:t>
            </a:r>
            <a:endParaRPr lang="cs-CZ" sz="44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 smtClean="0">
                <a:cs typeface="Times New Roman" pitchFamily="18" charset="0"/>
              </a:rPr>
              <a:t>Datum narození		</a:t>
            </a:r>
          </a:p>
          <a:p>
            <a:r>
              <a:rPr lang="cs-CZ" b="1" dirty="0" smtClean="0">
                <a:cs typeface="Times New Roman" pitchFamily="18" charset="0"/>
              </a:rPr>
              <a:t>Místo narození		</a:t>
            </a:r>
          </a:p>
          <a:p>
            <a:r>
              <a:rPr lang="cs-CZ" b="1" dirty="0" smtClean="0">
                <a:cs typeface="Times New Roman" pitchFamily="18" charset="0"/>
              </a:rPr>
              <a:t>Datum úmrtí		</a:t>
            </a:r>
          </a:p>
          <a:p>
            <a:r>
              <a:rPr lang="cs-CZ" b="1" dirty="0" smtClean="0">
                <a:cs typeface="Times New Roman" pitchFamily="18" charset="0"/>
              </a:rPr>
              <a:t>Místo úmrtí	</a:t>
            </a:r>
          </a:p>
          <a:p>
            <a:r>
              <a:rPr lang="cs-CZ" b="1" dirty="0" smtClean="0">
                <a:cs typeface="Times New Roman" pitchFamily="18" charset="0"/>
              </a:rPr>
              <a:t>Pseudonym		</a:t>
            </a:r>
          </a:p>
          <a:p>
            <a:r>
              <a:rPr lang="cs-CZ" b="1" dirty="0" smtClean="0">
                <a:cs typeface="Times New Roman" pitchFamily="18" charset="0"/>
              </a:rPr>
              <a:t>Povolání	</a:t>
            </a:r>
          </a:p>
          <a:p>
            <a:r>
              <a:rPr lang="cs-CZ" b="1" dirty="0" smtClean="0">
                <a:cs typeface="Times New Roman" pitchFamily="18" charset="0"/>
              </a:rPr>
              <a:t>Vzdělání			</a:t>
            </a:r>
          </a:p>
          <a:p>
            <a:r>
              <a:rPr lang="cs-CZ" b="1" dirty="0" smtClean="0">
                <a:cs typeface="Times New Roman" pitchFamily="18" charset="0"/>
              </a:rPr>
              <a:t>Literární směr		</a:t>
            </a:r>
          </a:p>
          <a:p>
            <a:r>
              <a:rPr lang="cs-CZ" b="1" dirty="0" smtClean="0">
                <a:cs typeface="Times New Roman" pitchFamily="18" charset="0"/>
              </a:rPr>
              <a:t>Časopis			</a:t>
            </a:r>
          </a:p>
          <a:p>
            <a:r>
              <a:rPr lang="cs-CZ" b="1" dirty="0" smtClean="0">
                <a:cs typeface="Times New Roman" pitchFamily="18" charset="0"/>
              </a:rPr>
              <a:t>Vyhnanství 		</a:t>
            </a:r>
          </a:p>
          <a:p>
            <a:pPr>
              <a:buNone/>
            </a:pPr>
            <a:r>
              <a:rPr lang="cs-CZ" b="1" dirty="0" smtClean="0"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cs-CZ" b="1" dirty="0" smtClean="0">
                <a:cs typeface="Times New Roman" pitchFamily="18" charset="0"/>
              </a:rPr>
              <a:t> 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b="1" dirty="0" smtClean="0">
                <a:cs typeface="Times New Roman" pitchFamily="18" charset="0"/>
              </a:rPr>
              <a:t> 29. 7. 1856</a:t>
            </a:r>
          </a:p>
          <a:p>
            <a:r>
              <a:rPr lang="cs-CZ" b="1" dirty="0" smtClean="0">
                <a:cs typeface="Times New Roman" pitchFamily="18" charset="0"/>
              </a:rPr>
              <a:t> BOROVÁ u Přibyslavi</a:t>
            </a:r>
          </a:p>
          <a:p>
            <a:r>
              <a:rPr lang="cs-CZ" b="1" dirty="0" smtClean="0">
                <a:cs typeface="Times New Roman" pitchFamily="18" charset="0"/>
              </a:rPr>
              <a:t> 29. 7. 1856</a:t>
            </a:r>
          </a:p>
          <a:p>
            <a:r>
              <a:rPr lang="cs-CZ" b="1" dirty="0" smtClean="0">
                <a:cs typeface="Times New Roman" pitchFamily="18" charset="0"/>
              </a:rPr>
              <a:t> PRAHA</a:t>
            </a:r>
          </a:p>
          <a:p>
            <a:r>
              <a:rPr lang="cs-CZ" b="1" dirty="0" smtClean="0">
                <a:cs typeface="Times New Roman" pitchFamily="18" charset="0"/>
              </a:rPr>
              <a:t> Havel</a:t>
            </a:r>
          </a:p>
          <a:p>
            <a:r>
              <a:rPr lang="cs-CZ" b="1" dirty="0" smtClean="0">
                <a:cs typeface="Times New Roman" pitchFamily="18" charset="0"/>
              </a:rPr>
              <a:t> Básník, novinář,politik        </a:t>
            </a:r>
          </a:p>
          <a:p>
            <a:r>
              <a:rPr lang="cs-CZ" b="1" dirty="0" smtClean="0">
                <a:cs typeface="Times New Roman" pitchFamily="18" charset="0"/>
              </a:rPr>
              <a:t> GYMNÁZIUM</a:t>
            </a:r>
          </a:p>
          <a:p>
            <a:r>
              <a:rPr lang="cs-CZ" b="1" dirty="0" smtClean="0">
                <a:cs typeface="Times New Roman" pitchFamily="18" charset="0"/>
              </a:rPr>
              <a:t> REALISMUS</a:t>
            </a:r>
          </a:p>
          <a:p>
            <a:r>
              <a:rPr lang="cs-CZ" b="1" dirty="0" smtClean="0">
                <a:cs typeface="Times New Roman" pitchFamily="18" charset="0"/>
              </a:rPr>
              <a:t> SLOVAN</a:t>
            </a:r>
          </a:p>
          <a:p>
            <a:r>
              <a:rPr lang="cs-CZ" b="1" dirty="0" smtClean="0">
                <a:cs typeface="Times New Roman" pitchFamily="18" charset="0"/>
              </a:rPr>
              <a:t> BRIXEN</a:t>
            </a:r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Dešifrujte známá díla KHB</a:t>
            </a:r>
            <a:endParaRPr lang="cs-CZ" sz="44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EYMAPIGR</a:t>
            </a:r>
          </a:p>
          <a:p>
            <a:pPr lvl="0" algn="ctr"/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LÁKR  ÁVLAR</a:t>
            </a:r>
          </a:p>
          <a:p>
            <a:pPr lvl="0" algn="ctr"/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RAZOBY  Z USR</a:t>
            </a:r>
          </a:p>
          <a:p>
            <a:pPr lvl="0" algn="ctr"/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RYTOLKÉS  LEEEIG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Epigramy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Král Lávra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Obrazy z Rus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Tyrolské elegie</a:t>
            </a:r>
          </a:p>
          <a:p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C:\Users\Aja\AppData\Local\Microsoft\Windows\Temporary Internet Files\Content.IE5\PM1NNNEB\MC90042604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0" y="260648"/>
            <a:ext cx="1428750" cy="1841500"/>
          </a:xfrm>
          <a:prstGeom prst="rect">
            <a:avLst/>
          </a:prstGeom>
          <a:noFill/>
        </p:spPr>
      </p:pic>
      <p:pic>
        <p:nvPicPr>
          <p:cNvPr id="2051" name="Picture 3" descr="C:\Users\Aja\AppData\Local\Microsoft\Windows\Temporary Internet Files\Content.IE5\S1ZIA86T\MC90018608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236296" y="2060848"/>
            <a:ext cx="1238750" cy="18187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Epigramy</a:t>
            </a:r>
            <a:endParaRPr lang="cs-CZ" sz="44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14282" y="1722437"/>
            <a:ext cx="4071966" cy="4525963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cs-CZ" sz="2900" b="1" dirty="0" smtClean="0">
                <a:latin typeface="Times New Roman" pitchFamily="18" charset="0"/>
                <a:cs typeface="Times New Roman" pitchFamily="18" charset="0"/>
              </a:rPr>
              <a:t>Co je to epigram? Definuj.</a:t>
            </a:r>
          </a:p>
          <a:p>
            <a:pPr>
              <a:buNone/>
            </a:pPr>
            <a:r>
              <a:rPr lang="cs-CZ" sz="29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0"/>
            <a:r>
              <a:rPr lang="cs-CZ" sz="2900" b="1" dirty="0" smtClean="0">
                <a:latin typeface="Times New Roman" pitchFamily="18" charset="0"/>
                <a:cs typeface="Times New Roman" pitchFamily="18" charset="0"/>
              </a:rPr>
              <a:t>Přečti si epigramy KHB a odpověz na otázky.</a:t>
            </a:r>
          </a:p>
          <a:p>
            <a:pPr>
              <a:buNone/>
            </a:pP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Nechoď, Vašku, s pány na led,</a:t>
            </a:r>
            <a:b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mnohý příklad známe,</a:t>
            </a:r>
            <a:b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že pán sklouzne a sedlák si</a:t>
            </a:r>
            <a:b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 něj nohu zláme.</a:t>
            </a:r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r>
              <a:rPr lang="cs-CZ" i="1" dirty="0" smtClean="0"/>
              <a:t> </a:t>
            </a:r>
            <a:endParaRPr lang="cs-CZ" dirty="0" smtClean="0"/>
          </a:p>
          <a:p>
            <a:pPr lvl="0"/>
            <a:r>
              <a:rPr lang="cs-CZ" sz="2900" b="1" dirty="0" smtClean="0">
                <a:latin typeface="Times New Roman" pitchFamily="18" charset="0"/>
                <a:cs typeface="Times New Roman" pitchFamily="18" charset="0"/>
              </a:rPr>
              <a:t>Najdi v textu příklad </a:t>
            </a:r>
            <a:r>
              <a:rPr lang="cs-CZ" sz="2900" b="1" dirty="0" smtClean="0">
                <a:latin typeface="Times New Roman" pitchFamily="18" charset="0"/>
                <a:cs typeface="Times New Roman" pitchFamily="18" charset="0"/>
              </a:rPr>
              <a:t>ironie.</a:t>
            </a:r>
            <a:endParaRPr lang="cs-CZ" sz="29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cs-CZ" sz="29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196752"/>
            <a:ext cx="154419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Obdélník 7"/>
          <p:cNvSpPr/>
          <p:nvPr/>
        </p:nvSpPr>
        <p:spPr>
          <a:xfrm>
            <a:off x="5286380" y="3429000"/>
            <a:ext cx="38576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Jehly, špičky, sochory a kůly</a:t>
            </a:r>
          </a:p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stesal</a:t>
            </a:r>
          </a:p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skoval</a:t>
            </a:r>
          </a:p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zostřil</a:t>
            </a:r>
          </a:p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sebral</a:t>
            </a:r>
          </a:p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kvůli vojně s hloupostí a zlobou místo šavel</a:t>
            </a:r>
          </a:p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Borovský Havel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643570" y="857232"/>
            <a:ext cx="321471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Odkud vzalo - zkouším žáky -</a:t>
            </a:r>
          </a:p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jméno Rakous počátek?</a:t>
            </a:r>
          </a:p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Od raků, neb oni taky</a:t>
            </a:r>
          </a:p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chodí pořád nazpátek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7" name="Picture 3" descr="C:\Users\Aja\AppData\Local\Microsoft\Windows\Temporary Internet Files\Content.IE5\PM1NNNEB\MC90032045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4293096"/>
            <a:ext cx="1646834" cy="182697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Vyhnanství </a:t>
            </a:r>
            <a:endParaRPr lang="cs-CZ" sz="44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14282" y="1722437"/>
            <a:ext cx="3786214" cy="4525963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cs-CZ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Přijeli jsme do Brixenu</a:t>
            </a:r>
          </a:p>
          <a:p>
            <a:pPr algn="ctr">
              <a:buNone/>
            </a:pPr>
            <a:r>
              <a:rPr lang="cs-CZ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beze vší turbací,</a:t>
            </a:r>
          </a:p>
          <a:p>
            <a:pPr algn="ctr">
              <a:buNone/>
            </a:pPr>
            <a:r>
              <a:rPr lang="cs-CZ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krajská vláda dala Dederovi</a:t>
            </a:r>
          </a:p>
          <a:p>
            <a:pPr algn="ctr">
              <a:buNone/>
            </a:pPr>
            <a:r>
              <a:rPr lang="cs-CZ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 mne kvitanci.</a:t>
            </a:r>
          </a:p>
          <a:p>
            <a:pPr algn="ctr">
              <a:buNone/>
            </a:pPr>
            <a:r>
              <a:rPr lang="cs-CZ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r>
              <a:rPr lang="cs-CZ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Místo mne ten kus papíru</a:t>
            </a:r>
          </a:p>
          <a:p>
            <a:pPr algn="ctr">
              <a:buNone/>
            </a:pPr>
            <a:r>
              <a:rPr lang="cs-CZ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vrátili do Čech,</a:t>
            </a:r>
          </a:p>
          <a:p>
            <a:pPr algn="ctr"/>
            <a:endParaRPr lang="cs-CZ" sz="29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mne zde černý, dvojhlavatý orel</a:t>
            </a:r>
          </a:p>
          <a:p>
            <a:pPr algn="ctr">
              <a:buNone/>
            </a:pPr>
            <a:r>
              <a:rPr lang="cs-CZ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drží v klepetech.</a:t>
            </a:r>
          </a:p>
          <a:p>
            <a:pPr algn="ctr">
              <a:buNone/>
            </a:pPr>
            <a:r>
              <a:rPr lang="cs-CZ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>
              <a:buNone/>
            </a:pPr>
            <a:r>
              <a:rPr lang="cs-CZ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Krajskou vládu, podkrajského,</a:t>
            </a:r>
          </a:p>
          <a:p>
            <a:pPr algn="ctr">
              <a:buNone/>
            </a:pPr>
            <a:r>
              <a:rPr lang="cs-CZ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žandarmerii,</a:t>
            </a:r>
          </a:p>
          <a:p>
            <a:pPr algn="ctr">
              <a:buNone/>
            </a:pPr>
            <a:r>
              <a:rPr lang="cs-CZ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ty mi dali za anděla strážce</a:t>
            </a:r>
          </a:p>
          <a:p>
            <a:pPr algn="ctr">
              <a:buNone/>
            </a:pPr>
            <a:r>
              <a:rPr lang="cs-CZ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 té Siberii.</a:t>
            </a:r>
          </a:p>
          <a:p>
            <a:pPr algn="ctr">
              <a:buNone/>
            </a:pPr>
            <a:r>
              <a:rPr lang="cs-CZ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>
          <a:xfrm>
            <a:off x="3857620" y="714357"/>
            <a:ext cx="5072098" cy="5534044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endParaRPr lang="cs-CZ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004048" y="908720"/>
            <a:ext cx="38100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Elipsa 9"/>
          <p:cNvSpPr/>
          <p:nvPr/>
        </p:nvSpPr>
        <p:spPr>
          <a:xfrm>
            <a:off x="5508104" y="4005064"/>
            <a:ext cx="321471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Brixen</a:t>
            </a:r>
            <a:endParaRPr lang="cs-CZ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ja\AppData\Local\Microsoft\Windows\Temporary Internet Files\Content.IE5\CXMKDN3Y\MC90043514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1" y="3429001"/>
            <a:ext cx="1152128" cy="13422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18366"/>
          </a:xfrm>
        </p:spPr>
        <p:txBody>
          <a:bodyPr>
            <a:normAutofit/>
          </a:bodyPr>
          <a:lstStyle/>
          <a:p>
            <a:r>
              <a:rPr lang="cs-CZ" sz="4400" b="1" u="sng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Epigramy</a:t>
            </a:r>
            <a:endParaRPr lang="cs-CZ" sz="4400" b="1" u="sng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556421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3400" dirty="0" smtClean="0"/>
              <a:t> </a:t>
            </a:r>
            <a:r>
              <a:rPr lang="cs-CZ" sz="3400" b="1" dirty="0" smtClean="0">
                <a:latin typeface="Times New Roman" pitchFamily="18" charset="0"/>
                <a:cs typeface="Times New Roman" pitchFamily="18" charset="0"/>
              </a:rPr>
              <a:t>Borovský zde popisuje vlastní zážitek –</a:t>
            </a:r>
            <a:r>
              <a:rPr lang="cs-CZ" sz="3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tzv. ich formu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Vysvětli slova –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Turbace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Kvitance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Žandarmerie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Sibérie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285861"/>
            <a:ext cx="4038600" cy="496254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2800" dirty="0" smtClean="0"/>
              <a:t> </a:t>
            </a: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Vypiš příklad ironie-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Vysvětli –dvojhlavatý orel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Borovského epigramy ilustroval    jeden ze známých českých malířů. Poznáš kdo?</a:t>
            </a: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</a:t>
            </a: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5715008" y="1857364"/>
            <a:ext cx="3143272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nděl strážce</a:t>
            </a:r>
            <a:endParaRPr lang="cs-CZ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Elipsa 5"/>
          <p:cNvSpPr/>
          <p:nvPr/>
        </p:nvSpPr>
        <p:spPr>
          <a:xfrm>
            <a:off x="5786446" y="3071810"/>
            <a:ext cx="3143272" cy="857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metafora</a:t>
            </a:r>
            <a:endParaRPr lang="cs-CZ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Elipsa 6"/>
          <p:cNvSpPr/>
          <p:nvPr/>
        </p:nvSpPr>
        <p:spPr>
          <a:xfrm>
            <a:off x="6786578" y="5286388"/>
            <a:ext cx="2057408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Josef Lada</a:t>
            </a:r>
            <a:endParaRPr lang="cs-CZ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lipsa 7"/>
          <p:cNvSpPr/>
          <p:nvPr/>
        </p:nvSpPr>
        <p:spPr>
          <a:xfrm>
            <a:off x="1714480" y="4071942"/>
            <a:ext cx="2428892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výtržnost</a:t>
            </a:r>
            <a:endParaRPr lang="cs-CZ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10" name="Elipsa 9"/>
          <p:cNvSpPr/>
          <p:nvPr/>
        </p:nvSpPr>
        <p:spPr>
          <a:xfrm>
            <a:off x="1714480" y="4714884"/>
            <a:ext cx="2786082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písemné potvrzení</a:t>
            </a:r>
            <a:endParaRPr lang="cs-CZ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1785918" y="5429264"/>
            <a:ext cx="2428892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četníci</a:t>
            </a:r>
            <a:endParaRPr lang="cs-CZ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643042" y="6143644"/>
            <a:ext cx="2928958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elice špatné počasí</a:t>
            </a:r>
            <a:endParaRPr lang="cs-CZ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5214950"/>
            <a:ext cx="1268382" cy="1381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Citát KHB</a:t>
            </a:r>
            <a:endParaRPr lang="cs-CZ" sz="44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"Smažme husitskou válku z naší historie,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i zhasne sláva českého národa. 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Ta jediná doba váží více než ostatní naše dějství, ba více, než celé věky čínské říše a moci."</a:t>
            </a:r>
          </a:p>
          <a:p>
            <a:pPr algn="ctr"/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785795"/>
            <a:ext cx="4038600" cy="5462606"/>
          </a:xfrm>
        </p:spPr>
        <p:txBody>
          <a:bodyPr>
            <a:normAutofit/>
          </a:bodyPr>
          <a:lstStyle/>
          <a:p>
            <a:pPr lvl="0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Co znamená tento citát?</a:t>
            </a:r>
          </a:p>
          <a:p>
            <a:pPr lvl="0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Obdivuje či zatracuje husitské revoluční hnutí?</a:t>
            </a:r>
          </a:p>
          <a:p>
            <a:pPr lvl="0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 jakém století se odehrávají husitské války?</a:t>
            </a:r>
          </a:p>
          <a:p>
            <a:pPr lvl="0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Jaké osobnosti husitství znáš?</a:t>
            </a:r>
          </a:p>
          <a:p>
            <a:pPr>
              <a:buNone/>
            </a:pPr>
            <a:r>
              <a:rPr lang="cs-CZ" dirty="0" smtClean="0"/>
              <a:t> 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429000"/>
            <a:ext cx="2643206" cy="2990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 descr="C:\Users\Aja\AppData\Local\Microsoft\Windows\Temporary Internet Files\Content.IE5\U2E7PW9E\MC90014932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2852936"/>
            <a:ext cx="1371600" cy="2298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Práce s počítačem</a:t>
            </a:r>
            <a:endParaRPr lang="cs-CZ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Čím jsou důležitá tato města v životě KHB?</a:t>
            </a:r>
          </a:p>
          <a:p>
            <a:pPr lvl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Borová u Přibyslavi</a:t>
            </a:r>
          </a:p>
          <a:p>
            <a:pPr lvl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Brixen</a:t>
            </a:r>
          </a:p>
          <a:p>
            <a:pPr lvl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Havlíčkův Brod</a:t>
            </a:r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648200" y="642918"/>
            <a:ext cx="4038600" cy="5605482"/>
          </a:xfrm>
        </p:spPr>
        <p:txBody>
          <a:bodyPr/>
          <a:lstStyle/>
          <a:p>
            <a:pPr lvl="0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obrázku máš mapu Rakouska – Uherska v období 19. století. </a:t>
            </a:r>
          </a:p>
          <a:p>
            <a:pPr lvl="0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www.mapy.cz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najdi města a zakresli je do mapy.</a:t>
            </a:r>
          </a:p>
          <a:p>
            <a:endParaRPr lang="cs-CZ" dirty="0"/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pic>
        <p:nvPicPr>
          <p:cNvPr id="6145" name="obrázek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3286124"/>
            <a:ext cx="4345432" cy="3286148"/>
          </a:xfrm>
          <a:prstGeom prst="rect">
            <a:avLst/>
          </a:prstGeom>
          <a:noFill/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914400" y="3448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C:\Users\Aja\AppData\Local\Microsoft\Windows\Temporary Internet Files\Content.IE5\24U6KV5S\MC90044045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043608" y="4437112"/>
            <a:ext cx="1539453" cy="1828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Práce s počítačem</a:t>
            </a:r>
            <a:endParaRPr lang="cs-CZ" sz="44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b="1" dirty="0" smtClean="0"/>
              <a:t>Na pohřbu položila jedna slavná česká osobnost  na rakev KHB trnovou korunu.</a:t>
            </a:r>
          </a:p>
          <a:p>
            <a:pPr lvl="0"/>
            <a:endParaRPr lang="cs-CZ" b="1" dirty="0" smtClean="0"/>
          </a:p>
          <a:p>
            <a:pPr lvl="0"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Na </a:t>
            </a:r>
            <a:r>
              <a:rPr lang="cs-CZ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www.wikipedia.cz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nalezni:</a:t>
            </a:r>
          </a:p>
          <a:p>
            <a:pPr lvl="0" algn="ctr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cs-CZ" b="1" dirty="0" smtClean="0"/>
              <a:t>Kdo ji tam položil?</a:t>
            </a:r>
          </a:p>
          <a:p>
            <a:pPr lvl="0"/>
            <a:r>
              <a:rPr lang="cs-CZ" b="1" dirty="0" smtClean="0"/>
              <a:t>Čeho je trnová koruna symbol?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052737"/>
            <a:ext cx="4038600" cy="4752528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>
                <a:solidFill>
                  <a:schemeClr val="bg1"/>
                </a:solidFill>
              </a:rPr>
              <a:t>Božena Němcová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Symbol mučedníka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692696"/>
            <a:ext cx="3486091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C:\Users\Aja\AppData\Local\Microsoft\Windows\Temporary Internet Files\Content.IE5\24U6KV5S\MC90044045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5029200"/>
            <a:ext cx="1412875" cy="1828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ja\Desktop\Výstřiže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886990"/>
            <a:ext cx="4032448" cy="4658289"/>
          </a:xfrm>
          <a:prstGeom prst="rect">
            <a:avLst/>
          </a:prstGeom>
          <a:solidFill>
            <a:schemeClr val="tx1"/>
          </a:solidFill>
        </p:spPr>
      </p:pic>
      <p:sp>
        <p:nvSpPr>
          <p:cNvPr id="5" name="Obdélník 4"/>
          <p:cNvSpPr/>
          <p:nvPr/>
        </p:nvSpPr>
        <p:spPr>
          <a:xfrm>
            <a:off x="395536" y="260648"/>
            <a:ext cx="8496944" cy="15841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Dějiny udatného českého národa</a:t>
            </a:r>
            <a:endParaRPr lang="cs-CZ" sz="4400" b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Oválný popisek 6"/>
          <p:cNvSpPr/>
          <p:nvPr/>
        </p:nvSpPr>
        <p:spPr>
          <a:xfrm>
            <a:off x="5292080" y="1628800"/>
            <a:ext cx="3600400" cy="2628872"/>
          </a:xfrm>
          <a:prstGeom prst="wedgeEllipseCallout">
            <a:avLst>
              <a:gd name="adj1" fmla="val -140468"/>
              <a:gd name="adj2" fmla="val 9866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hlinkClick r:id="rId4"/>
              </a:rPr>
              <a:t>http://www.</a:t>
            </a:r>
            <a:r>
              <a:rPr lang="cs-CZ" sz="2400" b="1" dirty="0" err="1" smtClean="0">
                <a:hlinkClick r:id="rId4"/>
              </a:rPr>
              <a:t>youtube.com</a:t>
            </a:r>
            <a:r>
              <a:rPr lang="cs-CZ" sz="2400" b="1" dirty="0" smtClean="0">
                <a:hlinkClick r:id="rId4"/>
              </a:rPr>
              <a:t>/</a:t>
            </a:r>
            <a:r>
              <a:rPr lang="cs-CZ" sz="2400" b="1" dirty="0" err="1" smtClean="0">
                <a:hlinkClick r:id="rId4"/>
              </a:rPr>
              <a:t>watch</a:t>
            </a:r>
            <a:r>
              <a:rPr lang="cs-CZ" sz="2400" b="1" dirty="0" smtClean="0">
                <a:hlinkClick r:id="rId4"/>
              </a:rPr>
              <a:t>?v=</a:t>
            </a:r>
            <a:r>
              <a:rPr lang="cs-CZ" sz="2400" b="1" dirty="0" err="1" smtClean="0">
                <a:hlinkClick r:id="rId4"/>
              </a:rPr>
              <a:t>ewNdgnWHTBQ</a:t>
            </a:r>
            <a:endParaRPr lang="cs-CZ" sz="2400" b="1" dirty="0" smtClean="0"/>
          </a:p>
          <a:p>
            <a:pPr algn="ctr"/>
            <a:endParaRPr lang="cs-CZ" sz="2400" b="1" dirty="0" smtClean="0"/>
          </a:p>
        </p:txBody>
      </p:sp>
    </p:spTree>
  </p:cSld>
  <p:clrMapOvr>
    <a:masterClrMapping/>
  </p:clrMapOvr>
  <p:transition spd="slow">
    <p:wipe dir="d"/>
    <p:sndAc>
      <p:stSnd>
        <p:snd r:embed="rId2" name="arrow.wav"/>
      </p:stSnd>
    </p:sndAc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Správně odpovídej a vylušti, co je skryto pod otázkami.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85992"/>
            <a:ext cx="7686700" cy="41688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3000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  <a:endParaRPr lang="cs-CZ" sz="230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ja\AppData\Local\Microsoft\Windows\Temporary Internet Files\Content.IE5\S1ZIA86T\MC90020308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834" y="0"/>
            <a:ext cx="8758166" cy="6597352"/>
          </a:xfrm>
          <a:prstGeom prst="rect">
            <a:avLst/>
          </a:prstGeom>
          <a:noFill/>
        </p:spPr>
      </p:pic>
      <p:sp>
        <p:nvSpPr>
          <p:cNvPr id="52" name="Obdélník 51"/>
          <p:cNvSpPr/>
          <p:nvPr/>
        </p:nvSpPr>
        <p:spPr>
          <a:xfrm>
            <a:off x="0" y="0"/>
            <a:ext cx="2357422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Kam byl Havlíček policejně deportován?</a:t>
            </a:r>
          </a:p>
          <a:p>
            <a:pPr algn="ctr"/>
            <a:endParaRPr lang="cs-CZ" sz="2000" b="1" dirty="0" smtClean="0"/>
          </a:p>
        </p:txBody>
      </p:sp>
      <p:sp>
        <p:nvSpPr>
          <p:cNvPr id="54" name="Obdélník 53"/>
          <p:cNvSpPr/>
          <p:nvPr/>
        </p:nvSpPr>
        <p:spPr>
          <a:xfrm>
            <a:off x="0" y="0"/>
            <a:ext cx="2357422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357422" y="0"/>
            <a:ext cx="2286016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Uveď  noviny nebo časopis, do kterých Borovský přispíval ?</a:t>
            </a:r>
          </a:p>
        </p:txBody>
      </p:sp>
      <p:sp>
        <p:nvSpPr>
          <p:cNvPr id="6" name="Obdélník 5"/>
          <p:cNvSpPr/>
          <p:nvPr/>
        </p:nvSpPr>
        <p:spPr>
          <a:xfrm>
            <a:off x="2339752" y="0"/>
            <a:ext cx="2300836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643438" y="0"/>
            <a:ext cx="2214578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000" b="1" dirty="0" smtClean="0"/>
              <a:t>Čeho je symbolem trnová koruna?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858016" y="0"/>
            <a:ext cx="2285984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Kdo položil na Borovského rakev trnovou korunu?</a:t>
            </a:r>
            <a:endParaRPr lang="cs-CZ" sz="2000" b="1" dirty="0"/>
          </a:p>
        </p:txBody>
      </p:sp>
      <p:sp>
        <p:nvSpPr>
          <p:cNvPr id="12" name="Obdélník 11"/>
          <p:cNvSpPr/>
          <p:nvPr/>
        </p:nvSpPr>
        <p:spPr>
          <a:xfrm>
            <a:off x="0" y="2428868"/>
            <a:ext cx="2357422" cy="214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Ve kterém svém díle zobrazuje svou deportaci a věznění ?</a:t>
            </a:r>
          </a:p>
          <a:p>
            <a:pPr algn="ctr"/>
            <a:endParaRPr lang="cs-CZ" sz="2000" b="1" dirty="0" smtClean="0"/>
          </a:p>
        </p:txBody>
      </p:sp>
      <p:sp>
        <p:nvSpPr>
          <p:cNvPr id="13" name="Obdélník 12"/>
          <p:cNvSpPr/>
          <p:nvPr/>
        </p:nvSpPr>
        <p:spPr>
          <a:xfrm>
            <a:off x="4644008" y="0"/>
            <a:ext cx="2229398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6858016" y="0"/>
            <a:ext cx="2285984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0" y="2420888"/>
            <a:ext cx="2357422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357422" y="2428868"/>
            <a:ext cx="2286016" cy="214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 se jmenovalo dílo, ve kterém byla zpracována irská pohádka ?</a:t>
            </a:r>
            <a:endParaRPr lang="cs-CZ" sz="2000" b="1" dirty="0"/>
          </a:p>
        </p:txBody>
      </p:sp>
      <p:sp>
        <p:nvSpPr>
          <p:cNvPr id="17" name="Obdélník 16"/>
          <p:cNvSpPr/>
          <p:nvPr/>
        </p:nvSpPr>
        <p:spPr>
          <a:xfrm>
            <a:off x="4643438" y="2428868"/>
            <a:ext cx="2214578" cy="214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Jaké bylo původní povolání K. H. Borovského?</a:t>
            </a:r>
            <a:endParaRPr lang="cs-CZ" sz="2000" b="1" dirty="0"/>
          </a:p>
        </p:txBody>
      </p:sp>
      <p:sp>
        <p:nvSpPr>
          <p:cNvPr id="18" name="Obdélník 17"/>
          <p:cNvSpPr/>
          <p:nvPr/>
        </p:nvSpPr>
        <p:spPr>
          <a:xfrm>
            <a:off x="6858016" y="2428868"/>
            <a:ext cx="2285984" cy="21157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Co je to Slovan?</a:t>
            </a:r>
            <a:endParaRPr lang="cs-CZ" sz="2000" b="1" dirty="0"/>
          </a:p>
        </p:txBody>
      </p:sp>
      <p:sp>
        <p:nvSpPr>
          <p:cNvPr id="19" name="Obdélník 18"/>
          <p:cNvSpPr/>
          <p:nvPr/>
        </p:nvSpPr>
        <p:spPr>
          <a:xfrm>
            <a:off x="0" y="4572008"/>
            <a:ext cx="2357422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b="1" dirty="0" smtClean="0"/>
          </a:p>
          <a:p>
            <a:pPr algn="ctr"/>
            <a:r>
              <a:rPr lang="cs-CZ" sz="2000" b="1" dirty="0" smtClean="0"/>
              <a:t>Co je epigram?</a:t>
            </a:r>
          </a:p>
          <a:p>
            <a:pPr algn="ctr"/>
            <a:endParaRPr lang="cs-CZ" sz="2000" b="1" dirty="0"/>
          </a:p>
        </p:txBody>
      </p:sp>
      <p:sp>
        <p:nvSpPr>
          <p:cNvPr id="20" name="Obdélník 19"/>
          <p:cNvSpPr/>
          <p:nvPr/>
        </p:nvSpPr>
        <p:spPr>
          <a:xfrm>
            <a:off x="2357422" y="4572008"/>
            <a:ext cx="2286016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cs typeface="Times New Roman" pitchFamily="18" charset="0"/>
              </a:rPr>
              <a:t>Kdo ilustroval Borovského epigramy </a:t>
            </a:r>
            <a:r>
              <a:rPr lang="cs-CZ" sz="2000" b="1" dirty="0" smtClean="0"/>
              <a:t>?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4643438" y="4572008"/>
            <a:ext cx="2286016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Podle čeho má ve jméně přívlastek Borovský?</a:t>
            </a:r>
            <a:endParaRPr lang="cs-CZ" sz="2000" b="1" dirty="0"/>
          </a:p>
        </p:txBody>
      </p:sp>
      <p:sp>
        <p:nvSpPr>
          <p:cNvPr id="22" name="Obdélník 21"/>
          <p:cNvSpPr/>
          <p:nvPr/>
        </p:nvSpPr>
        <p:spPr>
          <a:xfrm>
            <a:off x="6858016" y="4572008"/>
            <a:ext cx="2285984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Jaký je rozdíl mezi epigramem a eposem?</a:t>
            </a:r>
            <a:endParaRPr lang="cs-CZ" sz="2000" b="1" dirty="0"/>
          </a:p>
        </p:txBody>
      </p:sp>
      <p:sp>
        <p:nvSpPr>
          <p:cNvPr id="26" name="Obdélník 25"/>
          <p:cNvSpPr/>
          <p:nvPr/>
        </p:nvSpPr>
        <p:spPr>
          <a:xfrm>
            <a:off x="2339752" y="2420888"/>
            <a:ext cx="2286016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4644008" y="2420888"/>
            <a:ext cx="2214578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6858016" y="2420888"/>
            <a:ext cx="2285984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0" y="4572008"/>
            <a:ext cx="2357422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2339752" y="4572008"/>
            <a:ext cx="2286016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10.</a:t>
            </a: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4644008" y="4572008"/>
            <a:ext cx="2214578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11.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6858016" y="4572008"/>
            <a:ext cx="2285984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72690191"/>
      </p:ext>
    </p:extLst>
  </p:cSld>
  <p:clrMapOvr>
    <a:masterClrMapping/>
  </p:clrMapOvr>
  <p:transition spd="slow">
    <p:wipe dir="d"/>
    <p:sndAc>
      <p:stSnd>
        <p:snd r:embed="rId3" name="arrow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52" grpId="0" animBg="1"/>
      <p:bldP spid="54" grpId="0" animBg="1"/>
      <p:bldP spid="5" grpId="0" animBg="1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7" grpId="0" animBg="1"/>
      <p:bldP spid="3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267494"/>
            <a:ext cx="8543956" cy="1399032"/>
          </a:xfrm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Zdroje odkazů:</a:t>
            </a:r>
            <a:endParaRPr lang="cs-CZ" sz="36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http://cs.wikipedia.org/wiki/Soubor:Jan_Vilímek_-_Karel_Havlíček_Borovský.jpg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Přefocena vlastní kniha Epigramy  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http://cs.wikipedia.org/wiki/Soubor:Havlíčkův_domek.jpg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http://cs.wikipedia.org/wiki/Soubor:Říčany_-_směrovka_na_Hrusice_-_Mikeš_-_1c.jpg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http://cs.wikipedia.org/wiki/Soubor:344Wagenburg_der_Hussiten.jpg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http://cs.wikipedia.org/wiki/Soubor:Christ_Carrying_the_Cross_1580.jpg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solidFill>
                  <a:srgbClr val="00B0F0"/>
                </a:solidFill>
              </a:rPr>
              <a:t>Klipart (volně ke stažení Microsoft Office)</a:t>
            </a: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wipe dir="d"/>
    <p:sndAc>
      <p:stSnd>
        <p:snd r:embed="rId2" name="arrow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414</TotalTime>
  <Words>680</Words>
  <Application>Microsoft Office PowerPoint</Application>
  <PresentationFormat>Předvádění na obrazovce (4:3)</PresentationFormat>
  <Paragraphs>245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Talent</vt:lpstr>
      <vt:lpstr>Snímek 1</vt:lpstr>
      <vt:lpstr>ANOTACE:</vt:lpstr>
      <vt:lpstr>Mistr satiry</vt:lpstr>
      <vt:lpstr>Kdo jsem ?</vt:lpstr>
      <vt:lpstr>Život a dílo </vt:lpstr>
      <vt:lpstr>Řešení</vt:lpstr>
      <vt:lpstr>Dešifrujte známá díla KHB</vt:lpstr>
      <vt:lpstr>Epigramy</vt:lpstr>
      <vt:lpstr>Vyhnanství </vt:lpstr>
      <vt:lpstr>Epigramy</vt:lpstr>
      <vt:lpstr>Citát KHB</vt:lpstr>
      <vt:lpstr>Práce s počítačem</vt:lpstr>
      <vt:lpstr>Práce s počítačem</vt:lpstr>
      <vt:lpstr>Snímek 14</vt:lpstr>
      <vt:lpstr>Správně odpovídej a vylušti, co je skryto pod otázkami.</vt:lpstr>
      <vt:lpstr>Snímek 16</vt:lpstr>
      <vt:lpstr>Zdroje odkazů: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Havlíček Borovský</dc:title>
  <dc:creator>Aja</dc:creator>
  <cp:lastModifiedBy>Dum</cp:lastModifiedBy>
  <cp:revision>57</cp:revision>
  <dcterms:created xsi:type="dcterms:W3CDTF">2012-02-06T10:10:44Z</dcterms:created>
  <dcterms:modified xsi:type="dcterms:W3CDTF">2014-11-05T06:49:39Z</dcterms:modified>
</cp:coreProperties>
</file>