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7" r:id="rId3"/>
    <p:sldId id="257" r:id="rId4"/>
    <p:sldId id="258" r:id="rId5"/>
    <p:sldId id="259" r:id="rId6"/>
    <p:sldId id="260" r:id="rId7"/>
    <p:sldId id="261" r:id="rId8"/>
    <p:sldId id="262" r:id="rId9"/>
    <p:sldId id="256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A3D32-13EE-44B0-94A7-B39A491415F0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B30F2-E47D-4AEF-8453-84E6BAFBF5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69F6C-6914-438F-B68E-FDAB4E8D8B26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5066F-BA2F-44E3-96FD-554AF2210F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A1A19-EE23-4400-874C-8C15EA956231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BBE16-249B-4BF6-92B2-6B3DA3FC16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307A02-D30D-497F-B679-5C73933B9BDB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96C55-FF2E-42D1-AA0F-38D12BA337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5922FB-6A5C-4D36-AE23-0E8B605D8933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7A8DC4-463D-4A13-8F24-FAD67AE9DE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ADCCA0-7FA6-4E63-B881-5338BDE0911C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8600E-94E2-4AD0-851E-CACCF98FDF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E69C4-E92A-48AE-8161-C462FE765EAA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E3B9E-187F-44A8-A9CB-4DACEE0C55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8E076E-2099-499B-84A8-5A65469E0039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D367C-0F38-4EDD-8A87-32A07528D6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BC191-5F6E-4610-A392-5070108D52D8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B6567-1719-4EB5-9B67-16139DF5C9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6898B3-21D7-4934-A822-FDC0C0B40708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A94518-1DA2-4E67-9640-A6793C9EBA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3CA32-AE1F-4EDF-A3A4-349C6740FD46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107032-885B-4A97-8B71-B3D7652075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cs-CZ">
                  <a:solidFill>
                    <a:srgbClr val="000000"/>
                  </a:solidFill>
                  <a:latin typeface="+mn-lt"/>
                  <a:cs typeface="+mn-cs"/>
                </a:endParaRPr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cs-CZ">
                  <a:solidFill>
                    <a:srgbClr val="000000"/>
                  </a:solidFill>
                  <a:latin typeface="+mn-lt"/>
                  <a:cs typeface="+mn-cs"/>
                </a:endParaRPr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cs-CZ">
                  <a:solidFill>
                    <a:srgbClr val="000000"/>
                  </a:solidFill>
                  <a:latin typeface="+mn-lt"/>
                  <a:cs typeface="+mn-cs"/>
                </a:endParaRPr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9" y="2640"/>
                <a:ext cx="335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wrap="none" anchor="ctr"/>
              <a:lstStyle/>
              <a:p>
                <a:pPr>
                  <a:defRPr/>
                </a:pPr>
                <a:endParaRPr lang="cs-CZ">
                  <a:solidFill>
                    <a:srgbClr val="000000"/>
                  </a:solidFill>
                  <a:latin typeface="+mn-lt"/>
                  <a:cs typeface="+mn-cs"/>
                </a:endParaRPr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solidFill>
                  <a:srgbClr val="000000"/>
                </a:solidFill>
                <a:latin typeface="+mn-lt"/>
                <a:cs typeface="+mn-cs"/>
              </a:endParaRPr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solidFill>
                  <a:srgbClr val="000000"/>
                </a:solidFill>
                <a:latin typeface="+mn-lt"/>
                <a:cs typeface="+mn-cs"/>
              </a:endParaRPr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>
                <a:solidFill>
                  <a:srgbClr val="000000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615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615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1C1C1C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1C1C1C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srgbClr val="1C1C1C"/>
                </a:solidFill>
              </a:defRPr>
            </a:lvl1pPr>
          </a:lstStyle>
          <a:p>
            <a:pPr>
              <a:defRPr/>
            </a:pPr>
            <a:fld id="{54D8D78C-103D-4A19-B84C-B36781D50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A9BC4B1-6C2F-4152-BE7E-AF561DEF15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1EF9ED9-DBCB-4A2A-8B4A-E749EC2C8D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3CC1CE3-3764-44DA-AA07-2F930E003C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39D3E30-4267-4599-AAA8-864246763C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8C8E11E-6307-414A-999A-D007FBEDE4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A0779E0-F206-4C8E-9659-718A83D046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EA61FB7-A228-4048-B79D-9B5CE0583D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4202A26-C280-4810-9819-C221880453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EA1702B-D594-43A2-A89A-1A68ECB94F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294DFDE-1D08-4D6B-AEF7-B2B4D7BCF1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65615EB-7F18-477C-AF23-F4FCE16EFAE3}" type="datetimeFigureOut">
              <a:rPr lang="cs-CZ"/>
              <a:pPr>
                <a:defRPr/>
              </a:pPr>
              <a:t>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A551E26-33AB-4290-83B8-78C0C454D3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1" r:id="rId2"/>
    <p:sldLayoutId id="2147483680" r:id="rId3"/>
    <p:sldLayoutId id="2147483679" r:id="rId4"/>
    <p:sldLayoutId id="2147483678" r:id="rId5"/>
    <p:sldLayoutId id="2147483677" r:id="rId6"/>
    <p:sldLayoutId id="2147483676" r:id="rId7"/>
    <p:sldLayoutId id="2147483675" r:id="rId8"/>
    <p:sldLayoutId id="2147483674" r:id="rId9"/>
    <p:sldLayoutId id="2147483673" r:id="rId10"/>
    <p:sldLayoutId id="214748367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algn="ctr">
              <a:defRPr/>
            </a:pPr>
            <a:endParaRPr kumimoji="1" lang="cs-CZ" sz="2400">
              <a:solidFill>
                <a:srgbClr val="000000"/>
              </a:solidFill>
              <a:latin typeface="+mn-lt"/>
              <a:cs typeface="+mn-cs"/>
            </a:endParaRPr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algn="ctr">
              <a:defRPr/>
            </a:pPr>
            <a:endParaRPr kumimoji="1" lang="cs-CZ" sz="2400">
              <a:solidFill>
                <a:srgbClr val="000000"/>
              </a:solidFill>
              <a:latin typeface="+mn-lt"/>
              <a:cs typeface="+mn-cs"/>
            </a:endParaRPr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algn="ctr">
              <a:defRPr/>
            </a:pPr>
            <a:endParaRPr kumimoji="1" lang="cs-CZ" sz="2400">
              <a:solidFill>
                <a:srgbClr val="000000"/>
              </a:solidFill>
              <a:latin typeface="+mn-lt"/>
              <a:cs typeface="+mn-cs"/>
            </a:endParaRP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algn="ctr">
              <a:defRPr/>
            </a:pPr>
            <a:endParaRPr kumimoji="1" lang="cs-CZ" sz="2400">
              <a:solidFill>
                <a:srgbClr val="000000"/>
              </a:solidFill>
              <a:latin typeface="+mn-lt"/>
              <a:cs typeface="+mn-cs"/>
            </a:endParaRPr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algn="ctr">
              <a:defRPr/>
            </a:pPr>
            <a:endParaRPr kumimoji="1" lang="cs-CZ" sz="2400">
              <a:solidFill>
                <a:srgbClr val="000000"/>
              </a:solidFill>
              <a:latin typeface="+mn-lt"/>
              <a:cs typeface="+mn-cs"/>
            </a:endParaRPr>
          </a:p>
        </p:txBody>
      </p:sp>
      <p:sp>
        <p:nvSpPr>
          <p:cNvPr id="5127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algn="ctr">
              <a:defRPr/>
            </a:pPr>
            <a:endParaRPr kumimoji="1" lang="cs-CZ" sz="2400">
              <a:solidFill>
                <a:srgbClr val="000000"/>
              </a:solidFill>
              <a:latin typeface="+mn-lt"/>
              <a:cs typeface="+mn-cs"/>
            </a:endParaRPr>
          </a:p>
        </p:txBody>
      </p:sp>
      <p:sp>
        <p:nvSpPr>
          <p:cNvPr id="5128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wrap="none" anchor="ctr"/>
          <a:lstStyle/>
          <a:p>
            <a:pPr algn="ctr">
              <a:defRPr/>
            </a:pPr>
            <a:endParaRPr kumimoji="1" lang="cs-CZ" sz="2400">
              <a:solidFill>
                <a:srgbClr val="000000"/>
              </a:solidFill>
              <a:latin typeface="+mn-lt"/>
              <a:cs typeface="+mn-cs"/>
            </a:endParaRPr>
          </a:p>
        </p:txBody>
      </p:sp>
      <p:sp>
        <p:nvSpPr>
          <p:cNvPr id="13321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22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3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3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518CBA1-C357-4055-A724-60B0CB1BE0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business.center.cz/business/pravo/zakony/trestni-zakonik/" TargetMode="Externa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business.center.cz/business/pravo/zakony/trestni-zakonik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Obdélník 1"/>
          <p:cNvSpPr>
            <a:spLocks noChangeArrowheads="1"/>
          </p:cNvSpPr>
          <p:nvPr/>
        </p:nvSpPr>
        <p:spPr bwMode="auto">
          <a:xfrm>
            <a:off x="1547813" y="1557338"/>
            <a:ext cx="5094287" cy="507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b="1" i="1">
                <a:latin typeface="Calibri" pitchFamily="34" charset="0"/>
              </a:rPr>
              <a:t>Datum: 1.11.2012</a:t>
            </a:r>
            <a:endParaRPr lang="cs-CZ" sz="1200">
              <a:latin typeface="Calibri" pitchFamily="34" charset="0"/>
            </a:endParaRPr>
          </a:p>
          <a:p>
            <a:r>
              <a:rPr lang="cs-CZ" sz="1200" b="1">
                <a:latin typeface="Calibri" pitchFamily="34" charset="0"/>
              </a:rPr>
              <a:t> </a:t>
            </a:r>
            <a:endParaRPr lang="cs-CZ" sz="1200">
              <a:latin typeface="Calibri" pitchFamily="34" charset="0"/>
            </a:endParaRPr>
          </a:p>
          <a:p>
            <a:r>
              <a:rPr lang="cs-CZ" sz="1200" b="1" i="1">
                <a:latin typeface="Calibri" pitchFamily="34" charset="0"/>
              </a:rPr>
              <a:t>Projekt:</a:t>
            </a:r>
            <a:r>
              <a:rPr lang="cs-CZ" sz="1200" b="1">
                <a:latin typeface="Calibri" pitchFamily="34" charset="0"/>
              </a:rPr>
              <a:t> </a:t>
            </a:r>
            <a:r>
              <a:rPr lang="cs-CZ" sz="1200">
                <a:latin typeface="Calibri" pitchFamily="34" charset="0"/>
              </a:rPr>
              <a:t>Kvalitní výuka</a:t>
            </a:r>
          </a:p>
          <a:p>
            <a:r>
              <a:rPr lang="cs-CZ" sz="1200" b="1">
                <a:latin typeface="Calibri" pitchFamily="34" charset="0"/>
              </a:rPr>
              <a:t> </a:t>
            </a:r>
            <a:endParaRPr lang="cs-CZ" sz="1200">
              <a:latin typeface="Calibri" pitchFamily="34" charset="0"/>
            </a:endParaRPr>
          </a:p>
          <a:p>
            <a:r>
              <a:rPr lang="cs-CZ" sz="1200" b="1" i="1">
                <a:latin typeface="Calibri" pitchFamily="34" charset="0"/>
              </a:rPr>
              <a:t>Registrační číslo:</a:t>
            </a:r>
            <a:r>
              <a:rPr lang="cs-CZ" sz="1200" b="1">
                <a:latin typeface="Calibri" pitchFamily="34" charset="0"/>
              </a:rPr>
              <a:t> </a:t>
            </a:r>
            <a:r>
              <a:rPr lang="cs-CZ" sz="1200">
                <a:latin typeface="Calibri" pitchFamily="34" charset="0"/>
              </a:rPr>
              <a:t>CZ.1.07/1.5.00/34.0731</a:t>
            </a:r>
          </a:p>
          <a:p>
            <a:r>
              <a:rPr lang="cs-CZ" sz="1200" b="1">
                <a:latin typeface="Calibri" pitchFamily="34" charset="0"/>
              </a:rPr>
              <a:t> </a:t>
            </a:r>
            <a:endParaRPr lang="cs-CZ" sz="1200">
              <a:latin typeface="Calibri" pitchFamily="34" charset="0"/>
            </a:endParaRPr>
          </a:p>
          <a:p>
            <a:r>
              <a:rPr lang="cs-CZ" sz="1200" b="1" i="1">
                <a:latin typeface="Calibri" pitchFamily="34" charset="0"/>
              </a:rPr>
              <a:t>Číslo DUM:</a:t>
            </a:r>
            <a:r>
              <a:rPr lang="cs-CZ" sz="1200" b="1">
                <a:latin typeface="Calibri" pitchFamily="34" charset="0"/>
              </a:rPr>
              <a:t> </a:t>
            </a:r>
            <a:r>
              <a:rPr lang="cs-CZ" sz="1200">
                <a:latin typeface="Calibri" pitchFamily="34" charset="0"/>
              </a:rPr>
              <a:t>VY_32_INOVACE_061</a:t>
            </a:r>
            <a:r>
              <a:rPr lang="cs-CZ" sz="1200" b="1">
                <a:latin typeface="Calibri" pitchFamily="34" charset="0"/>
              </a:rPr>
              <a:t>	</a:t>
            </a:r>
            <a:endParaRPr lang="cs-CZ" sz="1200">
              <a:latin typeface="Calibri" pitchFamily="34" charset="0"/>
            </a:endParaRPr>
          </a:p>
          <a:p>
            <a:r>
              <a:rPr lang="cs-CZ" sz="1200" b="1">
                <a:latin typeface="Calibri" pitchFamily="34" charset="0"/>
              </a:rPr>
              <a:t> </a:t>
            </a:r>
            <a:endParaRPr lang="cs-CZ" sz="1200">
              <a:latin typeface="Calibri" pitchFamily="34" charset="0"/>
            </a:endParaRPr>
          </a:p>
          <a:p>
            <a:r>
              <a:rPr lang="cs-CZ" sz="1200" b="1">
                <a:latin typeface="Calibri" pitchFamily="34" charset="0"/>
              </a:rPr>
              <a:t> </a:t>
            </a:r>
            <a:endParaRPr lang="cs-CZ" sz="1200">
              <a:latin typeface="Calibri" pitchFamily="34" charset="0"/>
            </a:endParaRPr>
          </a:p>
          <a:p>
            <a:r>
              <a:rPr lang="cs-CZ" sz="1200" b="1" i="1">
                <a:latin typeface="Calibri" pitchFamily="34" charset="0"/>
              </a:rPr>
              <a:t>Jméno autora:</a:t>
            </a:r>
            <a:r>
              <a:rPr lang="cs-CZ" sz="1200" b="1">
                <a:latin typeface="Calibri" pitchFamily="34" charset="0"/>
              </a:rPr>
              <a:t> Blanka Zbožínková</a:t>
            </a:r>
            <a:endParaRPr lang="cs-CZ" sz="1200">
              <a:latin typeface="Calibri" pitchFamily="34" charset="0"/>
            </a:endParaRPr>
          </a:p>
          <a:p>
            <a:r>
              <a:rPr lang="cs-CZ" sz="1200" b="1">
                <a:latin typeface="Calibri" pitchFamily="34" charset="0"/>
              </a:rPr>
              <a:t> </a:t>
            </a:r>
            <a:endParaRPr lang="cs-CZ" sz="1200">
              <a:latin typeface="Calibri" pitchFamily="34" charset="0"/>
            </a:endParaRPr>
          </a:p>
          <a:p>
            <a:r>
              <a:rPr lang="cs-CZ" sz="1200" b="1" i="1">
                <a:latin typeface="Calibri" pitchFamily="34" charset="0"/>
              </a:rPr>
              <a:t>Název práce:</a:t>
            </a:r>
            <a:r>
              <a:rPr lang="cs-CZ" sz="1200" b="1">
                <a:latin typeface="Calibri" pitchFamily="34" charset="0"/>
              </a:rPr>
              <a:t> </a:t>
            </a:r>
            <a:r>
              <a:rPr lang="cs-CZ" sz="1200">
                <a:latin typeface="Calibri" pitchFamily="34" charset="0"/>
              </a:rPr>
              <a:t>Trestní právo hmotné</a:t>
            </a:r>
          </a:p>
          <a:p>
            <a:r>
              <a:rPr lang="cs-CZ" sz="1200" b="1">
                <a:latin typeface="Calibri" pitchFamily="34" charset="0"/>
              </a:rPr>
              <a:t> </a:t>
            </a:r>
            <a:endParaRPr lang="cs-CZ" sz="1200">
              <a:latin typeface="Calibri" pitchFamily="34" charset="0"/>
            </a:endParaRPr>
          </a:p>
          <a:p>
            <a:r>
              <a:rPr lang="cs-CZ" sz="1200" b="1" i="1">
                <a:latin typeface="Calibri" pitchFamily="34" charset="0"/>
              </a:rPr>
              <a:t>Předmět</a:t>
            </a:r>
            <a:r>
              <a:rPr lang="cs-CZ" sz="1200" i="1">
                <a:latin typeface="Calibri" pitchFamily="34" charset="0"/>
              </a:rPr>
              <a:t>:</a:t>
            </a:r>
            <a:r>
              <a:rPr lang="cs-CZ" sz="1200">
                <a:latin typeface="Calibri" pitchFamily="34" charset="0"/>
              </a:rPr>
              <a:t> Občanská nauka</a:t>
            </a:r>
          </a:p>
          <a:p>
            <a:r>
              <a:rPr lang="cs-CZ" sz="1200" b="1">
                <a:latin typeface="Calibri" pitchFamily="34" charset="0"/>
              </a:rPr>
              <a:t> </a:t>
            </a:r>
            <a:endParaRPr lang="cs-CZ" sz="1200">
              <a:latin typeface="Calibri" pitchFamily="34" charset="0"/>
            </a:endParaRPr>
          </a:p>
          <a:p>
            <a:r>
              <a:rPr lang="cs-CZ" sz="1200" b="1" i="1">
                <a:latin typeface="Calibri" pitchFamily="34" charset="0"/>
              </a:rPr>
              <a:t>Ročník:</a:t>
            </a:r>
            <a:r>
              <a:rPr lang="cs-CZ" sz="1200" b="1">
                <a:latin typeface="Calibri" pitchFamily="34" charset="0"/>
              </a:rPr>
              <a:t> </a:t>
            </a:r>
            <a:r>
              <a:rPr lang="cs-CZ" sz="1200">
                <a:latin typeface="Calibri" pitchFamily="34" charset="0"/>
              </a:rPr>
              <a:t>3.</a:t>
            </a:r>
          </a:p>
          <a:p>
            <a:r>
              <a:rPr lang="cs-CZ" sz="1200" b="1">
                <a:latin typeface="Calibri" pitchFamily="34" charset="0"/>
              </a:rPr>
              <a:t> </a:t>
            </a:r>
            <a:endParaRPr lang="cs-CZ" sz="1200">
              <a:latin typeface="Calibri" pitchFamily="34" charset="0"/>
            </a:endParaRPr>
          </a:p>
          <a:p>
            <a:r>
              <a:rPr lang="cs-CZ" sz="1200" b="1" i="1">
                <a:latin typeface="Calibri" pitchFamily="34" charset="0"/>
              </a:rPr>
              <a:t>Časová dotace</a:t>
            </a:r>
            <a:r>
              <a:rPr lang="cs-CZ" sz="1200" i="1">
                <a:latin typeface="Calibri" pitchFamily="34" charset="0"/>
              </a:rPr>
              <a:t>:</a:t>
            </a:r>
            <a:r>
              <a:rPr lang="cs-CZ" sz="1200">
                <a:latin typeface="Calibri" pitchFamily="34" charset="0"/>
              </a:rPr>
              <a:t> 15 minut</a:t>
            </a:r>
          </a:p>
          <a:p>
            <a:r>
              <a:rPr lang="cs-CZ" sz="1200" b="1">
                <a:latin typeface="Calibri" pitchFamily="34" charset="0"/>
              </a:rPr>
              <a:t> </a:t>
            </a:r>
            <a:endParaRPr lang="cs-CZ" sz="1200">
              <a:latin typeface="Calibri" pitchFamily="34" charset="0"/>
            </a:endParaRPr>
          </a:p>
          <a:p>
            <a:r>
              <a:rPr lang="cs-CZ" sz="1200" b="1">
                <a:latin typeface="Calibri" pitchFamily="34" charset="0"/>
              </a:rPr>
              <a:t> </a:t>
            </a:r>
            <a:endParaRPr lang="cs-CZ" sz="1200">
              <a:latin typeface="Calibri" pitchFamily="34" charset="0"/>
            </a:endParaRPr>
          </a:p>
          <a:p>
            <a:r>
              <a:rPr lang="cs-CZ" sz="1200" b="1" i="1">
                <a:latin typeface="Calibri" pitchFamily="34" charset="0"/>
              </a:rPr>
              <a:t>Vzdělávací cíl</a:t>
            </a:r>
            <a:r>
              <a:rPr lang="cs-CZ" sz="1200" i="1">
                <a:latin typeface="Calibri" pitchFamily="34" charset="0"/>
              </a:rPr>
              <a:t>:</a:t>
            </a:r>
            <a:r>
              <a:rPr lang="cs-CZ" sz="1200">
                <a:latin typeface="Calibri" pitchFamily="34" charset="0"/>
              </a:rPr>
              <a:t> Orientace v základních pojmech a problematice trestního práva</a:t>
            </a:r>
          </a:p>
          <a:p>
            <a:r>
              <a:rPr lang="cs-CZ" sz="1200" b="1">
                <a:latin typeface="Calibri" pitchFamily="34" charset="0"/>
              </a:rPr>
              <a:t> </a:t>
            </a:r>
            <a:endParaRPr lang="cs-CZ" sz="1200">
              <a:latin typeface="Calibri" pitchFamily="34" charset="0"/>
            </a:endParaRPr>
          </a:p>
          <a:p>
            <a:r>
              <a:rPr lang="cs-CZ" sz="1200" b="1" i="1">
                <a:latin typeface="Calibri" pitchFamily="34" charset="0"/>
              </a:rPr>
              <a:t>Pomůcky</a:t>
            </a:r>
            <a:r>
              <a:rPr lang="cs-CZ" sz="1200" i="1">
                <a:latin typeface="Calibri" pitchFamily="34" charset="0"/>
              </a:rPr>
              <a:t>:</a:t>
            </a:r>
            <a:r>
              <a:rPr lang="cs-CZ" sz="1200">
                <a:latin typeface="Calibri" pitchFamily="34" charset="0"/>
              </a:rPr>
              <a:t> 	Učebnice, psací potřeby, sešit</a:t>
            </a:r>
          </a:p>
          <a:p>
            <a:r>
              <a:rPr lang="cs-CZ" sz="1200">
                <a:latin typeface="Calibri" pitchFamily="34" charset="0"/>
              </a:rPr>
              <a:t> </a:t>
            </a:r>
          </a:p>
          <a:p>
            <a:r>
              <a:rPr lang="cs-CZ" sz="1200" b="1" i="1">
                <a:latin typeface="Calibri" pitchFamily="34" charset="0"/>
              </a:rPr>
              <a:t>Poznámka:</a:t>
            </a:r>
            <a:r>
              <a:rPr lang="cs-CZ" sz="1200">
                <a:latin typeface="Calibri" pitchFamily="34" charset="0"/>
              </a:rPr>
              <a:t> DUM je součástí tematického celku „Člověk a právo“</a:t>
            </a:r>
          </a:p>
          <a:p>
            <a:r>
              <a:rPr lang="cs-CZ" sz="1200">
                <a:latin typeface="Calibri" pitchFamily="34" charset="0"/>
              </a:rPr>
              <a:t> </a:t>
            </a:r>
          </a:p>
          <a:p>
            <a:r>
              <a:rPr lang="cs-CZ" sz="1200" b="1" i="1">
                <a:latin typeface="Calibri" pitchFamily="34" charset="0"/>
              </a:rPr>
              <a:t>Inovace:</a:t>
            </a:r>
            <a:r>
              <a:rPr lang="cs-CZ" sz="1200" b="1">
                <a:latin typeface="Calibri" pitchFamily="34" charset="0"/>
              </a:rPr>
              <a:t> 	</a:t>
            </a:r>
            <a:r>
              <a:rPr lang="cs-CZ" sz="1200">
                <a:latin typeface="Calibri" pitchFamily="34" charset="0"/>
              </a:rPr>
              <a:t>Zapojení audiovizuální techniky do výuky, práce s internetem</a:t>
            </a:r>
          </a:p>
        </p:txBody>
      </p:sp>
      <p:pic>
        <p:nvPicPr>
          <p:cNvPr id="25602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81125" y="377825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052513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accent2"/>
                </a:solidFill>
              </a:rPr>
              <a:t>Trestní právo</a:t>
            </a:r>
          </a:p>
        </p:txBody>
      </p:sp>
      <p:sp>
        <p:nvSpPr>
          <p:cNvPr id="2662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513513" cy="2495550"/>
          </a:xfrm>
        </p:spPr>
        <p:txBody>
          <a:bodyPr/>
          <a:lstStyle/>
          <a:p>
            <a:pPr algn="l" eaLnBrk="1" hangingPunct="1">
              <a:lnSpc>
                <a:spcPct val="80000"/>
              </a:lnSpc>
              <a:buFontTx/>
              <a:buChar char="-"/>
            </a:pPr>
            <a:r>
              <a:rPr lang="cs-CZ" sz="2000" smtClean="0"/>
              <a:t> </a:t>
            </a:r>
            <a:r>
              <a:rPr lang="cs-CZ" sz="2400" smtClean="0"/>
              <a:t>souhrn právních norem pojednávající o tom, co je trestný čin, vyšetřování tr. činu, a trestání fyzických a právnických  osob </a:t>
            </a:r>
          </a:p>
          <a:p>
            <a:pPr algn="l" eaLnBrk="1" hangingPunct="1">
              <a:lnSpc>
                <a:spcPct val="80000"/>
              </a:lnSpc>
              <a:buFontTx/>
              <a:buChar char="-"/>
            </a:pPr>
            <a:r>
              <a:rPr lang="cs-CZ" sz="2400" smtClean="0"/>
              <a:t> ochrana společnosti i jedince před patologickými jevy</a:t>
            </a:r>
          </a:p>
          <a:p>
            <a:pPr algn="l" eaLnBrk="1" hangingPunct="1">
              <a:lnSpc>
                <a:spcPct val="80000"/>
              </a:lnSpc>
              <a:buFontTx/>
              <a:buChar char="-"/>
            </a:pPr>
            <a:r>
              <a:rPr lang="cs-CZ" sz="2400" smtClean="0"/>
              <a:t> dělí se na: tr. právo hmotné a tr. právo procesní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accent2"/>
                </a:solidFill>
              </a:rPr>
              <a:t>Trestní právo hmotné</a:t>
            </a:r>
            <a:r>
              <a:rPr lang="cs-CZ" smtClean="0"/>
              <a:t> </a:t>
            </a:r>
            <a:br>
              <a:rPr lang="cs-CZ" smtClean="0"/>
            </a:br>
            <a:r>
              <a:rPr lang="cs-CZ" smtClean="0"/>
              <a:t> Trestní zákoník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421562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smtClean="0"/>
              <a:t>Co je tr. čin a jaký trest může být udělen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Základním dokumentem je Trestní zákoník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Trestný čin = společensky nebezpečné jednání specifikované v </a:t>
            </a:r>
            <a:r>
              <a:rPr lang="cs-CZ" sz="2800" smtClean="0">
                <a:latin typeface="Arial" charset="0"/>
              </a:rPr>
              <a:t>t</a:t>
            </a:r>
            <a:r>
              <a:rPr lang="cs-CZ" sz="2800" smtClean="0"/>
              <a:t>r. zákoníku (zločin, přečin-do 3 let), tč řeší soudy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Přestupek = nižší stupeň nebezpečnosti činu, řeší je PČR, obce, úřady (napomenutí, pokuta …)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>
                <a:hlinkClick r:id="rId2"/>
              </a:rPr>
              <a:t>http://business.center.cz/business/pravo/zakony/trestni-zakonik/</a:t>
            </a:r>
            <a:endParaRPr lang="cs-CZ" sz="28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Druhy trestných činů: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Proti republice</a:t>
            </a:r>
          </a:p>
          <a:p>
            <a:pPr eaLnBrk="1" hangingPunct="1"/>
            <a:r>
              <a:rPr lang="cs-CZ" smtClean="0"/>
              <a:t>Obecně nebezpečné</a:t>
            </a:r>
          </a:p>
          <a:p>
            <a:pPr eaLnBrk="1" hangingPunct="1"/>
            <a:r>
              <a:rPr lang="cs-CZ" smtClean="0"/>
              <a:t>Hospodářské </a:t>
            </a:r>
          </a:p>
          <a:p>
            <a:pPr eaLnBrk="1" hangingPunct="1"/>
            <a:r>
              <a:rPr lang="cs-CZ" smtClean="0"/>
              <a:t>dále viz. učebnice str. 60, nebo Trestní zákoník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Druhy trestů: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Odnětí svobody</a:t>
            </a:r>
          </a:p>
          <a:p>
            <a:pPr eaLnBrk="1" hangingPunct="1"/>
            <a:r>
              <a:rPr lang="cs-CZ" sz="2400" smtClean="0"/>
              <a:t>Ztráta čestných titulů</a:t>
            </a:r>
          </a:p>
          <a:p>
            <a:pPr eaLnBrk="1" hangingPunct="1"/>
            <a:r>
              <a:rPr lang="cs-CZ" sz="2400" smtClean="0"/>
              <a:t>Zákaz činnosti</a:t>
            </a:r>
          </a:p>
          <a:p>
            <a:pPr eaLnBrk="1" hangingPunct="1"/>
            <a:r>
              <a:rPr lang="cs-CZ" sz="2400" smtClean="0"/>
              <a:t>Propadnutí majetku</a:t>
            </a:r>
          </a:p>
          <a:p>
            <a:pPr eaLnBrk="1" hangingPunct="1"/>
            <a:r>
              <a:rPr lang="cs-CZ" sz="2400" smtClean="0"/>
              <a:t>Peněžitý trest</a:t>
            </a:r>
          </a:p>
          <a:p>
            <a:pPr eaLnBrk="1" hangingPunct="1"/>
            <a:r>
              <a:rPr lang="cs-CZ" sz="2400" smtClean="0"/>
              <a:t>Vyhoštění z republiky</a:t>
            </a:r>
          </a:p>
          <a:p>
            <a:pPr eaLnBrk="1" hangingPunct="1"/>
            <a:r>
              <a:rPr lang="cs-CZ" sz="2400" smtClean="0"/>
              <a:t>Domácí vězení</a:t>
            </a:r>
          </a:p>
          <a:p>
            <a:pPr eaLnBrk="1" hangingPunct="1"/>
            <a:r>
              <a:rPr lang="cs-CZ" sz="2400" smtClean="0"/>
              <a:t>Veřejně prospěšné práce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Trestní  odpovědnost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Do 15-ti let zákonný zástupce </a:t>
            </a:r>
          </a:p>
          <a:p>
            <a:pPr eaLnBrk="1" hangingPunct="1"/>
            <a:r>
              <a:rPr lang="cs-CZ" smtClean="0"/>
              <a:t>Do 18 let poloviční sazby</a:t>
            </a:r>
          </a:p>
          <a:p>
            <a:pPr eaLnBrk="1" hangingPunct="1"/>
            <a:r>
              <a:rPr lang="cs-CZ" smtClean="0"/>
              <a:t>18 let plná právní odpovědnost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Vyloučení odpovědnosti: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TČ spáchán osobou mladší 15 let</a:t>
            </a:r>
          </a:p>
          <a:p>
            <a:pPr eaLnBrk="1" hangingPunct="1"/>
            <a:r>
              <a:rPr lang="cs-CZ" smtClean="0"/>
              <a:t>TČ spáchán osobou nepříčetnou (duševní choroba)</a:t>
            </a:r>
          </a:p>
          <a:p>
            <a:pPr eaLnBrk="1" hangingPunct="1"/>
            <a:r>
              <a:rPr lang="cs-CZ" smtClean="0"/>
              <a:t>TČ spáchán v nutné obraně (Pozor na přiměřenost!!!)</a:t>
            </a:r>
          </a:p>
          <a:p>
            <a:pPr eaLnBrk="1" hangingPunct="1"/>
            <a:r>
              <a:rPr lang="cs-CZ" smtClean="0"/>
              <a:t>TČ spáchán ve stavu krajní nouze</a:t>
            </a:r>
          </a:p>
          <a:p>
            <a:pPr eaLnBrk="1" hangingPunct="1"/>
            <a:r>
              <a:rPr lang="cs-CZ" smtClean="0"/>
              <a:t>Osoba oprávněně použila zbraň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je počítačová kriminalita?</a:t>
            </a:r>
          </a:p>
        </p:txBody>
      </p:sp>
      <p:sp>
        <p:nvSpPr>
          <p:cNvPr id="32770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2771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2772" name="Picture 2" descr="C:\Documents and Settings\zbozinkova\Local Settings\Temporary Internet Files\Content.IE5\HK8MOHEI\MC9002875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3576638"/>
            <a:ext cx="2005013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3" name="Picture 3" descr="C:\Documents and Settings\zbozinkova\Local Settings\Temporary Internet Files\Content.IE5\H7RU5J25\MC9003605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87675" y="1730375"/>
            <a:ext cx="3376613" cy="207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4" name="Picture 5" descr="C:\Documents and Settings\zbozinkova\Local Settings\Temporary Internet Files\Content.IE5\ITK8HEBH\MC90028743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5963" y="3573463"/>
            <a:ext cx="2947987" cy="231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- je když: </a:t>
            </a:r>
            <a:r>
              <a:rPr lang="cs-CZ" smtClean="0">
                <a:sym typeface="Wingdings" pitchFamily="2" charset="2"/>
              </a:rPr>
              <a:t> </a:t>
            </a:r>
            <a:endParaRPr lang="cs-CZ" smtClean="0"/>
          </a:p>
        </p:txBody>
      </p:sp>
      <p:sp>
        <p:nvSpPr>
          <p:cNvPr id="33794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Za PK považujeme trestné činy, které jsou páchané s pomocí počítače či páchané na počítači. Jde o nelegální, nemorální a neoprávněné jednání, které zahrnuje zneužití údajů získaných prostřednictvím výpočetní techniky, ničení software (hackeři), internetové pirátství (autorská práva) atp.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Zdroje: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1400" i="1" dirty="0"/>
              <a:t>Valenta, M.: Občanská nauka pro SOŠ a pro studijní obory SOU. 1. vyd., Praha, 1999. </a:t>
            </a:r>
            <a:endParaRPr lang="cs-CZ" sz="1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1400" i="1" dirty="0"/>
              <a:t> </a:t>
            </a:r>
            <a:r>
              <a:rPr lang="cs-CZ" sz="1400" i="1" dirty="0" smtClean="0"/>
              <a:t>     ISBN </a:t>
            </a:r>
            <a:r>
              <a:rPr lang="cs-CZ" sz="1400" i="1" dirty="0"/>
              <a:t>80-7235-080-3.</a:t>
            </a:r>
            <a:endParaRPr lang="cs-CZ" sz="1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1400" i="1" dirty="0"/>
              <a:t> </a:t>
            </a:r>
            <a:endParaRPr lang="cs-CZ" sz="1400" dirty="0"/>
          </a:p>
          <a:p>
            <a:pPr eaLnBrk="1" hangingPunct="1">
              <a:defRPr/>
            </a:pPr>
            <a:r>
              <a:rPr lang="cs-CZ" sz="1400" i="1" dirty="0" err="1"/>
              <a:t>Emmert</a:t>
            </a:r>
            <a:r>
              <a:rPr lang="cs-CZ" sz="1400" i="1" dirty="0"/>
              <a:t>, F., </a:t>
            </a:r>
            <a:r>
              <a:rPr lang="cs-CZ" sz="1400" i="1" dirty="0" err="1"/>
              <a:t>Katrňák</a:t>
            </a:r>
            <a:r>
              <a:rPr lang="cs-CZ" sz="1400" i="1" dirty="0"/>
              <a:t>, T., Krausová, M., Mužíková, O., Sojka, M., Ševela, M., Švandová, B., </a:t>
            </a:r>
            <a:r>
              <a:rPr lang="cs-CZ" sz="1400" i="1" dirty="0" err="1"/>
              <a:t>Tarábková</a:t>
            </a:r>
            <a:r>
              <a:rPr lang="cs-CZ" sz="1400" i="1" dirty="0"/>
              <a:t>, </a:t>
            </a:r>
            <a:r>
              <a:rPr lang="cs-CZ" sz="1400" i="1" dirty="0" smtClean="0"/>
              <a:t>M</a:t>
            </a:r>
            <a:r>
              <a:rPr lang="cs-CZ" sz="1400" i="1" dirty="0"/>
              <a:t>., Valach, M., Vonková, E.: Odmaturuj ze společenských věd. 1. vyd., Brno, </a:t>
            </a:r>
            <a:r>
              <a:rPr lang="cs-CZ" sz="1400" i="1" dirty="0" smtClean="0"/>
              <a:t>2004.</a:t>
            </a:r>
            <a:r>
              <a:rPr lang="cs-CZ" sz="1400" dirty="0"/>
              <a:t> </a:t>
            </a:r>
            <a:r>
              <a:rPr lang="cs-CZ" sz="1400" i="1" dirty="0" smtClean="0"/>
              <a:t>ISBN </a:t>
            </a:r>
            <a:r>
              <a:rPr lang="cs-CZ" sz="1400" i="1" dirty="0"/>
              <a:t>80-86285-68-5</a:t>
            </a:r>
            <a:r>
              <a:rPr lang="cs-CZ" sz="1400" i="1" dirty="0" smtClean="0"/>
              <a:t>.</a:t>
            </a:r>
          </a:p>
          <a:p>
            <a:pPr eaLnBrk="1" hangingPunct="1">
              <a:defRPr/>
            </a:pPr>
            <a:r>
              <a:rPr lang="cs-CZ" sz="1400" u="sng" dirty="0">
                <a:hlinkClick r:id="rId2"/>
              </a:rPr>
              <a:t>http://business.center.cz/business/pravo/zakony/trestni-zakonik/</a:t>
            </a:r>
            <a:endParaRPr lang="cs-CZ" sz="1400" dirty="0"/>
          </a:p>
          <a:p>
            <a:pPr eaLnBrk="1" hangingPunct="1">
              <a:defRPr/>
            </a:pPr>
            <a:r>
              <a:rPr lang="cs-CZ" sz="1400" u="sng" dirty="0" smtClean="0">
                <a:hlinkClick r:id="rId3"/>
              </a:rPr>
              <a:t>www.office.microsoft.com</a:t>
            </a:r>
            <a:endParaRPr lang="cs-CZ" sz="1400" dirty="0"/>
          </a:p>
          <a:p>
            <a:pPr eaLnBrk="1" hangingPunct="1">
              <a:defRPr/>
            </a:pPr>
            <a:endParaRPr lang="cs-CZ" sz="1400" dirty="0"/>
          </a:p>
          <a:p>
            <a:pPr eaLnBrk="1" hangingPunct="1">
              <a:defRPr/>
            </a:pPr>
            <a:endParaRPr lang="cs-CZ" sz="1400" dirty="0"/>
          </a:p>
          <a:p>
            <a:pPr eaLnBrk="1" hangingPunct="1">
              <a:defRPr/>
            </a:pP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měsice">
  <a:themeElements>
    <a:clrScheme name="Směsice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Směsic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měsic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331</Words>
  <Application>Microsoft Office PowerPoint</Application>
  <PresentationFormat>On-screen Show (4:3)</PresentationFormat>
  <Paragraphs>72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13</vt:i4>
      </vt:variant>
      <vt:variant>
        <vt:lpstr>Nadpisy snímků</vt:lpstr>
      </vt:variant>
      <vt:variant>
        <vt:i4>10</vt:i4>
      </vt:variant>
    </vt:vector>
  </HeadingPairs>
  <TitlesOfParts>
    <vt:vector size="27" baseType="lpstr">
      <vt:lpstr>Calibri</vt:lpstr>
      <vt:lpstr>Arial</vt:lpstr>
      <vt:lpstr>Tahoma</vt:lpstr>
      <vt:lpstr>Wingdings</vt:lpstr>
      <vt:lpstr>Motiv systému Office</vt:lpstr>
      <vt:lpstr>Směsice</vt:lpstr>
      <vt:lpstr>Směsice</vt:lpstr>
      <vt:lpstr>Směsice</vt:lpstr>
      <vt:lpstr>Směsice</vt:lpstr>
      <vt:lpstr>Směsice</vt:lpstr>
      <vt:lpstr>Směsice</vt:lpstr>
      <vt:lpstr>Směsice</vt:lpstr>
      <vt:lpstr>Směsice</vt:lpstr>
      <vt:lpstr>Směsice</vt:lpstr>
      <vt:lpstr>Směsice</vt:lpstr>
      <vt:lpstr>Směsice</vt:lpstr>
      <vt:lpstr>Směsice</vt:lpstr>
      <vt:lpstr>Snímek 1</vt:lpstr>
      <vt:lpstr>Trestní právo</vt:lpstr>
      <vt:lpstr>Trestní právo hmotné   Trestní zákoník</vt:lpstr>
      <vt:lpstr>Druhy trestných činů:</vt:lpstr>
      <vt:lpstr>Druhy trestů:</vt:lpstr>
      <vt:lpstr>Trestní  odpovědnost</vt:lpstr>
      <vt:lpstr>Vyloučení odpovědnosti:</vt:lpstr>
      <vt:lpstr>Co je počítačová kriminalita?</vt:lpstr>
      <vt:lpstr>- je když:  </vt:lpstr>
      <vt:lpstr>Zdroje:</vt:lpstr>
    </vt:vector>
  </TitlesOfParts>
  <Company>SUPŠ Jihlava - Helenín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Trestní právo</dc:title>
  <dc:creator>Blanka Zbožínková</dc:creator>
  <cp:lastModifiedBy>DUM</cp:lastModifiedBy>
  <cp:revision>11</cp:revision>
  <dcterms:created xsi:type="dcterms:W3CDTF">2012-12-03T09:26:06Z</dcterms:created>
  <dcterms:modified xsi:type="dcterms:W3CDTF">2014-11-05T15:27:06Z</dcterms:modified>
</cp:coreProperties>
</file>