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296" r:id="rId6"/>
    <p:sldId id="297" r:id="rId7"/>
    <p:sldId id="304" r:id="rId8"/>
    <p:sldId id="303" r:id="rId9"/>
    <p:sldId id="295" r:id="rId10"/>
    <p:sldId id="305" r:id="rId11"/>
    <p:sldId id="306" r:id="rId12"/>
    <p:sldId id="293" r:id="rId13"/>
    <p:sldId id="294" r:id="rId14"/>
    <p:sldId id="28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Způsoby vedení evidence podnikatelské činnosti III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	</a:t>
            </a:r>
            <a:endParaRPr lang="cs-CZ" sz="2800" b="1" dirty="0" smtClean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76470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833" y="38690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VI-2-18-09_Způsoby vedení evidence podnikatelské činnosti III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01.09.2013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2276872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3861" y="5301208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58417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Způsoby vedení evidence podnikatelské činnosti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2739211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>
                <a:solidFill>
                  <a:srgbClr val="FF0000"/>
                </a:solidFill>
              </a:rPr>
              <a:t>daňová evidence, účetnictví, rozdíly </a:t>
            </a:r>
            <a:r>
              <a:rPr lang="cs-CZ" sz="2800" dirty="0" smtClean="0">
                <a:solidFill>
                  <a:srgbClr val="FF0000"/>
                </a:solidFill>
              </a:rPr>
              <a:t>mezi daňovou evidencí a účetnictvím, fyzická </a:t>
            </a:r>
            <a:r>
              <a:rPr lang="cs-CZ" sz="2800" dirty="0">
                <a:solidFill>
                  <a:srgbClr val="FF0000"/>
                </a:solidFill>
              </a:rPr>
              <a:t>osoba, právnická osoba, účetní </a:t>
            </a:r>
            <a:r>
              <a:rPr lang="cs-CZ" sz="2800" dirty="0" smtClean="0">
                <a:solidFill>
                  <a:srgbClr val="FF0000"/>
                </a:solidFill>
              </a:rPr>
              <a:t>jednotka, náklady, výnosy, příjmy, výdaje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65104"/>
            <a:ext cx="2915816" cy="251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2496" y="4437112"/>
            <a:ext cx="2915816" cy="2456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Daňová evidence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>
            <a:normAutofit fontScale="92500"/>
          </a:bodyPr>
          <a:lstStyle/>
          <a:p>
            <a:pPr marL="449262" indent="0">
              <a:buNone/>
            </a:pPr>
            <a:r>
              <a:rPr lang="cs-CZ" altLang="cs-CZ" sz="2800" dirty="0"/>
              <a:t>Podnikatelskou činnost v současné době můžeme evidovat dvěma způsoby:</a:t>
            </a:r>
          </a:p>
          <a:p>
            <a:pPr marL="393192" lvl="1" indent="0">
              <a:buNone/>
            </a:pPr>
            <a:r>
              <a:rPr lang="cs-CZ" altLang="cs-CZ" sz="2800" dirty="0">
                <a:solidFill>
                  <a:srgbClr val="FF0000"/>
                </a:solidFill>
              </a:rPr>
              <a:t>1. Daňovou evidencí </a:t>
            </a:r>
            <a:r>
              <a:rPr lang="cs-CZ" altLang="cs-CZ" sz="2800" dirty="0"/>
              <a:t>/dříve jednoduché účetnictví/</a:t>
            </a:r>
          </a:p>
          <a:p>
            <a:pPr marL="906462" indent="-457200">
              <a:buFont typeface="Wingdings" panose="05000000000000000000" pitchFamily="2" charset="2"/>
              <a:buChar char="ü"/>
            </a:pPr>
            <a:r>
              <a:rPr lang="cs-CZ" altLang="cs-CZ" sz="2800" dirty="0"/>
              <a:t>upravuje ji </a:t>
            </a:r>
            <a:r>
              <a:rPr lang="cs-CZ" altLang="cs-CZ" sz="2800" b="1" dirty="0"/>
              <a:t>zákon o daních z příjmů </a:t>
            </a:r>
            <a:r>
              <a:rPr lang="cs-CZ" altLang="cs-CZ" sz="2800" dirty="0"/>
              <a:t>a vedou ji FO /fyzické osoby/, které podnikají jako OSVČ /osoby samostatně výdělečné činné/ a jejich příjem za kalendářní rok nepřesáhne 25 mil. Kč. Např. advokáti, daňoví poradci, živnostníci, umělci.</a:t>
            </a:r>
          </a:p>
          <a:p>
            <a:pPr marL="906462" indent="-457200">
              <a:buFont typeface="Wingdings" panose="05000000000000000000" pitchFamily="2" charset="2"/>
              <a:buChar char="ü"/>
            </a:pPr>
            <a:r>
              <a:rPr lang="cs-CZ" altLang="cs-CZ" sz="2800" dirty="0"/>
              <a:t>sleduje příjmy a výdaje, které v účetním období fyzicky proběhly a člení je na </a:t>
            </a:r>
            <a:r>
              <a:rPr lang="cs-CZ" altLang="cs-CZ" sz="2800" dirty="0">
                <a:solidFill>
                  <a:srgbClr val="FF0000"/>
                </a:solidFill>
              </a:rPr>
              <a:t>příjmy a výdaje ovlivňující </a:t>
            </a:r>
            <a:r>
              <a:rPr lang="cs-CZ" altLang="cs-CZ" sz="2800" dirty="0" smtClean="0">
                <a:solidFill>
                  <a:srgbClr val="FF0000"/>
                </a:solidFill>
              </a:rPr>
              <a:t>a </a:t>
            </a:r>
            <a:r>
              <a:rPr lang="cs-CZ" altLang="cs-CZ" sz="2800" dirty="0">
                <a:solidFill>
                  <a:srgbClr val="FF0000"/>
                </a:solidFill>
              </a:rPr>
              <a:t>neovlivňující základ daně.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772400" cy="864096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Účetnictví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1340768"/>
            <a:ext cx="7772400" cy="5112568"/>
          </a:xfrm>
        </p:spPr>
        <p:txBody>
          <a:bodyPr>
            <a:normAutofit/>
          </a:bodyPr>
          <a:lstStyle/>
          <a:p>
            <a:r>
              <a:rPr lang="cs-CZ" altLang="cs-CZ" sz="2400" dirty="0" smtClean="0">
                <a:solidFill>
                  <a:srgbClr val="FF0000"/>
                </a:solidFill>
              </a:rPr>
              <a:t>2</a:t>
            </a:r>
            <a:r>
              <a:rPr lang="cs-CZ" altLang="cs-CZ" sz="2400" dirty="0">
                <a:solidFill>
                  <a:srgbClr val="FF0000"/>
                </a:solidFill>
              </a:rPr>
              <a:t>. účetnictví </a:t>
            </a:r>
            <a:r>
              <a:rPr lang="cs-CZ" altLang="cs-CZ" sz="2400" dirty="0">
                <a:solidFill>
                  <a:srgbClr val="262626"/>
                </a:solidFill>
              </a:rPr>
              <a:t>/podvojné účetnictví</a:t>
            </a:r>
            <a:r>
              <a:rPr lang="cs-CZ" altLang="cs-CZ" sz="2400" dirty="0"/>
              <a:t>/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altLang="cs-CZ" sz="2400" dirty="0" smtClean="0"/>
              <a:t>upravuje </a:t>
            </a:r>
            <a:r>
              <a:rPr lang="cs-CZ" altLang="cs-CZ" sz="2400" b="1" dirty="0"/>
              <a:t>zákon o účetnictví </a:t>
            </a:r>
            <a:endParaRPr lang="cs-CZ" altLang="cs-CZ" sz="2400" b="1" dirty="0" smtClean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altLang="cs-CZ" sz="2400" dirty="0" smtClean="0"/>
              <a:t>účetnictví </a:t>
            </a:r>
            <a:r>
              <a:rPr lang="cs-CZ" altLang="cs-CZ" sz="2400" dirty="0"/>
              <a:t>vedou:</a:t>
            </a:r>
            <a:r>
              <a:rPr lang="cs-CZ" altLang="cs-CZ" sz="2400" dirty="0">
                <a:solidFill>
                  <a:srgbClr val="00B050"/>
                </a:solidFill>
              </a:rPr>
              <a:t> </a:t>
            </a:r>
            <a:r>
              <a:rPr lang="cs-CZ" altLang="cs-CZ" sz="2400" dirty="0" smtClean="0">
                <a:solidFill>
                  <a:srgbClr val="00B050"/>
                </a:solidFill>
              </a:rPr>
              <a:t>	</a:t>
            </a:r>
          </a:p>
          <a:p>
            <a:r>
              <a:rPr lang="cs-CZ" altLang="cs-CZ" sz="2400" dirty="0" smtClean="0"/>
              <a:t>a) všechny </a:t>
            </a:r>
            <a:r>
              <a:rPr lang="cs-CZ" altLang="cs-CZ" sz="2400" dirty="0"/>
              <a:t>právnické </a:t>
            </a:r>
            <a:r>
              <a:rPr lang="cs-CZ" altLang="cs-CZ" sz="2400" dirty="0" smtClean="0"/>
              <a:t>osoby </a:t>
            </a:r>
            <a:r>
              <a:rPr lang="cs-CZ" altLang="cs-CZ" sz="2400" dirty="0"/>
              <a:t>/obchodní společnosti, státní podniky, družstva</a:t>
            </a:r>
            <a:r>
              <a:rPr lang="cs-CZ" altLang="cs-CZ" sz="2400" dirty="0" smtClean="0"/>
              <a:t>/</a:t>
            </a:r>
            <a:endParaRPr lang="cs-CZ" altLang="cs-CZ" sz="2400" dirty="0"/>
          </a:p>
          <a:p>
            <a:r>
              <a:rPr lang="cs-CZ" altLang="cs-CZ" sz="2400" dirty="0" smtClean="0"/>
              <a:t>b) fyzické </a:t>
            </a:r>
            <a:r>
              <a:rPr lang="cs-CZ" altLang="cs-CZ" sz="2400" dirty="0"/>
              <a:t>osoby, které se </a:t>
            </a:r>
            <a:r>
              <a:rPr lang="cs-CZ" altLang="cs-CZ" sz="2400" dirty="0" smtClean="0"/>
              <a:t>staly </a:t>
            </a:r>
            <a:r>
              <a:rPr lang="cs-CZ" altLang="cs-CZ" sz="2400" dirty="0"/>
              <a:t>účetní </a:t>
            </a:r>
            <a:r>
              <a:rPr lang="cs-CZ" altLang="cs-CZ" sz="2400" dirty="0" smtClean="0"/>
              <a:t>jednotkou,                     protože </a:t>
            </a:r>
            <a:r>
              <a:rPr lang="cs-CZ" altLang="cs-CZ" sz="2400" dirty="0"/>
              <a:t>jejich obrat za předchozí rok </a:t>
            </a:r>
            <a:r>
              <a:rPr lang="cs-CZ" altLang="cs-CZ" sz="2400" dirty="0" smtClean="0"/>
              <a:t>přesáhl </a:t>
            </a:r>
            <a:r>
              <a:rPr lang="cs-CZ" altLang="cs-CZ" sz="2400" dirty="0" smtClean="0">
                <a:solidFill>
                  <a:srgbClr val="262626"/>
                </a:solidFill>
              </a:rPr>
              <a:t>25 </a:t>
            </a:r>
            <a:r>
              <a:rPr lang="cs-CZ" altLang="cs-CZ" sz="2400" dirty="0">
                <a:solidFill>
                  <a:srgbClr val="262626"/>
                </a:solidFill>
              </a:rPr>
              <a:t>mil. Kč nebo jsou zapsané v obchodním rejstříku nebo pokud se tak rozhodnou.</a:t>
            </a:r>
          </a:p>
          <a:p>
            <a:r>
              <a:rPr lang="cs-CZ" altLang="cs-CZ" sz="2400" dirty="0">
                <a:solidFill>
                  <a:srgbClr val="FF0000"/>
                </a:solidFill>
              </a:rPr>
              <a:t>Sleduje výši výnosů a nákladů, stav </a:t>
            </a:r>
            <a:r>
              <a:rPr lang="cs-CZ" altLang="cs-CZ" sz="2400" dirty="0" smtClean="0">
                <a:solidFill>
                  <a:srgbClr val="FF0000"/>
                </a:solidFill>
              </a:rPr>
              <a:t>majetku, </a:t>
            </a:r>
            <a:r>
              <a:rPr lang="cs-CZ" altLang="cs-CZ" sz="2400" dirty="0">
                <a:solidFill>
                  <a:srgbClr val="FF0000"/>
                </a:solidFill>
              </a:rPr>
              <a:t>stav závazků. Účtuje se podvojným zápisem na předepsané účty.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39491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7772400" cy="100811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Rozdíly mezi daňovou evidencí a účetnictvím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2132856"/>
            <a:ext cx="7772400" cy="4392488"/>
          </a:xfrm>
        </p:spPr>
        <p:txBody>
          <a:bodyPr>
            <a:normAutofit/>
          </a:bodyPr>
          <a:lstStyle/>
          <a:p>
            <a:r>
              <a:rPr lang="cs-CZ" altLang="cs-CZ" sz="2800" dirty="0" smtClean="0">
                <a:solidFill>
                  <a:srgbClr val="FF0000"/>
                </a:solidFill>
              </a:rPr>
              <a:t>Hlavní rozdíl mezi DE a účetnictvím je ve zjišťování výsledku hospodaření =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základ daně.</a:t>
            </a:r>
          </a:p>
          <a:p>
            <a:endParaRPr lang="cs-CZ" altLang="cs-CZ" sz="2800" b="1" dirty="0" smtClean="0"/>
          </a:p>
          <a:p>
            <a:pPr marL="457200" indent="-457200">
              <a:buFont typeface="+mj-lt"/>
              <a:buAutoNum type="arabicPeriod"/>
            </a:pPr>
            <a:r>
              <a:rPr lang="cs-CZ" altLang="cs-CZ" sz="2800" dirty="0" smtClean="0"/>
              <a:t>v daňové evidenci = rozdíl mezi příjmy a výdaji</a:t>
            </a:r>
          </a:p>
          <a:p>
            <a:pPr marL="457200" indent="-457200">
              <a:buFont typeface="+mj-lt"/>
              <a:buAutoNum type="arabicPeriod"/>
            </a:pPr>
            <a:r>
              <a:rPr lang="cs-CZ" altLang="cs-CZ" sz="2800" dirty="0" smtClean="0"/>
              <a:t>v účetnictví = rozdíl výnosů a nákladů</a:t>
            </a:r>
          </a:p>
          <a:p>
            <a:pPr marL="261938" indent="-261938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4734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7772400" cy="100811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Rozdíly mezi daňovou evidencí a účetnictvím</a:t>
            </a: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2132856"/>
            <a:ext cx="7772400" cy="4392488"/>
          </a:xfrm>
        </p:spPr>
        <p:txBody>
          <a:bodyPr>
            <a:normAutofit/>
          </a:bodyPr>
          <a:lstStyle/>
          <a:p>
            <a:r>
              <a:rPr lang="cs-CZ" altLang="cs-CZ" sz="2400" dirty="0" smtClean="0"/>
              <a:t>Rozdílem </a:t>
            </a:r>
            <a:r>
              <a:rPr lang="cs-CZ" altLang="cs-CZ" sz="2400" dirty="0"/>
              <a:t>výnosů a </a:t>
            </a:r>
            <a:r>
              <a:rPr lang="cs-CZ" altLang="cs-CZ" sz="2400" dirty="0" smtClean="0"/>
              <a:t>nákladů nebo příjmů a výdajů vzniká </a:t>
            </a:r>
            <a:r>
              <a:rPr lang="cs-CZ" altLang="cs-CZ" sz="2400" b="1" dirty="0"/>
              <a:t>hospodářský výsledek před zdaněním, </a:t>
            </a:r>
            <a:r>
              <a:rPr lang="cs-CZ" altLang="cs-CZ" sz="2400" dirty="0"/>
              <a:t>vypočítáme předepsanou </a:t>
            </a:r>
            <a:r>
              <a:rPr lang="cs-CZ" altLang="cs-CZ" sz="2400" b="1" dirty="0"/>
              <a:t>daň z příjmů </a:t>
            </a:r>
            <a:r>
              <a:rPr lang="cs-CZ" altLang="cs-CZ" sz="2400" dirty="0"/>
              <a:t>/upravuje zákon o dani z příjmu/. </a:t>
            </a:r>
            <a:endParaRPr lang="cs-CZ" altLang="cs-CZ" sz="2400" dirty="0" smtClean="0"/>
          </a:p>
          <a:p>
            <a:endParaRPr lang="cs-CZ" altLang="cs-CZ" sz="2400" dirty="0"/>
          </a:p>
          <a:p>
            <a:r>
              <a:rPr lang="cs-CZ" altLang="cs-CZ" sz="2400" b="1" dirty="0"/>
              <a:t>Hospodářským výsledkem může být:</a:t>
            </a:r>
          </a:p>
          <a:p>
            <a:r>
              <a:rPr lang="cs-CZ" altLang="cs-CZ" sz="2400" dirty="0"/>
              <a:t>    </a:t>
            </a:r>
            <a:r>
              <a:rPr lang="cs-CZ" altLang="cs-CZ" sz="2400" dirty="0">
                <a:solidFill>
                  <a:srgbClr val="FF0000"/>
                </a:solidFill>
              </a:rPr>
              <a:t>Zisk</a:t>
            </a:r>
            <a:r>
              <a:rPr lang="cs-CZ" altLang="cs-CZ" dirty="0">
                <a:solidFill>
                  <a:srgbClr val="FF0000"/>
                </a:solidFill>
              </a:rPr>
              <a:t> </a:t>
            </a:r>
            <a:r>
              <a:rPr lang="cs-CZ" altLang="cs-CZ" dirty="0"/>
              <a:t>   </a:t>
            </a:r>
            <a:r>
              <a:rPr lang="cs-CZ" altLang="cs-CZ" dirty="0" smtClean="0"/>
              <a:t>(</a:t>
            </a:r>
            <a:r>
              <a:rPr lang="cs-CZ" altLang="cs-CZ" sz="2400" dirty="0" smtClean="0"/>
              <a:t>výnosy/příjmy </a:t>
            </a:r>
            <a:r>
              <a:rPr lang="cs-CZ" altLang="cs-CZ" sz="2400" dirty="0"/>
              <a:t>jsou vyšší než </a:t>
            </a:r>
            <a:r>
              <a:rPr lang="cs-CZ" altLang="cs-CZ" sz="2400" dirty="0" smtClean="0"/>
              <a:t>náklady/výdaje</a:t>
            </a:r>
            <a:r>
              <a:rPr lang="cs-CZ" altLang="cs-CZ" dirty="0" smtClean="0"/>
              <a:t>)</a:t>
            </a:r>
            <a:endParaRPr lang="cs-CZ" altLang="cs-CZ" dirty="0"/>
          </a:p>
          <a:p>
            <a:r>
              <a:rPr lang="cs-CZ" altLang="cs-CZ" sz="2400" dirty="0"/>
              <a:t>    </a:t>
            </a:r>
            <a:r>
              <a:rPr lang="cs-CZ" altLang="cs-CZ" sz="2400" dirty="0">
                <a:solidFill>
                  <a:srgbClr val="FF0000"/>
                </a:solidFill>
              </a:rPr>
              <a:t>Ztráta</a:t>
            </a:r>
            <a:r>
              <a:rPr lang="cs-CZ" altLang="cs-CZ" sz="2400" dirty="0"/>
              <a:t> </a:t>
            </a:r>
            <a:r>
              <a:rPr lang="cs-CZ" altLang="cs-CZ" sz="2400" dirty="0" smtClean="0"/>
              <a:t>(výnosy/příjmy </a:t>
            </a:r>
            <a:r>
              <a:rPr lang="cs-CZ" altLang="cs-CZ" sz="2400" dirty="0"/>
              <a:t>jsou nižší než </a:t>
            </a:r>
            <a:r>
              <a:rPr lang="cs-CZ" altLang="cs-CZ" sz="2400" dirty="0" smtClean="0"/>
              <a:t>náklady/výdaje)</a:t>
            </a:r>
            <a:endParaRPr lang="cs-CZ" altLang="cs-CZ" sz="2400" dirty="0"/>
          </a:p>
          <a:p>
            <a:r>
              <a:rPr lang="cs-CZ" altLang="cs-CZ" sz="2400" dirty="0">
                <a:solidFill>
                  <a:srgbClr val="FF0000"/>
                </a:solidFill>
              </a:rPr>
              <a:t>     0</a:t>
            </a:r>
            <a:r>
              <a:rPr lang="cs-CZ" altLang="cs-CZ" sz="2400" dirty="0"/>
              <a:t>        (</a:t>
            </a:r>
            <a:r>
              <a:rPr lang="cs-CZ" altLang="cs-CZ" sz="2400" dirty="0" smtClean="0"/>
              <a:t>výnosy </a:t>
            </a:r>
            <a:r>
              <a:rPr lang="cs-CZ" altLang="cs-CZ" sz="2400" dirty="0"/>
              <a:t>se rovnají </a:t>
            </a:r>
            <a:r>
              <a:rPr lang="cs-CZ" altLang="cs-CZ" sz="2400" dirty="0" smtClean="0"/>
              <a:t>nákladům/příjmy se rovnají 			výdajům)   </a:t>
            </a:r>
            <a:endParaRPr lang="cs-CZ" altLang="cs-CZ" sz="2400" dirty="0"/>
          </a:p>
          <a:p>
            <a:pPr marL="261938" indent="-261938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06047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7772400" cy="100811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Hospodářský výsledek</a:t>
            </a:r>
            <a:b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844824"/>
            <a:ext cx="7772400" cy="5013176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altLang="cs-CZ" sz="2400" dirty="0" smtClean="0">
                <a:solidFill>
                  <a:srgbClr val="FF0000"/>
                </a:solidFill>
              </a:rPr>
              <a:t>Výnosy</a:t>
            </a:r>
            <a:r>
              <a:rPr lang="cs-CZ" altLang="cs-CZ" sz="2400" dirty="0" smtClean="0"/>
              <a:t> </a:t>
            </a:r>
            <a:r>
              <a:rPr lang="cs-CZ" altLang="cs-CZ" sz="2400" dirty="0"/>
              <a:t>jsou výkony vyjádřené v peněžních  </a:t>
            </a:r>
            <a:r>
              <a:rPr lang="cs-CZ" altLang="cs-CZ" sz="2400" dirty="0" smtClean="0"/>
              <a:t>jednotkách jsou </a:t>
            </a:r>
            <a:r>
              <a:rPr lang="cs-CZ" altLang="cs-CZ" sz="2400" dirty="0"/>
              <a:t>to služby, výrobky, zboží, kdy jejich prodejem vznikají tržby</a:t>
            </a:r>
            <a:r>
              <a:rPr lang="cs-CZ" altLang="cs-CZ" sz="2400" dirty="0" smtClean="0"/>
              <a:t>.</a:t>
            </a:r>
            <a:endParaRPr lang="cs-CZ" altLang="cs-CZ" sz="2400" dirty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altLang="cs-CZ" sz="2400" dirty="0" smtClean="0">
                <a:solidFill>
                  <a:srgbClr val="FF0000"/>
                </a:solidFill>
              </a:rPr>
              <a:t>Náklady</a:t>
            </a:r>
            <a:r>
              <a:rPr lang="cs-CZ" altLang="cs-CZ" sz="2400" dirty="0" smtClean="0"/>
              <a:t> </a:t>
            </a:r>
            <a:r>
              <a:rPr lang="cs-CZ" altLang="cs-CZ" sz="2400" dirty="0"/>
              <a:t>jsou veškeré spotřeby vyjádřené v </a:t>
            </a:r>
            <a:r>
              <a:rPr lang="cs-CZ" altLang="cs-CZ" sz="2400" dirty="0" smtClean="0"/>
              <a:t>penězích např</a:t>
            </a:r>
            <a:r>
              <a:rPr lang="cs-CZ" altLang="cs-CZ" sz="2400" dirty="0"/>
              <a:t>. spotřeba materiálu, opravy, telefonní poplatky, mzdy, spotřeba energie</a:t>
            </a:r>
            <a:r>
              <a:rPr lang="cs-CZ" altLang="cs-CZ" sz="2400" dirty="0" smtClean="0"/>
              <a:t>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altLang="cs-CZ" sz="2400" dirty="0" smtClean="0">
                <a:solidFill>
                  <a:srgbClr val="FF0000"/>
                </a:solidFill>
              </a:rPr>
              <a:t>Příjmy</a:t>
            </a:r>
            <a:r>
              <a:rPr lang="cs-CZ" altLang="cs-CZ" sz="2400" dirty="0" smtClean="0"/>
              <a:t> jsou přijaté peníze v pokladně nebo na bankovním účtu.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altLang="cs-CZ" sz="2400" dirty="0" smtClean="0">
                <a:solidFill>
                  <a:srgbClr val="FF0000"/>
                </a:solidFill>
              </a:rPr>
              <a:t>Výdaje</a:t>
            </a:r>
            <a:r>
              <a:rPr lang="cs-CZ" altLang="cs-CZ" sz="2400" dirty="0" smtClean="0"/>
              <a:t> jsou úbytek peněz v pokladně nebo na bankovním účtu.</a:t>
            </a:r>
            <a:endParaRPr lang="cs-CZ" altLang="cs-CZ" sz="2400" dirty="0"/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65144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851648" cy="792088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  <a:effectLst/>
                <a:latin typeface="+mn-lt"/>
              </a:rPr>
              <a:t>Daňová evidence</a:t>
            </a:r>
            <a:br>
              <a:rPr lang="cs-CZ" sz="3600" dirty="0" smtClean="0">
                <a:solidFill>
                  <a:schemeClr val="tx1"/>
                </a:solidFill>
                <a:effectLst/>
                <a:latin typeface="+mn-lt"/>
              </a:rPr>
            </a:br>
            <a:endParaRPr lang="cs-CZ" sz="3600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1412776"/>
            <a:ext cx="7854696" cy="4968552"/>
          </a:xfrm>
        </p:spPr>
        <p:txBody>
          <a:bodyPr>
            <a:normAutofit/>
          </a:bodyPr>
          <a:lstStyle/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/>
              <a:t>Pro podnikatele je důležité správné stanovení příjmů  a výdajů zahrnovaných do základu daně.</a:t>
            </a:r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b="1" dirty="0"/>
              <a:t>Rozdílem těchto příjmů a výdajů vzniká daňový základ, </a:t>
            </a:r>
            <a:r>
              <a:rPr lang="cs-CZ" dirty="0"/>
              <a:t>který je možné upravit o položky snižující základ daně /o částky darů, životního a penzijního pojištění atd./, </a:t>
            </a:r>
            <a:endParaRPr lang="cs-CZ" dirty="0" smtClean="0"/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/>
              <a:t>takto </a:t>
            </a:r>
            <a:r>
              <a:rPr lang="cs-CZ" dirty="0"/>
              <a:t>snížený základ daně zaokrouhlíme na 100 Kč dolů, </a:t>
            </a:r>
            <a:endParaRPr lang="cs-CZ" dirty="0" smtClean="0"/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/>
              <a:t>a </a:t>
            </a:r>
            <a:r>
              <a:rPr lang="cs-CZ" dirty="0"/>
              <a:t>vzniká tak výchozí částka pro výpočet daně. </a:t>
            </a:r>
            <a:endParaRPr lang="cs-CZ" dirty="0" smtClean="0"/>
          </a:p>
          <a:p>
            <a:pPr marL="457200" indent="-457200" algn="l">
              <a:buFont typeface="Wingdings" panose="05000000000000000000" pitchFamily="2" charset="2"/>
              <a:buChar char="ü"/>
            </a:pPr>
            <a:r>
              <a:rPr lang="cs-CZ" dirty="0" smtClean="0"/>
              <a:t>Sazba daně z příjmů pro </a:t>
            </a:r>
            <a:r>
              <a:rPr lang="cs-CZ" dirty="0"/>
              <a:t>fyzické osoby činí </a:t>
            </a:r>
            <a:r>
              <a:rPr lang="cs-CZ" b="1" dirty="0"/>
              <a:t>15 %.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6393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7772400" cy="1008112"/>
          </a:xfrm>
        </p:spPr>
        <p:txBody>
          <a:bodyPr/>
          <a:lstStyle/>
          <a:p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Výhody a nevýhody evidence</a:t>
            </a:r>
            <a:b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988840"/>
            <a:ext cx="7772400" cy="4536504"/>
          </a:xfrm>
        </p:spPr>
        <p:txBody>
          <a:bodyPr>
            <a:normAutofit/>
          </a:bodyPr>
          <a:lstStyle/>
          <a:p>
            <a:r>
              <a:rPr lang="cs-CZ" altLang="cs-CZ" sz="2400" b="1" dirty="0" smtClean="0"/>
              <a:t>Výhodou daňové evidence, ve srovnání s účetnictvím, je rozdílný způsob stanovení základu daně.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altLang="cs-CZ" sz="2400" dirty="0" smtClean="0"/>
              <a:t>V DE podnikatel neplatí daň z příjmů, např. z nezaplacených vydaných faktur a naopak do daňových výdajů lze uplatnit nákup zásob již v okamžiku zaplacení bez ohledu na jejich skutečnou spotřebu.</a:t>
            </a:r>
          </a:p>
          <a:p>
            <a:endParaRPr lang="cs-CZ" altLang="cs-CZ" sz="2400" dirty="0" smtClean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altLang="cs-CZ" sz="2400" dirty="0" smtClean="0"/>
              <a:t>V účetnictví ale přijatá faktura za provedenou službu, která nebyla zaplacena, bude nákladem (sníží základ daně), ale v DE základ daně neovlivní.</a:t>
            </a:r>
            <a:endParaRPr lang="cs-CZ" altLang="cs-CZ" sz="2400" dirty="0"/>
          </a:p>
          <a:p>
            <a:pPr marL="261938" indent="-261938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58830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7772400" cy="1008112"/>
          </a:xfrm>
        </p:spPr>
        <p:txBody>
          <a:bodyPr/>
          <a:lstStyle/>
          <a:p>
            <a:r>
              <a:rPr lang="cs-CZ" sz="360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Sledování pohybu majetku </a:t>
            </a:r>
            <a:br>
              <a:rPr lang="cs-CZ" sz="360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r>
              <a:rPr lang="cs-CZ" sz="360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>v podnikatelské činnosti</a:t>
            </a:r>
            <a: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  <a:t/>
            </a:r>
            <a:br>
              <a:rPr lang="cs-CZ" sz="3600" dirty="0" smtClean="0">
                <a:ln>
                  <a:noFill/>
                </a:ln>
                <a:solidFill>
                  <a:schemeClr val="tx1"/>
                </a:solidFill>
                <a:effectLst/>
                <a:latin typeface="+mn-lt"/>
              </a:rPr>
            </a:br>
            <a:endParaRPr lang="cs-CZ" sz="360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1988840"/>
            <a:ext cx="7772400" cy="4536504"/>
          </a:xfrm>
        </p:spPr>
        <p:txBody>
          <a:bodyPr>
            <a:normAutofit/>
          </a:bodyPr>
          <a:lstStyle/>
          <a:p>
            <a:pPr marL="261938" indent="-261938"/>
            <a:r>
              <a:rPr lang="cs-CZ" dirty="0"/>
              <a:t>Ve všech účetních jednotkách je povinná přesná evidence veškerého nakoupeného majetku pro potřeby firmy.</a:t>
            </a:r>
          </a:p>
          <a:p>
            <a:pPr marL="261938" indent="-261938"/>
            <a:r>
              <a:rPr lang="cs-CZ" dirty="0"/>
              <a:t>    Evidujeme na příslušných dokladech podle</a:t>
            </a:r>
          </a:p>
          <a:p>
            <a:pPr marL="261938" indent="-261938"/>
            <a:r>
              <a:rPr lang="cs-CZ" dirty="0"/>
              <a:t>    druhu majetku /skladová karta, kniha pohledávek, pokladní deník, inventární karta</a:t>
            </a:r>
            <a:r>
              <a:rPr lang="cs-CZ" dirty="0" smtClean="0"/>
              <a:t>/</a:t>
            </a:r>
          </a:p>
          <a:p>
            <a:pPr marL="261938" indent="-261938"/>
            <a:endParaRPr lang="cs-CZ" dirty="0"/>
          </a:p>
          <a:p>
            <a:pPr marL="261938" indent="-261938"/>
            <a:r>
              <a:rPr lang="cs-CZ" dirty="0"/>
              <a:t>S evidencí je také spojena kontrola, která je</a:t>
            </a:r>
          </a:p>
          <a:p>
            <a:pPr marL="261938" indent="-261938"/>
            <a:r>
              <a:rPr lang="cs-CZ" dirty="0"/>
              <a:t>    pro podnikatelskou sféru povinná, výsledné stavy jsou součástí závěrek podniků.</a:t>
            </a:r>
          </a:p>
          <a:p>
            <a:pPr marL="261938" indent="-261938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79581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Praktické cvičení</a:t>
            </a: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Podnikatel přijal v listopadu 2013 zálohu od zákazníka na poradenské služby, které uskutečnil v roce 2014.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Podnikatel obdržel fakturu za inzerát, který byl zveřejněn v novinách v říjnu 2013. Faktura byla zaplacena v lednu 2014.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321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>
                <a:solidFill>
                  <a:schemeClr val="tx1"/>
                </a:solidFill>
                <a:latin typeface="+mn-lt"/>
              </a:rPr>
              <a:t>Řešení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9304" y="2306092"/>
            <a:ext cx="811912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600" dirty="0" smtClean="0"/>
              <a:t>Jedná se o příjem zahrnovaný do základu daně v DE v roce 2013, ale výnos v účetnictví to bude až v okamžiku, kdy budou služby provedeny, tj. v roce 2014.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600" dirty="0" smtClean="0"/>
              <a:t>V DE se základ daně sníží až v roce 2014, tj. v okamžiku, kdy byl inzerát zaplacen, v účetnictví to bude náklad již v roce 2013, kdy byla služba (inzerát) provedena, bez ohledu, zda byl zaplacen či nikoliv.</a:t>
            </a:r>
          </a:p>
        </p:txBody>
      </p:sp>
    </p:spTree>
    <p:extLst>
      <p:ext uri="{BB962C8B-B14F-4D97-AF65-F5344CB8AC3E}">
        <p14:creationId xmlns:p14="http://schemas.microsoft.com/office/powerpoint/2010/main" val="408071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</a:t>
            </a:r>
            <a:r>
              <a:rPr lang="cs-CZ" dirty="0" smtClean="0"/>
              <a:t>o způsobech </a:t>
            </a:r>
            <a:r>
              <a:rPr lang="cs-CZ" dirty="0"/>
              <a:t>vedení </a:t>
            </a:r>
            <a:r>
              <a:rPr lang="cs-CZ" dirty="0" smtClean="0"/>
              <a:t>evidence podnikatelské </a:t>
            </a:r>
            <a:r>
              <a:rPr lang="cs-CZ" dirty="0"/>
              <a:t>činnosti doplněná o </a:t>
            </a:r>
            <a:r>
              <a:rPr lang="cs-CZ" dirty="0" smtClean="0"/>
              <a:t>praktická cvičení </a:t>
            </a:r>
            <a:r>
              <a:rPr lang="cs-CZ" dirty="0"/>
              <a:t>z oblasti daňové evidence a účetnictví.</a:t>
            </a:r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Použité </a:t>
            </a:r>
            <a:r>
              <a:rPr lang="cs-CZ" b="1" dirty="0"/>
              <a:t>zdroje:</a:t>
            </a:r>
          </a:p>
          <a:p>
            <a:r>
              <a:rPr lang="cs-CZ" dirty="0" smtClean="0"/>
              <a:t>ŠTOHL</a:t>
            </a:r>
            <a:r>
              <a:rPr lang="cs-CZ" dirty="0"/>
              <a:t>, Ing. Pavel. Učebnice účetnictví 2013 - 1. díl. 14. vyd. Znojmo: Ing. Pavel </a:t>
            </a:r>
            <a:r>
              <a:rPr lang="cs-CZ" dirty="0" err="1"/>
              <a:t>Štohl</a:t>
            </a:r>
            <a:r>
              <a:rPr lang="cs-CZ" dirty="0"/>
              <a:t> s.r.o., Znojmo, 2013. ISBN 978-8087237-58-8</a:t>
            </a:r>
            <a:r>
              <a:rPr lang="cs-CZ" dirty="0" smtClean="0"/>
              <a:t>.</a:t>
            </a:r>
          </a:p>
          <a:p>
            <a:r>
              <a:rPr lang="cs-CZ" dirty="0"/>
              <a:t>ŠTOHL, Ing. Pavel a Ing. Vladislav KLIČKA. Maturitní okruhy z účetnictví 2011. 4. upravené vydání. Znojmo: Ing. Pavel </a:t>
            </a:r>
            <a:r>
              <a:rPr lang="cs-CZ" dirty="0" err="1"/>
              <a:t>Štohl</a:t>
            </a:r>
            <a:r>
              <a:rPr lang="cs-CZ" dirty="0"/>
              <a:t> s.r.o., Znojmo, 2011. ISBN 978-80-87237-32-8</a:t>
            </a:r>
            <a:r>
              <a:rPr lang="cs-CZ" dirty="0" smtClean="0"/>
              <a:t>.</a:t>
            </a:r>
          </a:p>
          <a:p>
            <a:r>
              <a:rPr lang="cs-CZ" dirty="0"/>
              <a:t>ŠTOHL, Pavel. Daňová evidence 2011: praktický průvodce. 2., </a:t>
            </a:r>
            <a:r>
              <a:rPr lang="cs-CZ" dirty="0" err="1"/>
              <a:t>upr</a:t>
            </a:r>
            <a:r>
              <a:rPr lang="cs-CZ" dirty="0"/>
              <a:t>. vyd. Znojmo: Pavel </a:t>
            </a:r>
            <a:r>
              <a:rPr lang="cs-CZ" dirty="0" err="1"/>
              <a:t>Štohl</a:t>
            </a:r>
            <a:r>
              <a:rPr lang="cs-CZ" dirty="0"/>
              <a:t>, 2011, 133 s. ISBN 978-80-87237-34-2.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10689</TotalTime>
  <Words>866</Words>
  <Application>Microsoft Office PowerPoint</Application>
  <PresentationFormat>Předvádění na obrazovce (4:3)</PresentationFormat>
  <Paragraphs>85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Prezentace aplikace PowerPoint</vt:lpstr>
      <vt:lpstr>Prezentace aplikace PowerPoint</vt:lpstr>
      <vt:lpstr>Způsoby vedení evidence podnikatelské činnosti</vt:lpstr>
      <vt:lpstr>Daňová evidence</vt:lpstr>
      <vt:lpstr>Účetnictví</vt:lpstr>
      <vt:lpstr>Rozdíly mezi daňovou evidencí a účetnictvím</vt:lpstr>
      <vt:lpstr>Rozdíly mezi daňovou evidencí a účetnictvím</vt:lpstr>
      <vt:lpstr>Hospodářský výsledek </vt:lpstr>
      <vt:lpstr>Daňová evidence </vt:lpstr>
      <vt:lpstr>Výhody a nevýhody evidence </vt:lpstr>
      <vt:lpstr>Sledování pohybu majetku  v podnikatelské činnosti </vt:lpstr>
      <vt:lpstr>Praktické cvičení</vt:lpstr>
      <vt:lpstr>Řešení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NB1</cp:lastModifiedBy>
  <cp:revision>197</cp:revision>
  <dcterms:created xsi:type="dcterms:W3CDTF">2013-01-11T17:11:37Z</dcterms:created>
  <dcterms:modified xsi:type="dcterms:W3CDTF">2014-10-05T21:11:15Z</dcterms:modified>
</cp:coreProperties>
</file>