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4"/>
  </p:handoutMasterIdLst>
  <p:sldIdLst>
    <p:sldId id="256" r:id="rId2"/>
    <p:sldId id="257" r:id="rId3"/>
    <p:sldId id="259" r:id="rId4"/>
    <p:sldId id="283" r:id="rId5"/>
    <p:sldId id="296" r:id="rId6"/>
    <p:sldId id="307" r:id="rId7"/>
    <p:sldId id="295" r:id="rId8"/>
    <p:sldId id="308" r:id="rId9"/>
    <p:sldId id="297" r:id="rId10"/>
    <p:sldId id="298" r:id="rId11"/>
    <p:sldId id="309" r:id="rId12"/>
    <p:sldId id="282" r:id="rId13"/>
  </p:sldIdLst>
  <p:sldSz cx="9144000" cy="6858000" type="screen4x3"/>
  <p:notesSz cx="6797675" cy="992663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734722-958E-44FB-9570-E5E7DB0E6633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2E917F-BF94-48A8-8A2D-3A0DA1934F7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45178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6.11.2014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9660" y="3429000"/>
            <a:ext cx="58674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Charakteristika daňové evidence</a:t>
            </a:r>
            <a:endParaRPr lang="cs-CZ" sz="4000" b="1" dirty="0"/>
          </a:p>
          <a:p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3600" b="1" dirty="0" smtClean="0"/>
              <a:t>Úvod </a:t>
            </a:r>
            <a:r>
              <a:rPr lang="cs-CZ" sz="3600" b="1" dirty="0"/>
              <a:t>do </a:t>
            </a:r>
            <a:r>
              <a:rPr lang="cs-CZ" sz="3600" b="1" dirty="0" smtClean="0"/>
              <a:t>daňové evidence</a:t>
            </a:r>
            <a:endParaRPr lang="cs-CZ" sz="3600" b="1" dirty="0"/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</a:t>
            </a:r>
            <a:endParaRPr lang="cs-CZ" sz="2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833" y="38690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VI-2-18-10_Charakteristika daňové evidence – Úvod do DE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22. 04. 2014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2276872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55068" y="5301208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1584176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Arial Black" pitchFamily="34" charset="0"/>
              </a:rPr>
              <a:t>Charakteristika DE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08324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>
                <a:solidFill>
                  <a:srgbClr val="FF0000"/>
                </a:solidFill>
              </a:rPr>
              <a:t>daňová </a:t>
            </a:r>
            <a:r>
              <a:rPr lang="cs-CZ" sz="2800" dirty="0" smtClean="0">
                <a:solidFill>
                  <a:srgbClr val="FF0000"/>
                </a:solidFill>
              </a:rPr>
              <a:t>evidence, cíl daňové evidence, příjmy a výdaje zahrnované a nezahrnované do základu daně</a:t>
            </a:r>
            <a:endParaRPr lang="cs-CZ" sz="2800" dirty="0">
              <a:solidFill>
                <a:srgbClr val="FF0000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365104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42496" y="4383112"/>
            <a:ext cx="2915816" cy="251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latin typeface="+mn-lt"/>
              </a:rPr>
              <a:t/>
            </a:r>
            <a:br>
              <a:rPr lang="cs-CZ" sz="3600" b="1" dirty="0" smtClean="0">
                <a:latin typeface="+mn-lt"/>
              </a:rPr>
            </a:br>
            <a:r>
              <a:rPr lang="cs-CZ" sz="3600" b="1" dirty="0">
                <a:latin typeface="+mn-lt"/>
              </a:rPr>
              <a:t/>
            </a:r>
            <a:br>
              <a:rPr lang="cs-CZ" sz="3600" b="1" dirty="0">
                <a:latin typeface="+mn-lt"/>
              </a:rPr>
            </a:br>
            <a:r>
              <a:rPr lang="cs-CZ" sz="3600" b="1" dirty="0" smtClean="0">
                <a:latin typeface="+mn-lt"/>
              </a:rPr>
              <a:t/>
            </a:r>
            <a:br>
              <a:rPr lang="cs-CZ" sz="3600" b="1" dirty="0" smtClean="0">
                <a:latin typeface="+mn-lt"/>
              </a:rPr>
            </a:br>
            <a:r>
              <a:rPr lang="cs-CZ" sz="3600" b="1" dirty="0" smtClean="0">
                <a:latin typeface="+mn-lt"/>
              </a:rPr>
              <a:t>DE charakteristika</a:t>
            </a:r>
            <a:endParaRPr lang="cs-CZ" sz="36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Úkolem DE </a:t>
            </a:r>
            <a:r>
              <a:rPr lang="cs-CZ" dirty="0"/>
              <a:t>je poskytnout informace o:</a:t>
            </a:r>
          </a:p>
          <a:p>
            <a:pPr marL="514350" indent="-514350">
              <a:buAutoNum type="alphaLcParenR"/>
            </a:pPr>
            <a:r>
              <a:rPr lang="cs-CZ" dirty="0"/>
              <a:t>Příjmech a výdajích (v členění potřebném pro zjištění základu daně)</a:t>
            </a:r>
          </a:p>
          <a:p>
            <a:pPr marL="514350" indent="-514350">
              <a:buAutoNum type="alphaLcParenR"/>
            </a:pPr>
            <a:r>
              <a:rPr lang="cs-CZ" dirty="0"/>
              <a:t>Majetku a závazcích </a:t>
            </a:r>
            <a:r>
              <a:rPr lang="cs-CZ" dirty="0" smtClean="0"/>
              <a:t>podnikatele, </a:t>
            </a:r>
          </a:p>
          <a:p>
            <a:pPr marL="0" indent="0">
              <a:buNone/>
            </a:pPr>
            <a:r>
              <a:rPr lang="cs-CZ" dirty="0" smtClean="0"/>
              <a:t>které jsou řádně doloženy daňovým </a:t>
            </a:r>
          </a:p>
          <a:p>
            <a:pPr marL="0" indent="0">
              <a:buNone/>
            </a:pPr>
            <a:r>
              <a:rPr lang="cs-CZ" dirty="0" smtClean="0"/>
              <a:t>dokladem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NB1\AppData\Local\Microsoft\Windows\Temporary Internet Files\Content.IE5\P5WR2ORD\MP90030960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4912" y="3234184"/>
            <a:ext cx="2609088" cy="3623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+mn-lt"/>
              </a:rPr>
              <a:t>Forma a způsob vedení DE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sz="3200" dirty="0"/>
              <a:t>Zákon stanoví pouze obsah DE, nikoliv způsob či formu jejího </a:t>
            </a:r>
            <a:r>
              <a:rPr lang="cs-CZ" sz="3200" dirty="0" smtClean="0"/>
              <a:t>vedení</a:t>
            </a:r>
          </a:p>
          <a:p>
            <a:endParaRPr lang="cs-CZ" sz="3200" dirty="0"/>
          </a:p>
          <a:p>
            <a:r>
              <a:rPr lang="cs-CZ" sz="3200" dirty="0"/>
              <a:t>Záleží na rozhodnutí podnikatele, jakou formu zvolí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00773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+mn-lt"/>
              </a:rPr>
              <a:t>Forma a způsob vedení DE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Nepředepisují </a:t>
            </a:r>
            <a:r>
              <a:rPr lang="cs-CZ" sz="3200" dirty="0"/>
              <a:t>se knihy majetku a závazků, ale správce daně má právo daňovému subjektu uložit, aby kromě evidence stanovené </a:t>
            </a:r>
            <a:r>
              <a:rPr lang="cs-CZ" sz="3200" dirty="0" smtClean="0"/>
              <a:t>předpisy </a:t>
            </a:r>
            <a:r>
              <a:rPr lang="cs-CZ" sz="3200" dirty="0"/>
              <a:t>vedl další záznamy, potřebné pro správné stanovení základu daně a daňové povinnosti</a:t>
            </a:r>
          </a:p>
          <a:p>
            <a:pPr marL="0" indent="0">
              <a:buNone/>
            </a:pP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65070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r>
              <a:rPr lang="cs-CZ" sz="3600" b="1" dirty="0">
                <a:latin typeface="+mn-lt"/>
              </a:rPr>
              <a:t/>
            </a:r>
            <a:br>
              <a:rPr lang="cs-CZ" sz="3600" b="1" dirty="0">
                <a:latin typeface="+mn-lt"/>
              </a:rPr>
            </a:br>
            <a:r>
              <a:rPr lang="cs-CZ" sz="4000" b="1" dirty="0">
                <a:latin typeface="+mn-lt"/>
              </a:rPr>
              <a:t>C</a:t>
            </a:r>
            <a:r>
              <a:rPr lang="cs-CZ" sz="4000" b="1" dirty="0" smtClean="0">
                <a:latin typeface="+mn-lt"/>
              </a:rPr>
              <a:t>íl daňové evidence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cs-CZ" sz="3200" dirty="0"/>
              <a:t>Jediným cílem je zajistit správné podklady pro výpočet základu daně z příjmů, tj</a:t>
            </a:r>
            <a:r>
              <a:rPr lang="cs-CZ" sz="3200" dirty="0" smtClean="0"/>
              <a:t>. správně </a:t>
            </a:r>
            <a:r>
              <a:rPr lang="cs-CZ" sz="3200" dirty="0" smtClean="0">
                <a:solidFill>
                  <a:srgbClr val="FF0000"/>
                </a:solidFill>
              </a:rPr>
              <a:t>rozlišit </a:t>
            </a:r>
            <a:r>
              <a:rPr lang="cs-CZ" sz="3200" dirty="0">
                <a:solidFill>
                  <a:srgbClr val="FF0000"/>
                </a:solidFill>
              </a:rPr>
              <a:t>příjmy a výdaje </a:t>
            </a:r>
            <a:r>
              <a:rPr lang="cs-CZ" sz="3200" dirty="0" smtClean="0">
                <a:solidFill>
                  <a:srgbClr val="FF0000"/>
                </a:solidFill>
              </a:rPr>
              <a:t>zahrnované </a:t>
            </a:r>
            <a:r>
              <a:rPr lang="cs-CZ" sz="3200" dirty="0">
                <a:solidFill>
                  <a:srgbClr val="FF0000"/>
                </a:solidFill>
              </a:rPr>
              <a:t>a nezahrnované do základu </a:t>
            </a:r>
            <a:r>
              <a:rPr lang="cs-CZ" sz="3200" dirty="0" smtClean="0">
                <a:solidFill>
                  <a:srgbClr val="FF0000"/>
                </a:solidFill>
              </a:rPr>
              <a:t>daně</a:t>
            </a:r>
          </a:p>
          <a:p>
            <a:pPr marL="0" indent="0">
              <a:buNone/>
            </a:pPr>
            <a:endParaRPr lang="cs-CZ" sz="3200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q"/>
            </a:pPr>
            <a:r>
              <a:rPr lang="cs-CZ" sz="3200" dirty="0"/>
              <a:t>DE je využitelná pro ekonomické rozhodování při řízení firmy</a:t>
            </a:r>
          </a:p>
          <a:p>
            <a:pPr marL="0" indent="0">
              <a:buNone/>
            </a:pPr>
            <a:endParaRPr lang="cs-CZ" sz="3200" dirty="0" smtClean="0"/>
          </a:p>
        </p:txBody>
      </p:sp>
      <p:pic>
        <p:nvPicPr>
          <p:cNvPr id="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36848"/>
            <a:ext cx="226774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15841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/>
            </a:r>
            <a:br>
              <a:rPr lang="cs-CZ" sz="4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r>
              <a:rPr lang="cs-CZ" sz="3600" b="1" dirty="0">
                <a:latin typeface="+mn-lt"/>
              </a:rPr>
              <a:t/>
            </a:r>
            <a:br>
              <a:rPr lang="cs-CZ" sz="3600" b="1" dirty="0">
                <a:latin typeface="+mn-lt"/>
              </a:rPr>
            </a:br>
            <a:r>
              <a:rPr lang="cs-CZ" sz="4000" b="1" dirty="0">
                <a:latin typeface="+mn-lt"/>
              </a:rPr>
              <a:t>C</a:t>
            </a:r>
            <a:r>
              <a:rPr lang="cs-CZ" sz="4000" b="1" dirty="0" smtClean="0">
                <a:latin typeface="+mn-lt"/>
              </a:rPr>
              <a:t>íl daňové evidence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Při výpočtu základu daně se souhrn příjmů zahrnovaných do základu daně snižuje o výdaje zahrnované do základu daně</a:t>
            </a:r>
          </a:p>
        </p:txBody>
      </p:sp>
      <p:pic>
        <p:nvPicPr>
          <p:cNvPr id="4" name="Picture 2" descr="C:\Users\NB1\AppData\Local\Microsoft\Windows\Temporary Internet Files\Content.IE5\80Y9DHJV\MP9004009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47688" y="3736848"/>
            <a:ext cx="2496312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93378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/>
              <a:t/>
            </a:r>
            <a:br>
              <a:rPr lang="cs-CZ" sz="3600" dirty="0"/>
            </a:br>
            <a:r>
              <a:rPr lang="cs-CZ" sz="3200" b="1" dirty="0">
                <a:latin typeface="+mn-lt"/>
              </a:rPr>
              <a:t>Evidence příjmů a výdajů 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(</a:t>
            </a:r>
            <a:r>
              <a:rPr lang="cs-CZ" sz="3200" b="1" dirty="0">
                <a:latin typeface="+mn-lt"/>
              </a:rPr>
              <a:t>podle zákona o dani z příjmů)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Příjmy </a:t>
            </a:r>
            <a:r>
              <a:rPr lang="cs-CZ" sz="3200" dirty="0"/>
              <a:t>by měly být v DE zachyceny tak, aby bylo zřejmé rozdělení na příjmy </a:t>
            </a:r>
            <a:r>
              <a:rPr lang="cs-CZ" sz="3200" dirty="0">
                <a:solidFill>
                  <a:srgbClr val="FF0000"/>
                </a:solidFill>
              </a:rPr>
              <a:t>zahrnované/nezahrnované do základu daně.</a:t>
            </a:r>
          </a:p>
          <a:p>
            <a:pPr marL="514350" indent="-514350">
              <a:buAutoNum type="alphaLcParenR"/>
            </a:pPr>
            <a:r>
              <a:rPr lang="cs-CZ" sz="3200" dirty="0"/>
              <a:t>Zahrnované do základu daně - např. příjmy za prodej zboží, výrobků, poskytnutí </a:t>
            </a:r>
            <a:r>
              <a:rPr lang="cs-CZ" sz="3200" dirty="0" smtClean="0"/>
              <a:t>služeb, které bezprostředně souvisejí s podnikatelskou činností</a:t>
            </a:r>
            <a:endParaRPr lang="cs-CZ" sz="3200" dirty="0"/>
          </a:p>
          <a:p>
            <a:pPr marL="514350" indent="-514350">
              <a:buAutoNum type="alphaLcParenR"/>
            </a:pPr>
            <a:r>
              <a:rPr lang="cs-CZ" sz="3200" dirty="0"/>
              <a:t>Nezahrnované do základu daně – např. peněžní vklady podnikatele, přijaté půjčky</a:t>
            </a:r>
          </a:p>
          <a:p>
            <a:pPr marL="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3002819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Evidence příjmů a výdajů </a:t>
            </a:r>
            <a:b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</a:br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(podle zákona o dani z příjmů)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Výdaje </a:t>
            </a:r>
            <a:r>
              <a:rPr lang="cs-CZ" sz="3200" dirty="0"/>
              <a:t>by měly být v DE zachyceny tak, aby bylo zřejmé rozdělení na příjmy </a:t>
            </a:r>
            <a:r>
              <a:rPr lang="cs-CZ" sz="3200" dirty="0">
                <a:solidFill>
                  <a:srgbClr val="FF0000"/>
                </a:solidFill>
              </a:rPr>
              <a:t>odčitatelné/neodčitatelné od základu daně.</a:t>
            </a:r>
          </a:p>
          <a:p>
            <a:pPr marL="514350" indent="-514350">
              <a:buAutoNum type="alphaLcParenR"/>
            </a:pPr>
            <a:r>
              <a:rPr lang="cs-CZ" sz="3200" dirty="0"/>
              <a:t>Odčitatelné výdaje – výdaje na dosažení, zajištění a udržení zdanitelných příjmů, např. nákup materiálu, zboží, </a:t>
            </a:r>
            <a:r>
              <a:rPr lang="cs-CZ" sz="3200" dirty="0" smtClean="0"/>
              <a:t>služeb, které bezprostředně souvisí s podnikatelskou činností</a:t>
            </a:r>
            <a:endParaRPr lang="cs-CZ" sz="3200" dirty="0"/>
          </a:p>
          <a:p>
            <a:pPr marL="514350" indent="-514350">
              <a:buAutoNum type="alphaLcParenR"/>
            </a:pPr>
            <a:r>
              <a:rPr lang="cs-CZ" sz="3200" dirty="0"/>
              <a:t>Neodčitatelné výdaje – např. osobní spotřeba podnikatele, splátka </a:t>
            </a:r>
            <a:r>
              <a:rPr lang="cs-CZ" sz="3200" dirty="0" smtClean="0"/>
              <a:t>půjčky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3904961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Evidence příjmů a výdajů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Příjmy a výdaje, které nelze zahrnout do základu </a:t>
            </a:r>
            <a:r>
              <a:rPr lang="cs-CZ" sz="3200" dirty="0" smtClean="0"/>
              <a:t>daně, </a:t>
            </a:r>
            <a:r>
              <a:rPr lang="cs-CZ" sz="3200" dirty="0" smtClean="0"/>
              <a:t>provázejí podnikatelskou činnost, ale daňový základ podle zákona o dani z příjmů nesmí ovlivnit.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/>
              <a:t>(podrobnější výklad v DUM: VI-2-18-12)</a:t>
            </a:r>
          </a:p>
          <a:p>
            <a:pPr marL="0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1799175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</a:t>
            </a:r>
            <a:r>
              <a:rPr lang="cs-CZ" dirty="0" smtClean="0"/>
              <a:t>o způsobech </a:t>
            </a:r>
            <a:r>
              <a:rPr lang="cs-CZ" dirty="0"/>
              <a:t>vedení </a:t>
            </a:r>
            <a:r>
              <a:rPr lang="cs-CZ" dirty="0" smtClean="0"/>
              <a:t>evidence podnikatelské činnosti a o zahrnování nákupů podnikatele do obchodního majetku. Vše je doplněno o praktické příklady z oblasti daňové evidence.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Použité </a:t>
            </a:r>
            <a:r>
              <a:rPr lang="cs-CZ" b="1" dirty="0"/>
              <a:t>zdroje:</a:t>
            </a:r>
          </a:p>
          <a:p>
            <a:r>
              <a:rPr lang="cs-CZ" dirty="0" smtClean="0"/>
              <a:t>ŠTOHL</a:t>
            </a:r>
            <a:r>
              <a:rPr lang="cs-CZ" dirty="0"/>
              <a:t>, Ing. Pavel. Učebnice účetnictví 2013 - 1. díl. 14. vyd. Znojmo: Ing. Pavel </a:t>
            </a:r>
            <a:r>
              <a:rPr lang="cs-CZ" dirty="0" err="1"/>
              <a:t>Štohl</a:t>
            </a:r>
            <a:r>
              <a:rPr lang="cs-CZ" dirty="0"/>
              <a:t> s.r.o., Znojmo, 2013. ISBN 978-8087237-58-8</a:t>
            </a:r>
            <a:r>
              <a:rPr lang="cs-CZ" dirty="0" smtClean="0"/>
              <a:t>.</a:t>
            </a:r>
          </a:p>
          <a:p>
            <a:r>
              <a:rPr lang="cs-CZ" dirty="0"/>
              <a:t>ŠTOHL, Ing. Pavel a Ing. Vladislav KLIČKA. Maturitní okruhy z účetnictví 2011. 4. upravené vydání. Znojmo: Ing. Pavel </a:t>
            </a:r>
            <a:r>
              <a:rPr lang="cs-CZ" dirty="0" err="1"/>
              <a:t>Štohl</a:t>
            </a:r>
            <a:r>
              <a:rPr lang="cs-CZ" dirty="0"/>
              <a:t> s.r.o., Znojmo, 2011. ISBN 978-80-87237-32-8</a:t>
            </a:r>
            <a:r>
              <a:rPr lang="cs-CZ" dirty="0" smtClean="0"/>
              <a:t>.</a:t>
            </a:r>
          </a:p>
          <a:p>
            <a:r>
              <a:rPr lang="cs-CZ" dirty="0"/>
              <a:t>ŠTOHL, Pavel. Daňová evidence 2011: praktický průvodce. 2., </a:t>
            </a:r>
            <a:r>
              <a:rPr lang="cs-CZ" dirty="0" err="1"/>
              <a:t>upr</a:t>
            </a:r>
            <a:r>
              <a:rPr lang="cs-CZ" dirty="0"/>
              <a:t>. vyd. Znojmo: Pavel </a:t>
            </a:r>
            <a:r>
              <a:rPr lang="cs-CZ" dirty="0" err="1"/>
              <a:t>Štohl</a:t>
            </a:r>
            <a:r>
              <a:rPr lang="cs-CZ" dirty="0"/>
              <a:t>, 2011, 133 s. ISBN 978-80-87237-34-2.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11069</TotalTime>
  <Words>551</Words>
  <Application>Microsoft Office PowerPoint</Application>
  <PresentationFormat>Předvádění na obrazovce (4:3)</PresentationFormat>
  <Paragraphs>64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Charakteristika DE</vt:lpstr>
      <vt:lpstr>   DE charakteristika</vt:lpstr>
      <vt:lpstr>Forma a způsob vedení DE</vt:lpstr>
      <vt:lpstr>Forma a způsob vedení DE</vt:lpstr>
      <vt:lpstr>   Cíl daňové evidence</vt:lpstr>
      <vt:lpstr>   Cíl daňové evidence</vt:lpstr>
      <vt:lpstr>  Evidence příjmů a výdajů  (podle zákona o dani z příjmů)</vt:lpstr>
      <vt:lpstr>Evidence příjmů a výdajů  (podle zákona o dani z příjmů)</vt:lpstr>
      <vt:lpstr>Evidence příjmů a výdajů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225</cp:revision>
  <cp:lastPrinted>2014-06-09T07:47:17Z</cp:lastPrinted>
  <dcterms:created xsi:type="dcterms:W3CDTF">2013-01-11T17:11:37Z</dcterms:created>
  <dcterms:modified xsi:type="dcterms:W3CDTF">2014-11-06T13:42:45Z</dcterms:modified>
</cp:coreProperties>
</file>