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94" r:id="rId5"/>
    <p:sldId id="299" r:id="rId6"/>
    <p:sldId id="300" r:id="rId7"/>
    <p:sldId id="301" r:id="rId8"/>
    <p:sldId id="302" r:id="rId9"/>
    <p:sldId id="303" r:id="rId10"/>
    <p:sldId id="304" r:id="rId11"/>
    <p:sldId id="306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429000"/>
            <a:ext cx="712879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Charakteristika daňové evidence</a:t>
            </a:r>
            <a:endParaRPr lang="cs-CZ" sz="4000" b="1" dirty="0"/>
          </a:p>
          <a:p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3600" b="1" dirty="0" smtClean="0"/>
              <a:t>Evidence majetku a závazků</a:t>
            </a:r>
            <a:endParaRPr lang="cs-CZ" sz="3600" b="1" dirty="0"/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90872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833" y="386904"/>
            <a:ext cx="8352928" cy="3947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VI-2-18-11_Charakteristika daňové evidence – Evidence majetku a závazků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22. 04.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76872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38300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Charakteristika DE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obchodní majetek, vyřazení majetku z evidence, den vyřazení majetku, závazky, inventarizace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496" y="4383112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r>
              <a:rPr lang="cs-CZ" sz="4000" b="1" dirty="0">
                <a:latin typeface="+mn-lt"/>
              </a:rPr>
              <a:t>Evidence majetku a závazků</a:t>
            </a:r>
            <a:br>
              <a:rPr lang="cs-CZ" sz="4000" b="1" dirty="0">
                <a:latin typeface="+mn-lt"/>
              </a:rPr>
            </a:br>
            <a:endParaRPr lang="cs-CZ" sz="40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4888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V evidenci majetku </a:t>
            </a:r>
            <a:r>
              <a:rPr lang="cs-CZ" sz="2800" dirty="0"/>
              <a:t>se zachycuje majetek, který se poplatník rozhodne vložit do svého obchodního majetku.</a:t>
            </a:r>
          </a:p>
          <a:p>
            <a:r>
              <a:rPr lang="cs-CZ" sz="2800" dirty="0">
                <a:solidFill>
                  <a:srgbClr val="FF0000"/>
                </a:solidFill>
              </a:rPr>
              <a:t>Obchodní majetek </a:t>
            </a:r>
            <a:r>
              <a:rPr lang="cs-CZ" sz="2800" dirty="0"/>
              <a:t>je souhrn majetkových hodnot (věcí, pohledávek aj. práv a penězi ocenitelných jiných hodnot), které jsou ve vlastnictví poplatníka a jsou uvedeny v evidenci majetku pro účely stanovení základu daně a daně z příjmů.</a:t>
            </a:r>
          </a:p>
        </p:txBody>
      </p:sp>
    </p:spTree>
    <p:extLst>
      <p:ext uri="{BB962C8B-B14F-4D97-AF65-F5344CB8AC3E}">
        <p14:creationId xmlns:p14="http://schemas.microsoft.com/office/powerpoint/2010/main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r>
              <a:rPr lang="cs-CZ" sz="4000" b="1" dirty="0">
                <a:latin typeface="+mn-lt"/>
              </a:rPr>
              <a:t>Evidence majetku a závazků</a:t>
            </a:r>
            <a:br>
              <a:rPr lang="cs-CZ" sz="4000" b="1" dirty="0">
                <a:latin typeface="+mn-lt"/>
              </a:rPr>
            </a:br>
            <a:endParaRPr lang="cs-CZ" sz="40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4888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Dnem vyřazení </a:t>
            </a:r>
            <a:r>
              <a:rPr lang="cs-CZ" sz="2800" dirty="0"/>
              <a:t>majetku z obchodního majetku poplatníka se rozumí den, kdy poplatník o tomto majetku naposledy účtoval nebo </a:t>
            </a:r>
            <a:r>
              <a:rPr lang="cs-CZ" sz="2800" dirty="0" smtClean="0"/>
              <a:t>jej </a:t>
            </a:r>
            <a:r>
              <a:rPr lang="cs-CZ" sz="2800" dirty="0"/>
              <a:t>uváděl v daňové evidenci.</a:t>
            </a:r>
          </a:p>
          <a:p>
            <a:r>
              <a:rPr lang="cs-CZ" sz="2800" dirty="0"/>
              <a:t>Podnikatel – FO, se může kdykoliv rozhodnout, zda </a:t>
            </a:r>
            <a:r>
              <a:rPr lang="cs-CZ" sz="2800" dirty="0">
                <a:solidFill>
                  <a:srgbClr val="FF0000"/>
                </a:solidFill>
              </a:rPr>
              <a:t>majetek vloží </a:t>
            </a:r>
            <a:r>
              <a:rPr lang="cs-CZ" sz="2800" dirty="0"/>
              <a:t>do obchodního majetku či ne.</a:t>
            </a:r>
          </a:p>
          <a:p>
            <a:r>
              <a:rPr lang="cs-CZ" sz="2800" dirty="0"/>
              <a:t>Podnikatel – FO, se může kdykoliv rozhodnout, zda </a:t>
            </a:r>
            <a:r>
              <a:rPr lang="cs-CZ" sz="2800" dirty="0">
                <a:solidFill>
                  <a:srgbClr val="FF0000"/>
                </a:solidFill>
              </a:rPr>
              <a:t>majetek vyřadí </a:t>
            </a:r>
            <a:r>
              <a:rPr lang="cs-CZ" sz="2800" dirty="0"/>
              <a:t>z obchodního majetku pro svou osobní potřebu (nevzniká zdanitelný příjem</a:t>
            </a:r>
            <a:r>
              <a:rPr lang="cs-CZ" sz="2800" dirty="0" smtClean="0"/>
              <a:t>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896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r>
              <a:rPr lang="cs-CZ" sz="4000" b="1" dirty="0">
                <a:latin typeface="+mn-lt"/>
              </a:rPr>
              <a:t>Evidence majetku a závazků</a:t>
            </a:r>
            <a:br>
              <a:rPr lang="cs-CZ" sz="4000" b="1" dirty="0">
                <a:latin typeface="+mn-lt"/>
              </a:rPr>
            </a:br>
            <a:endParaRPr lang="cs-CZ" sz="40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4888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Nemovitosti nebo movité věci </a:t>
            </a:r>
            <a:r>
              <a:rPr lang="cs-CZ" sz="2800" dirty="0"/>
              <a:t>se musí zahrnout do obchodního majetku celé, a to </a:t>
            </a:r>
            <a:r>
              <a:rPr lang="cs-CZ" sz="2800" dirty="0">
                <a:solidFill>
                  <a:srgbClr val="FF0000"/>
                </a:solidFill>
              </a:rPr>
              <a:t>bez ohledu </a:t>
            </a:r>
            <a:r>
              <a:rPr lang="cs-CZ" sz="2800" dirty="0"/>
              <a:t>na to, zda je vložená nemovitost nebo movitá věc </a:t>
            </a:r>
            <a:r>
              <a:rPr lang="cs-CZ" sz="2800" dirty="0">
                <a:solidFill>
                  <a:srgbClr val="FF0000"/>
                </a:solidFill>
              </a:rPr>
              <a:t>používána pro podnikání z části nebo celá.</a:t>
            </a:r>
          </a:p>
        </p:txBody>
      </p:sp>
      <p:pic>
        <p:nvPicPr>
          <p:cNvPr id="4" name="Picture 2" descr="C:\Users\NB1\AppData\Local\Microsoft\Windows\Temporary Internet Files\Content.IE5\80Y9DHJV\MP9004009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688" y="373684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r>
              <a:rPr lang="cs-CZ" sz="4000" b="1" dirty="0">
                <a:latin typeface="+mn-lt"/>
              </a:rPr>
              <a:t>Evidence majetku a závazků</a:t>
            </a:r>
            <a:br>
              <a:rPr lang="cs-CZ" sz="4000" b="1" dirty="0">
                <a:latin typeface="+mn-lt"/>
              </a:rPr>
            </a:br>
            <a:endParaRPr lang="cs-CZ" sz="40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4888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Příklad</a:t>
            </a:r>
          </a:p>
          <a:p>
            <a:r>
              <a:rPr lang="cs-CZ" sz="2800" dirty="0"/>
              <a:t>Poplatník používá pro podnikání část rodinného domu jako kancelář. </a:t>
            </a:r>
          </a:p>
          <a:p>
            <a:r>
              <a:rPr lang="cs-CZ" sz="2800" dirty="0"/>
              <a:t>O obchodní majetek se bude jednat v případě, že v daňové evidenci bude </a:t>
            </a:r>
            <a:r>
              <a:rPr lang="cs-CZ" sz="2800" dirty="0">
                <a:solidFill>
                  <a:srgbClr val="FF0000"/>
                </a:solidFill>
              </a:rPr>
              <a:t>evidovat celou budovu. </a:t>
            </a:r>
          </a:p>
        </p:txBody>
      </p:sp>
    </p:spTree>
    <p:extLst>
      <p:ext uri="{BB962C8B-B14F-4D97-AF65-F5344CB8AC3E}">
        <p14:creationId xmlns:p14="http://schemas.microsoft.com/office/powerpoint/2010/main" val="182378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>
                <a:latin typeface="+mn-lt"/>
              </a:rPr>
              <a:t>Obchodní majetek</a:t>
            </a:r>
            <a:br>
              <a:rPr lang="cs-CZ" sz="4000" b="1" dirty="0">
                <a:latin typeface="+mn-lt"/>
              </a:rPr>
            </a:br>
            <a:endParaRPr lang="cs-CZ" sz="40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4888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Může mít tyto </a:t>
            </a:r>
            <a:r>
              <a:rPr lang="cs-CZ" sz="2800" dirty="0">
                <a:solidFill>
                  <a:srgbClr val="FF0000"/>
                </a:solidFill>
              </a:rPr>
              <a:t>formy</a:t>
            </a:r>
            <a:r>
              <a:rPr lang="cs-CZ" sz="2800" dirty="0" smtClean="0">
                <a:solidFill>
                  <a:srgbClr val="FF0000"/>
                </a:solidFill>
              </a:rPr>
              <a:t>:</a:t>
            </a:r>
          </a:p>
          <a:p>
            <a:endParaRPr lang="cs-CZ" sz="2800" dirty="0"/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/>
              <a:t> hmotný majetek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/>
              <a:t> zásoby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/>
              <a:t> pohledávky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/>
              <a:t> peněžní prostředky</a:t>
            </a:r>
          </a:p>
        </p:txBody>
      </p:sp>
      <p:pic>
        <p:nvPicPr>
          <p:cNvPr id="4" name="Picture 2" descr="C:\Users\NB1\AppData\Local\Microsoft\Windows\Temporary Internet Files\Content.IE5\80Y9DHJV\MP9004009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688" y="373684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38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704088"/>
            <a:ext cx="7935416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latin typeface="+mn-lt"/>
              </a:rPr>
              <a:t>Závazky</a:t>
            </a:r>
            <a:r>
              <a:rPr lang="cs-CZ" sz="4000" b="1" dirty="0">
                <a:latin typeface="+mn-lt"/>
              </a:rPr>
              <a:t/>
            </a:r>
            <a:br>
              <a:rPr lang="cs-CZ" sz="4000" b="1" dirty="0">
                <a:latin typeface="+mn-lt"/>
              </a:rPr>
            </a:br>
            <a:endParaRPr lang="cs-CZ" sz="40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4888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Závazky jsou dluhy podnikatele vůči věřiteli (dodavateli), </a:t>
            </a:r>
          </a:p>
          <a:p>
            <a:r>
              <a:rPr lang="cs-CZ" sz="2800" dirty="0"/>
              <a:t>případně jeho povinnost provést (v určité době) dohodnutou službu.</a:t>
            </a:r>
          </a:p>
        </p:txBody>
      </p:sp>
      <p:pic>
        <p:nvPicPr>
          <p:cNvPr id="4" name="Picture 2" descr="C:\Users\NB1\AppData\Local\Microsoft\Windows\Temporary Internet Files\Content.IE5\80Y9DHJV\MP9004009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688" y="373684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28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0568" y="704088"/>
            <a:ext cx="7952432" cy="63668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+mn-lt"/>
              </a:rPr>
              <a:t/>
            </a:r>
            <a:br>
              <a:rPr lang="cs-CZ" sz="4000" b="1" dirty="0">
                <a:latin typeface="+mn-lt"/>
              </a:rPr>
            </a:br>
            <a:r>
              <a:rPr lang="cs-CZ" sz="4000" b="1" dirty="0">
                <a:latin typeface="+mn-lt"/>
              </a:rPr>
              <a:t>Závazky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10568" y="1628800"/>
            <a:ext cx="74888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Příklad</a:t>
            </a:r>
          </a:p>
          <a:p>
            <a:r>
              <a:rPr lang="cs-CZ" sz="2800" dirty="0"/>
              <a:t>Přijaté faktury za nákup majetku, za služby, které ještě nebyly zaplaceny, jsou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závazkem podnikatele vůči dodavateli.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/>
              <a:t>(podrobnější výklad v DUM: </a:t>
            </a:r>
            <a:r>
              <a:rPr lang="cs-CZ" sz="2800" dirty="0" smtClean="0"/>
              <a:t>VI-2-18-12)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5032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704088"/>
            <a:ext cx="7935416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+mn-lt"/>
              </a:rPr>
              <a:t>Obchodní majetek</a:t>
            </a:r>
            <a:br>
              <a:rPr lang="cs-CZ" sz="4000" b="1" dirty="0">
                <a:latin typeface="+mn-lt"/>
              </a:rPr>
            </a:br>
            <a:r>
              <a:rPr lang="cs-CZ" sz="4000" b="1" dirty="0" smtClean="0">
                <a:latin typeface="+mn-lt"/>
              </a:rPr>
              <a:t>Upozornění</a:t>
            </a:r>
            <a:endParaRPr lang="cs-CZ" sz="40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276872"/>
            <a:ext cx="74888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Pro DE platí povinnost </a:t>
            </a:r>
            <a:r>
              <a:rPr lang="cs-CZ" sz="2800" dirty="0">
                <a:solidFill>
                  <a:srgbClr val="FF0000"/>
                </a:solidFill>
              </a:rPr>
              <a:t>inventarizace, 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/>
              <a:t>tj. k poslednímu dni zdaňovacího období musí podnikatel provést zjištění skutečného stavu zásob, hmotného majetku, pohledávek a závazků.</a:t>
            </a:r>
          </a:p>
        </p:txBody>
      </p:sp>
    </p:spTree>
    <p:extLst>
      <p:ext uri="{BB962C8B-B14F-4D97-AF65-F5344CB8AC3E}">
        <p14:creationId xmlns:p14="http://schemas.microsoft.com/office/powerpoint/2010/main" val="657548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o způsobech </a:t>
            </a:r>
            <a:r>
              <a:rPr lang="cs-CZ" dirty="0"/>
              <a:t>vedení </a:t>
            </a:r>
            <a:r>
              <a:rPr lang="cs-CZ" dirty="0" smtClean="0"/>
              <a:t>evidence podnikatelské činnosti a o zahrnování nákupů podnikatele do obchodního majetku. Vše je doplněno o praktické příklady z oblasti daňové evidence.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ŠTOHL</a:t>
            </a:r>
            <a:r>
              <a:rPr lang="cs-CZ" dirty="0"/>
              <a:t>, Ing. Pavel. Učebnice účetnictví 2013 - 1. díl. 14. vyd. Znojmo: Ing. Pavel </a:t>
            </a:r>
            <a:r>
              <a:rPr lang="cs-CZ" dirty="0" err="1"/>
              <a:t>Štohl</a:t>
            </a:r>
            <a:r>
              <a:rPr lang="cs-CZ" dirty="0"/>
              <a:t> s.r.o., Znojmo, 2013. ISBN 978-8087237-58-8</a:t>
            </a:r>
            <a:r>
              <a:rPr lang="cs-CZ" dirty="0" smtClean="0"/>
              <a:t>.</a:t>
            </a:r>
          </a:p>
          <a:p>
            <a:r>
              <a:rPr lang="cs-CZ" dirty="0"/>
              <a:t>ŠTOHL, Ing. Pavel a Ing. Vladislav KLIČKA. Maturitní okruhy z účetnictví 2011. 4. upravené vydání. Znojmo: Ing. Pavel </a:t>
            </a:r>
            <a:r>
              <a:rPr lang="cs-CZ" dirty="0" err="1"/>
              <a:t>Štohl</a:t>
            </a:r>
            <a:r>
              <a:rPr lang="cs-CZ" dirty="0"/>
              <a:t> s.r.o., Znojmo, 2011. ISBN 978-80-87237-32-8</a:t>
            </a:r>
            <a:r>
              <a:rPr lang="cs-CZ" dirty="0" smtClean="0"/>
              <a:t>.</a:t>
            </a:r>
          </a:p>
          <a:p>
            <a:r>
              <a:rPr lang="cs-CZ" dirty="0"/>
              <a:t>ŠTOHL, Pavel. Daňová evidence 2011: praktický průvodce. 2., </a:t>
            </a:r>
            <a:r>
              <a:rPr lang="cs-CZ" dirty="0" err="1"/>
              <a:t>upr</a:t>
            </a:r>
            <a:r>
              <a:rPr lang="cs-CZ" dirty="0"/>
              <a:t>. vyd. Znojmo: Pavel </a:t>
            </a:r>
            <a:r>
              <a:rPr lang="cs-CZ" dirty="0" err="1"/>
              <a:t>Štohl</a:t>
            </a:r>
            <a:r>
              <a:rPr lang="cs-CZ" dirty="0"/>
              <a:t>, 2011, 133 s. ISBN 978-80-87237-34-2.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10966</TotalTime>
  <Words>535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Charakteristika DE</vt:lpstr>
      <vt:lpstr> Evidence majetku a závazků </vt:lpstr>
      <vt:lpstr> Evidence majetku a závazků </vt:lpstr>
      <vt:lpstr> Evidence majetku a závazků </vt:lpstr>
      <vt:lpstr> Evidence majetku a závazků </vt:lpstr>
      <vt:lpstr>Obchodní majetek </vt:lpstr>
      <vt:lpstr>Závazky </vt:lpstr>
      <vt:lpstr> Závazky</vt:lpstr>
      <vt:lpstr>Obchodní majetek Upozornění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217</cp:revision>
  <dcterms:created xsi:type="dcterms:W3CDTF">2013-01-11T17:11:37Z</dcterms:created>
  <dcterms:modified xsi:type="dcterms:W3CDTF">2014-10-05T21:12:47Z</dcterms:modified>
</cp:coreProperties>
</file>