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6"/>
  </p:handoutMasterIdLst>
  <p:sldIdLst>
    <p:sldId id="256" r:id="rId2"/>
    <p:sldId id="257" r:id="rId3"/>
    <p:sldId id="259" r:id="rId4"/>
    <p:sldId id="283" r:id="rId5"/>
    <p:sldId id="295" r:id="rId6"/>
    <p:sldId id="297" r:id="rId7"/>
    <p:sldId id="298" r:id="rId8"/>
    <p:sldId id="309" r:id="rId9"/>
    <p:sldId id="310" r:id="rId10"/>
    <p:sldId id="311" r:id="rId11"/>
    <p:sldId id="312" r:id="rId12"/>
    <p:sldId id="313" r:id="rId13"/>
    <p:sldId id="314" r:id="rId14"/>
    <p:sldId id="282" r:id="rId15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734722-958E-44FB-9570-E5E7DB0E6633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2E917F-BF94-48A8-8A2D-3A0DA1934F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5178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3429000"/>
            <a:ext cx="69127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Charakteristika daňové evidence</a:t>
            </a:r>
            <a:endParaRPr lang="cs-CZ" sz="4000" b="1" dirty="0"/>
          </a:p>
          <a:p>
            <a:endParaRPr lang="cs-CZ" sz="2800" b="1" dirty="0" smtClean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  <a:p>
            <a:r>
              <a:rPr lang="cs-CZ" sz="3600" b="1" dirty="0" smtClean="0"/>
              <a:t>Příjmy a výdaje v příkladech</a:t>
            </a:r>
            <a:endParaRPr lang="cs-CZ" sz="3600" b="1" dirty="0"/>
          </a:p>
          <a:p>
            <a:endParaRPr lang="cs-CZ" sz="2800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			</a:t>
            </a:r>
            <a:endParaRPr lang="cs-CZ" sz="2800" b="1" dirty="0" smtClean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1000" y="980728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  ro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833" y="386904"/>
            <a:ext cx="8352928" cy="3947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VI-2-18-12_Charakteristika daňové evidence – Příjmy a výdaje v příkladech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Ekonomika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22. 04. 2014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	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2276872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9597" y="5229200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77808" cy="158417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 Black" pitchFamily="34" charset="0"/>
              </a:rPr>
              <a:t>Charakteristika DE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21802" y="5301208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5141" y="2199635"/>
            <a:ext cx="8048058" cy="2308324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</a:p>
          <a:p>
            <a:r>
              <a:rPr lang="cs-CZ" sz="2800" dirty="0">
                <a:solidFill>
                  <a:srgbClr val="FF0000"/>
                </a:solidFill>
              </a:rPr>
              <a:t>daňová </a:t>
            </a:r>
            <a:r>
              <a:rPr lang="cs-CZ" sz="2800" dirty="0" smtClean="0">
                <a:solidFill>
                  <a:srgbClr val="FF0000"/>
                </a:solidFill>
              </a:rPr>
              <a:t>evidence, cíl daňové evidence, příjmy a výdaje zahrnované a nezahrnované do základu daně, účetní knihy v daňové evidenci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5104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496" y="4383112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809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+mn-lt"/>
              </a:rPr>
              <a:t/>
            </a:r>
            <a:br>
              <a:rPr lang="cs-CZ" sz="3600" b="1" dirty="0" smtClean="0">
                <a:latin typeface="+mn-lt"/>
              </a:rPr>
            </a:br>
            <a:r>
              <a:rPr lang="cs-CZ" sz="3600" b="1" dirty="0">
                <a:latin typeface="+mn-lt"/>
              </a:rPr>
              <a:t/>
            </a:r>
            <a:br>
              <a:rPr lang="cs-CZ" sz="3600" b="1" dirty="0">
                <a:latin typeface="+mn-lt"/>
              </a:rPr>
            </a:br>
            <a:r>
              <a:rPr lang="cs-CZ" sz="3600" b="1" dirty="0" smtClean="0">
                <a:latin typeface="+mn-lt"/>
              </a:rPr>
              <a:t/>
            </a:r>
            <a:br>
              <a:rPr lang="cs-CZ" sz="3600" b="1" dirty="0" smtClean="0">
                <a:latin typeface="+mn-lt"/>
              </a:rPr>
            </a:br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DE charakteristika</a:t>
            </a:r>
            <a:endParaRPr lang="cs-CZ" sz="3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Zopakujme si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Úkolem </a:t>
            </a:r>
            <a:r>
              <a:rPr lang="cs-CZ" dirty="0">
                <a:solidFill>
                  <a:srgbClr val="FF0000"/>
                </a:solidFill>
              </a:rPr>
              <a:t>DE </a:t>
            </a:r>
            <a:r>
              <a:rPr lang="cs-CZ" dirty="0"/>
              <a:t>je poskytnout informace o:</a:t>
            </a:r>
          </a:p>
          <a:p>
            <a:pPr marL="514350" indent="-514350">
              <a:buAutoNum type="alphaLcParenR"/>
            </a:pPr>
            <a:r>
              <a:rPr lang="cs-CZ" dirty="0"/>
              <a:t>Příjmech a výdajích (v členění potřebném pro zjištění základu daně)</a:t>
            </a:r>
          </a:p>
          <a:p>
            <a:pPr marL="514350" indent="-514350">
              <a:buAutoNum type="alphaLcParenR"/>
            </a:pPr>
            <a:r>
              <a:rPr lang="cs-CZ" dirty="0"/>
              <a:t>Majetku a závazcích </a:t>
            </a:r>
            <a:r>
              <a:rPr lang="cs-CZ" dirty="0" smtClean="0"/>
              <a:t>podnikatele, které jsou řádně doloženy daňovým dokladem</a:t>
            </a:r>
          </a:p>
          <a:p>
            <a:pPr marL="0" lvl="0" indent="0">
              <a:buNone/>
            </a:pPr>
            <a:endParaRPr lang="cs-CZ" altLang="cs-CZ" sz="2400" dirty="0" smtClean="0">
              <a:solidFill>
                <a:prstClr val="black"/>
              </a:solidFill>
              <a:cs typeface="Arial" charset="0"/>
            </a:endParaRPr>
          </a:p>
          <a:p>
            <a:pPr marL="0" lvl="0" indent="0">
              <a:buNone/>
            </a:pPr>
            <a:r>
              <a:rPr lang="cs-CZ" altLang="cs-CZ" dirty="0" smtClean="0">
                <a:solidFill>
                  <a:prstClr val="black"/>
                </a:solidFill>
                <a:cs typeface="Arial" charset="0"/>
              </a:rPr>
              <a:t>Údaje </a:t>
            </a: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z těchto záznamů jsou podkladem pro správné vyplnění </a:t>
            </a:r>
            <a:r>
              <a:rPr lang="cs-CZ" altLang="cs-CZ" dirty="0">
                <a:solidFill>
                  <a:srgbClr val="FF0000"/>
                </a:solidFill>
                <a:cs typeface="Arial" charset="0"/>
              </a:rPr>
              <a:t>Přiznání k dani z příjmů fyzických osob (Příloha č. 1, strana 2).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NB1\AppData\Local\Microsoft\Windows\Temporary Internet Files\Content.IE5\P5WR2ORD\MP90030960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472" y="0"/>
            <a:ext cx="1907704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15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/>
            </a:r>
            <a:b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/>
            </a:r>
            <a:b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</a:br>
            <a:r>
              <a:rPr lang="cs-CZ" sz="3600" b="1" dirty="0">
                <a:latin typeface="+mn-lt"/>
              </a:rPr>
              <a:t/>
            </a:r>
            <a:br>
              <a:rPr lang="cs-CZ" sz="3600" b="1" dirty="0">
                <a:latin typeface="+mn-lt"/>
              </a:rPr>
            </a:br>
            <a:r>
              <a:rPr lang="cs-CZ" sz="4000" b="1" dirty="0">
                <a:solidFill>
                  <a:schemeClr val="tx1"/>
                </a:solidFill>
                <a:latin typeface="+mn-lt"/>
              </a:rPr>
              <a:t>C</a:t>
            </a:r>
            <a:r>
              <a:rPr lang="cs-CZ" sz="4000" b="1" dirty="0" smtClean="0">
                <a:solidFill>
                  <a:schemeClr val="tx1"/>
                </a:solidFill>
                <a:latin typeface="+mn-lt"/>
              </a:rPr>
              <a:t>íl daňové evidence</a:t>
            </a:r>
            <a:endParaRPr lang="cs-CZ" sz="40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Zopakujeme si</a:t>
            </a:r>
          </a:p>
          <a:p>
            <a:pPr marL="0" indent="0">
              <a:buNone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sz="3200" dirty="0" smtClean="0"/>
              <a:t>Jediným </a:t>
            </a:r>
            <a:r>
              <a:rPr lang="cs-CZ" sz="3200" dirty="0"/>
              <a:t>cílem je zajistit správné podklady pro výpočet základu daně z příjmů, tj</a:t>
            </a:r>
            <a:r>
              <a:rPr lang="cs-CZ" sz="3200" dirty="0" smtClean="0"/>
              <a:t>. správně </a:t>
            </a:r>
            <a:r>
              <a:rPr lang="cs-CZ" sz="3200" dirty="0" smtClean="0">
                <a:solidFill>
                  <a:srgbClr val="FF0000"/>
                </a:solidFill>
              </a:rPr>
              <a:t>rozlišit </a:t>
            </a:r>
            <a:r>
              <a:rPr lang="cs-CZ" sz="3200" dirty="0">
                <a:solidFill>
                  <a:srgbClr val="FF0000"/>
                </a:solidFill>
              </a:rPr>
              <a:t>příjmy a výdaje </a:t>
            </a:r>
            <a:r>
              <a:rPr lang="cs-CZ" sz="3200" dirty="0" smtClean="0">
                <a:solidFill>
                  <a:srgbClr val="FF0000"/>
                </a:solidFill>
              </a:rPr>
              <a:t>zahrnované </a:t>
            </a:r>
            <a:r>
              <a:rPr lang="cs-CZ" sz="3200" dirty="0">
                <a:solidFill>
                  <a:srgbClr val="FF0000"/>
                </a:solidFill>
              </a:rPr>
              <a:t>a nezahrnované do základu </a:t>
            </a:r>
            <a:r>
              <a:rPr lang="cs-CZ" sz="3200" dirty="0" smtClean="0">
                <a:solidFill>
                  <a:srgbClr val="FF0000"/>
                </a:solidFill>
              </a:rPr>
              <a:t>daně</a:t>
            </a:r>
          </a:p>
          <a:p>
            <a:pPr marL="0" indent="0">
              <a:buNone/>
            </a:pPr>
            <a:endParaRPr lang="cs-CZ" sz="3200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sz="3200" dirty="0"/>
              <a:t>DE je využitelná pro ekonomické rozhodování při řízení firmy</a:t>
            </a:r>
          </a:p>
          <a:p>
            <a:pPr marL="0" indent="0">
              <a:buNone/>
            </a:pPr>
            <a:endParaRPr lang="cs-CZ" sz="3200" dirty="0" smtClean="0"/>
          </a:p>
        </p:txBody>
      </p:sp>
      <p:pic>
        <p:nvPicPr>
          <p:cNvPr id="4" name="Picture 2" descr="C:\Users\NB1\AppData\Local\Microsoft\Windows\Temporary Internet Files\Content.IE5\80Y9DHJV\MP9004009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05064"/>
            <a:ext cx="2267744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5841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/>
              <a:t/>
            </a:r>
            <a:br>
              <a:rPr lang="cs-CZ" sz="3600" dirty="0"/>
            </a:br>
            <a:r>
              <a:rPr lang="cs-CZ" sz="3200" b="1" dirty="0">
                <a:solidFill>
                  <a:schemeClr val="tx1"/>
                </a:solidFill>
                <a:latin typeface="+mn-lt"/>
              </a:rPr>
              <a:t>Evidence příjmů a výdajů </a:t>
            </a: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cs-CZ" sz="3200" b="1" dirty="0" smtClean="0">
                <a:solidFill>
                  <a:schemeClr val="tx1"/>
                </a:solidFill>
                <a:latin typeface="+mn-lt"/>
              </a:rPr>
            </a:b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(Zákon o dani z příjmu)</a:t>
            </a: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srgbClr val="FF0000"/>
                </a:solidFill>
                <a:cs typeface="Arial" charset="0"/>
              </a:rPr>
              <a:t>Příjmy zahrnované: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příjmy z prodeje výrobků, zboží a služeb,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příjmy z prodeje majetku, který byl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nakoupen pro </a:t>
            </a: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podnikatelskou činnost a není ve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firmě využíván</a:t>
            </a:r>
            <a:endParaRPr lang="cs-CZ" altLang="cs-CZ" sz="2400" dirty="0">
              <a:solidFill>
                <a:prstClr val="black"/>
              </a:solidFill>
              <a:cs typeface="Arial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srgbClr val="FF0000"/>
                </a:solidFill>
                <a:cs typeface="Arial" charset="0"/>
              </a:rPr>
              <a:t>Výdaje zahrnované: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výdaje na nákup materiálu, výrobků,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služeb, drobného </a:t>
            </a: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majetku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výdaje na zabezpečení provozu firmy po technické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stránce</a:t>
            </a:r>
            <a:endParaRPr lang="cs-CZ" altLang="cs-CZ" sz="2400" dirty="0">
              <a:solidFill>
                <a:prstClr val="black"/>
              </a:solidFill>
              <a:cs typeface="Arial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výdaje na mzdy zaměstnanců,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zdravotního </a:t>
            </a: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a sociálního pojištění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výdaje na nákup pohonných hmot,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kancelářských potřeb </a:t>
            </a: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atd.</a:t>
            </a:r>
          </a:p>
          <a:p>
            <a:pPr marL="0" indent="0">
              <a:buNone/>
            </a:pPr>
            <a:endParaRPr lang="cs-CZ" sz="32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81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Evidence příjmů a výdajů </a:t>
            </a:r>
            <a:endParaRPr lang="cs-CZ" sz="32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lnSpcReduction="1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srgbClr val="FF0000"/>
                </a:solidFill>
                <a:cs typeface="Arial" charset="0"/>
              </a:rPr>
              <a:t>Příjmy nezahrnované: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vklady podnikatele, připsaný úvěr, příjem půjčky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endParaRPr lang="cs-CZ" altLang="cs-CZ" sz="2800" dirty="0">
              <a:solidFill>
                <a:prstClr val="black"/>
              </a:solidFill>
              <a:cs typeface="Arial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srgbClr val="FF0000"/>
                </a:solidFill>
                <a:cs typeface="Arial" charset="0"/>
              </a:rPr>
              <a:t>Výdaje nezahrnované: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výběr pro osobní potřebu podnikatele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splátky úvěrů a půjček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platby zdravotního a sociálního pojištění podnikatele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nákup dlouhodobého majetku s pořizovací cenou nad 40 tisíc Kč a nehmotného majetku nad 60 tisíc Kč 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390496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Evidence příjmů a výdajů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Zopakujme si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Příjmy a výdaje, které nelze zahrnout do základu daně, provázejí podnikatelskou činnost, ale daňový základ podle zákona o dani z příjmů nesmí ovlivnit.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179917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Peněžní deník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fontScale="92500" lnSpcReduction="1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Příjmy a výdaje zaznamenáváme do </a:t>
            </a:r>
            <a:r>
              <a:rPr lang="cs-CZ" altLang="cs-CZ" dirty="0">
                <a:solidFill>
                  <a:srgbClr val="FF0000"/>
                </a:solidFill>
                <a:cs typeface="Arial" charset="0"/>
              </a:rPr>
              <a:t>knihy příjmů a výdajů (peněžního deníku) </a:t>
            </a: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a členíme zápisy do příslušných řádků a sloupců v časovém sledu.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cs-CZ" altLang="cs-CZ" dirty="0">
              <a:solidFill>
                <a:prstClr val="black"/>
              </a:solidFill>
              <a:cs typeface="Arial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Podkladem pro zápis nám slouží jednotlivé účetní doklady, které jsou očíslovány pořadovým </a:t>
            </a:r>
            <a:r>
              <a:rPr lang="cs-CZ" altLang="cs-CZ" dirty="0" smtClean="0">
                <a:solidFill>
                  <a:prstClr val="black"/>
                </a:solidFill>
                <a:cs typeface="Arial" charset="0"/>
              </a:rPr>
              <a:t>číslem a </a:t>
            </a: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splňují náležitosti účetního dokladu.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Patří sem: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cs-CZ" altLang="cs-CZ" dirty="0">
              <a:solidFill>
                <a:prstClr val="black"/>
              </a:solidFill>
              <a:cs typeface="Arial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 </a:t>
            </a:r>
            <a:r>
              <a:rPr lang="cs-CZ" altLang="cs-CZ" dirty="0" smtClean="0">
                <a:solidFill>
                  <a:prstClr val="black"/>
                </a:solidFill>
                <a:cs typeface="Arial" charset="0"/>
              </a:rPr>
              <a:t>příjmový </a:t>
            </a: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pokladní doklad   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 výdajový pokladní doklad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 bankovní výpis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  <a:cs typeface="Arial" charset="0"/>
              </a:rPr>
              <a:t> vnitřní účetní doklad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72879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Evidence majetku a závazků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fontScale="92500" lnSpcReduction="10000"/>
          </a:bodyPr>
          <a:lstStyle/>
          <a:p>
            <a:pPr marL="0" lvl="0" indent="0">
              <a:spcBef>
                <a:spcPct val="0"/>
              </a:spcBef>
              <a:buClrTx/>
              <a:buSzTx/>
              <a:buNone/>
            </a:pPr>
            <a:r>
              <a:rPr lang="cs-CZ" altLang="cs-CZ" dirty="0">
                <a:solidFill>
                  <a:srgbClr val="FF0000"/>
                </a:solidFill>
              </a:rPr>
              <a:t>E</a:t>
            </a:r>
            <a:r>
              <a:rPr lang="cs-CZ" altLang="cs-CZ" dirty="0" smtClean="0">
                <a:solidFill>
                  <a:srgbClr val="FF0000"/>
                </a:solidFill>
              </a:rPr>
              <a:t>vidence </a:t>
            </a:r>
            <a:r>
              <a:rPr lang="cs-CZ" altLang="cs-CZ" dirty="0">
                <a:solidFill>
                  <a:srgbClr val="FF0000"/>
                </a:solidFill>
              </a:rPr>
              <a:t>majetku </a:t>
            </a:r>
            <a:r>
              <a:rPr lang="cs-CZ" altLang="cs-CZ" dirty="0">
                <a:solidFill>
                  <a:prstClr val="black"/>
                </a:solidFill>
              </a:rPr>
              <a:t>zachycuje majetek, který </a:t>
            </a:r>
            <a:r>
              <a:rPr lang="cs-CZ" altLang="cs-CZ">
                <a:solidFill>
                  <a:prstClr val="black"/>
                </a:solidFill>
              </a:rPr>
              <a:t>je </a:t>
            </a:r>
            <a:r>
              <a:rPr lang="cs-CZ" altLang="cs-CZ" smtClean="0">
                <a:solidFill>
                  <a:prstClr val="black"/>
                </a:solidFill>
              </a:rPr>
              <a:t>používán </a:t>
            </a:r>
            <a:r>
              <a:rPr lang="cs-CZ" altLang="cs-CZ" dirty="0" smtClean="0">
                <a:solidFill>
                  <a:prstClr val="black"/>
                </a:solidFill>
              </a:rPr>
              <a:t>k </a:t>
            </a:r>
            <a:r>
              <a:rPr lang="cs-CZ" altLang="cs-CZ" dirty="0">
                <a:solidFill>
                  <a:prstClr val="black"/>
                </a:solidFill>
              </a:rPr>
              <a:t>činnosti podniku a tvoří obchodní majetek podniku a patří sem:</a:t>
            </a:r>
          </a:p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</a:rPr>
              <a:t>hmotný majetek,</a:t>
            </a:r>
          </a:p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</a:rPr>
              <a:t>peněžní prostředky,</a:t>
            </a:r>
          </a:p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</a:rPr>
              <a:t>pohledávky,</a:t>
            </a:r>
          </a:p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</a:rPr>
              <a:t>zásoby</a:t>
            </a:r>
          </a:p>
          <a:p>
            <a:pPr marL="0" lvl="0" indent="0">
              <a:spcBef>
                <a:spcPct val="0"/>
              </a:spcBef>
              <a:buClrTx/>
              <a:buSzTx/>
              <a:buNone/>
            </a:pPr>
            <a:r>
              <a:rPr lang="cs-CZ" altLang="cs-CZ" dirty="0" smtClean="0">
                <a:solidFill>
                  <a:srgbClr val="FF0000"/>
                </a:solidFill>
              </a:rPr>
              <a:t>Evidence </a:t>
            </a:r>
            <a:r>
              <a:rPr lang="cs-CZ" altLang="cs-CZ" dirty="0">
                <a:solidFill>
                  <a:srgbClr val="FF0000"/>
                </a:solidFill>
              </a:rPr>
              <a:t>závazků </a:t>
            </a:r>
            <a:r>
              <a:rPr lang="cs-CZ" altLang="cs-CZ" dirty="0"/>
              <a:t>zachycuje dluhy vůči:</a:t>
            </a:r>
          </a:p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</a:rPr>
              <a:t>dodavatelům, </a:t>
            </a:r>
          </a:p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</a:rPr>
              <a:t>zaměstnancům, </a:t>
            </a:r>
          </a:p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</a:rPr>
              <a:t>bankám, </a:t>
            </a:r>
          </a:p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</a:rPr>
              <a:t>zdravotním a sociálním pojišťovnám, </a:t>
            </a:r>
          </a:p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dirty="0">
                <a:solidFill>
                  <a:prstClr val="black"/>
                </a:solidFill>
              </a:rPr>
              <a:t>finančnímu úřadu 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85930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Evidence majetku a závazků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lnSpcReduction="1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 smtClean="0">
                <a:solidFill>
                  <a:srgbClr val="FF0000"/>
                </a:solidFill>
                <a:cs typeface="Arial" charset="0"/>
              </a:rPr>
              <a:t>Účetní knihy v daňové evidenci</a:t>
            </a:r>
            <a:endParaRPr lang="cs-CZ" altLang="cs-CZ" sz="2800" dirty="0">
              <a:solidFill>
                <a:srgbClr val="FF0000"/>
              </a:solidFill>
              <a:cs typeface="Arial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srgbClr val="FF0000"/>
                </a:solidFill>
                <a:cs typeface="Arial" charset="0"/>
              </a:rPr>
              <a:t>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Pohledávky – kniha pohledávek z obchodního styku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Závazky – kniha závazků z obchodního styku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Zásoby – kniha zásob, skladní karta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Stroje a zařízení – karta hmotného majetku (inventární karta)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Drobný hmotný majetek – skladní karta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Finanční majetek – korunová pokladna, valutová pokladna – pokladní kniha</a:t>
            </a:r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417705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Samostatná práce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fontScale="92500" lnSpcReduction="1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Určete příjmy a výdaje zahrnované a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nezahrnované do </a:t>
            </a: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základu daně. Fyzická osoba podniká na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základě živnostenského </a:t>
            </a: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oprávnění pro činnost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„kadeřnictví“.</a:t>
            </a:r>
            <a:endParaRPr lang="cs-CZ" altLang="cs-CZ" sz="2400" dirty="0">
              <a:solidFill>
                <a:prstClr val="black"/>
              </a:solidFill>
              <a:cs typeface="Arial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cs-CZ" altLang="cs-CZ" sz="2400" dirty="0">
              <a:solidFill>
                <a:srgbClr val="FF0000"/>
              </a:solidFill>
              <a:cs typeface="Arial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 1. Vklad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podnikatelky </a:t>
            </a: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do firmy           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 2. Prodej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vlasové kosmetiky</a:t>
            </a:r>
            <a:endParaRPr lang="cs-CZ" altLang="cs-CZ" sz="2400" dirty="0">
              <a:solidFill>
                <a:prstClr val="black"/>
              </a:solidFill>
              <a:cs typeface="Arial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 3. Nákup elektronické pokladny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 4. Nákup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vlasové kosmetiky</a:t>
            </a:r>
            <a:endParaRPr lang="cs-CZ" altLang="cs-CZ" sz="2400" dirty="0">
              <a:solidFill>
                <a:prstClr val="black"/>
              </a:solidFill>
              <a:cs typeface="Arial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 5. Připsaný úvěr na bankovní účet  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 6. Výplata mezd zaměstnancům                   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 7. Platba faktury za elektřinu v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kadeřnictví   </a:t>
            </a:r>
            <a:endParaRPr lang="cs-CZ" altLang="cs-CZ" sz="2400" dirty="0">
              <a:solidFill>
                <a:prstClr val="black"/>
              </a:solidFill>
              <a:cs typeface="Arial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 8. Platba nájemného z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provozovny</a:t>
            </a:r>
            <a:endParaRPr lang="cs-CZ" altLang="cs-CZ" sz="2400" dirty="0">
              <a:solidFill>
                <a:prstClr val="black"/>
              </a:solidFill>
              <a:cs typeface="Arial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  9. Prodej přebytečných regálů     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10. Výběr pro osobní spotřebu             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400" dirty="0">
                <a:solidFill>
                  <a:prstClr val="black"/>
                </a:solidFill>
                <a:cs typeface="Arial" charset="0"/>
              </a:rPr>
              <a:t>11. Nákup </a:t>
            </a:r>
            <a:r>
              <a:rPr lang="cs-CZ" altLang="cs-CZ" sz="2400" dirty="0" smtClean="0">
                <a:solidFill>
                  <a:prstClr val="black"/>
                </a:solidFill>
                <a:cs typeface="Arial" charset="0"/>
              </a:rPr>
              <a:t>nového křesla a sušáku na vlasy</a:t>
            </a:r>
            <a:endParaRPr lang="cs-CZ" altLang="cs-CZ" sz="2400" dirty="0">
              <a:solidFill>
                <a:prstClr val="black"/>
              </a:solidFill>
              <a:cs typeface="Arial" charset="0"/>
            </a:endParaRPr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23376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Samostatná práce řešení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lnSpcReduction="1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Ad   1   příjem nezahrnovaný do základu daně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Ad   2   příjem zahrnovaný do základu daně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Ad   3   výdej zahrnovaný do základu daně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Ad   4   výdej zahrnovaný do základu daně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Ad   5   příjem nezahrnovaný do základu daně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Ad   6   výdej zahrnovaný do základu daně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Ad   7   výdej zahrnovaný do základu daně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Ad   8   výdej zahrnovaný do základu daně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Ad   9   příjem zahrnovaný do základu daně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Ad 10   výdej nezahrnovaný do základu daně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cs-CZ" altLang="cs-CZ" sz="2800" dirty="0">
                <a:solidFill>
                  <a:prstClr val="black"/>
                </a:solidFill>
                <a:cs typeface="Arial" charset="0"/>
              </a:rPr>
              <a:t>Ad 11   výdej zahrnovaný do základu daně   </a:t>
            </a:r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32387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7"/>
            <a:ext cx="79208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</a:t>
            </a:r>
          </a:p>
          <a:p>
            <a:r>
              <a:rPr lang="cs-CZ" dirty="0"/>
              <a:t>Prezentace obsahuje výklad </a:t>
            </a:r>
            <a:r>
              <a:rPr lang="cs-CZ" dirty="0" smtClean="0"/>
              <a:t>o způsobech </a:t>
            </a:r>
            <a:r>
              <a:rPr lang="cs-CZ" dirty="0"/>
              <a:t>vedení </a:t>
            </a:r>
            <a:r>
              <a:rPr lang="cs-CZ" dirty="0" smtClean="0"/>
              <a:t>evidence podnikatelské činnosti a o zahrnování nákupů podnikatele do obchodního majetku. Vše je doplněno o praktické příklady z oblasti daňové evidence.</a:t>
            </a:r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Použité </a:t>
            </a:r>
            <a:r>
              <a:rPr lang="cs-CZ" b="1" dirty="0"/>
              <a:t>zdroje:</a:t>
            </a:r>
          </a:p>
          <a:p>
            <a:r>
              <a:rPr lang="cs-CZ" dirty="0" smtClean="0"/>
              <a:t>ŠTOHL</a:t>
            </a:r>
            <a:r>
              <a:rPr lang="cs-CZ" dirty="0"/>
              <a:t>, Ing. Pavel. Učebnice účetnictví 2013 - 1. díl. 14. vyd. Znojmo: Ing. Pavel </a:t>
            </a:r>
            <a:r>
              <a:rPr lang="cs-CZ" dirty="0" err="1"/>
              <a:t>Štohl</a:t>
            </a:r>
            <a:r>
              <a:rPr lang="cs-CZ" dirty="0"/>
              <a:t> s.r.o., Znojmo, 2013. ISBN 978-8087237-58-8</a:t>
            </a:r>
            <a:r>
              <a:rPr lang="cs-CZ" dirty="0" smtClean="0"/>
              <a:t>.</a:t>
            </a:r>
          </a:p>
          <a:p>
            <a:r>
              <a:rPr lang="cs-CZ" dirty="0"/>
              <a:t>ŠTOHL, Ing. Pavel a Ing. Vladislav KLIČKA. Maturitní okruhy z účetnictví 2011. 4. upravené vydání. Znojmo: Ing. Pavel </a:t>
            </a:r>
            <a:r>
              <a:rPr lang="cs-CZ" dirty="0" err="1"/>
              <a:t>Štohl</a:t>
            </a:r>
            <a:r>
              <a:rPr lang="cs-CZ" dirty="0"/>
              <a:t> s.r.o., Znojmo, 2011. ISBN 978-80-87237-32-8</a:t>
            </a:r>
            <a:r>
              <a:rPr lang="cs-CZ" dirty="0" smtClean="0"/>
              <a:t>.</a:t>
            </a:r>
          </a:p>
          <a:p>
            <a:r>
              <a:rPr lang="cs-CZ" dirty="0"/>
              <a:t>ŠTOHL, Pavel. Daňová evidence 2011: praktický průvodce. 2., </a:t>
            </a:r>
            <a:r>
              <a:rPr lang="cs-CZ" dirty="0" err="1"/>
              <a:t>upr</a:t>
            </a:r>
            <a:r>
              <a:rPr lang="cs-CZ" dirty="0"/>
              <a:t>. vyd. Znojmo: Pavel </a:t>
            </a:r>
            <a:r>
              <a:rPr lang="cs-CZ" dirty="0" err="1"/>
              <a:t>Štohl</a:t>
            </a:r>
            <a:r>
              <a:rPr lang="cs-CZ" dirty="0"/>
              <a:t>, 2011, 133 s. ISBN 978-80-87237-34-2.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Pokud není uvedeno jinak, použitý materiál je z vlastních zdrojů autora.</a:t>
            </a:r>
          </a:p>
        </p:txBody>
      </p:sp>
    </p:spTree>
    <p:extLst>
      <p:ext uri="{BB962C8B-B14F-4D97-AF65-F5344CB8AC3E}">
        <p14:creationId xmlns:p14="http://schemas.microsoft.com/office/powerpoint/2010/main" val="250371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11126</TotalTime>
  <Words>864</Words>
  <Application>Microsoft Office PowerPoint</Application>
  <PresentationFormat>Předvádění na obrazovce (4:3)</PresentationFormat>
  <Paragraphs>135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Prezentace aplikace PowerPoint</vt:lpstr>
      <vt:lpstr>Prezentace aplikace PowerPoint</vt:lpstr>
      <vt:lpstr>Charakteristika DE</vt:lpstr>
      <vt:lpstr>   DE charakteristika</vt:lpstr>
      <vt:lpstr>   Cíl daňové evidence</vt:lpstr>
      <vt:lpstr>  Evidence příjmů a výdajů  (Zákon o dani z příjmu)</vt:lpstr>
      <vt:lpstr>Evidence příjmů a výdajů </vt:lpstr>
      <vt:lpstr>Evidence příjmů a výdajů</vt:lpstr>
      <vt:lpstr>Peněžní deník</vt:lpstr>
      <vt:lpstr>Evidence majetku a závazků</vt:lpstr>
      <vt:lpstr>Evidence majetku a závazků</vt:lpstr>
      <vt:lpstr>Samostatná práce</vt:lpstr>
      <vt:lpstr>Samostatná práce 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NB1</cp:lastModifiedBy>
  <cp:revision>234</cp:revision>
  <cp:lastPrinted>2014-06-09T07:47:17Z</cp:lastPrinted>
  <dcterms:created xsi:type="dcterms:W3CDTF">2013-01-11T17:11:37Z</dcterms:created>
  <dcterms:modified xsi:type="dcterms:W3CDTF">2014-10-05T21:13:45Z</dcterms:modified>
</cp:coreProperties>
</file>