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296" r:id="rId6"/>
    <p:sldId id="295" r:id="rId7"/>
    <p:sldId id="297" r:id="rId8"/>
    <p:sldId id="298" r:id="rId9"/>
    <p:sldId id="294" r:id="rId10"/>
    <p:sldId id="28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2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3429000"/>
            <a:ext cx="586740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Způsoby vedení DE</a:t>
            </a:r>
          </a:p>
          <a:p>
            <a:endParaRPr lang="cs-CZ" sz="3200" b="1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Výdaje před zahájením podnikání</a:t>
            </a:r>
            <a:endParaRPr lang="cs-CZ" sz="32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				</a:t>
            </a:r>
            <a:endParaRPr lang="cs-CZ" sz="2800" b="1" dirty="0" smtClean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2900" y="692696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6833" y="386904"/>
            <a:ext cx="8352928" cy="39472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VI-2-18-13_Způsoby vedení daňové evidence – Výdaje před zahájením podnikání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22. 04. 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2276872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15719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158417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Způsoby vedení DE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802" y="530120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5141" y="2199635"/>
            <a:ext cx="8048058" cy="1446550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>
                <a:solidFill>
                  <a:srgbClr val="FF0000"/>
                </a:solidFill>
              </a:rPr>
              <a:t>daňová </a:t>
            </a:r>
            <a:r>
              <a:rPr lang="cs-CZ" sz="2800" dirty="0" smtClean="0">
                <a:solidFill>
                  <a:srgbClr val="FF0000"/>
                </a:solidFill>
              </a:rPr>
              <a:t>evidence, výdaje před zahájením podnikání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365104"/>
            <a:ext cx="2915816" cy="251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2496" y="4383112"/>
            <a:ext cx="2915816" cy="251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Výdaje před zahájením podnikání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Před zahájením podnikání vznikají podnikateli různé výdaje – souvisí s jeho připravovanou podnikatelskou činností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NB1\AppData\Local\Microsoft\Windows\Temporary Internet Files\Content.IE5\P5WR2ORD\MP90030960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234184"/>
            <a:ext cx="2609088" cy="3623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1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Výdaje před zahájením podnikání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>
              <a:buFont typeface="Wingdings" panose="05000000000000000000" pitchFamily="2" charset="2"/>
              <a:buChar char="q"/>
            </a:pPr>
            <a:r>
              <a:rPr lang="cs-CZ" sz="2800" dirty="0" smtClean="0"/>
              <a:t>Platba za živnostenský list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2800" dirty="0" smtClean="0"/>
              <a:t>Výdaje na nájem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2800" dirty="0" smtClean="0"/>
              <a:t>Výdaje na reklamu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2800" dirty="0" smtClean="0"/>
              <a:t>Výdaje na poradenské služby</a:t>
            </a:r>
          </a:p>
        </p:txBody>
      </p:sp>
      <p:pic>
        <p:nvPicPr>
          <p:cNvPr id="2050" name="Picture 2" descr="C:\Users\NB1\AppData\Local\Microsoft\Windows\Temporary Internet Files\Content.IE5\P5WR2ORD\MP90030960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4912" y="2924944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7738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Výdaje před zahájením podnikání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Tyto výdaje může podnikatel uplatnit jako daňový výdaj a to i v případě, že byly vynaloženy v kalendářním roce předcházejícím roku, v němž zahájil svou podnikatelskou činnost.</a:t>
            </a:r>
          </a:p>
        </p:txBody>
      </p:sp>
    </p:spTree>
    <p:extLst>
      <p:ext uri="{BB962C8B-B14F-4D97-AF65-F5344CB8AC3E}">
        <p14:creationId xmlns:p14="http://schemas.microsoft.com/office/powerpoint/2010/main" val="1815841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Výdaje před zahájením podnikání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Obdobně může jako daňové výdaje uplatnit i zásoby, které si pořídil před zahájením podnikání (§ 5/7 Zákon o dani z příjmu)</a:t>
            </a:r>
          </a:p>
        </p:txBody>
      </p:sp>
      <p:pic>
        <p:nvPicPr>
          <p:cNvPr id="3074" name="Picture 2" descr="C:\Users\NB1\AppData\Local\Microsoft\Windows\Temporary Internet Files\Content.IE5\80Y9DHJV\MP9004009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479800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2819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Příklad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Pan Jánský zahájil podnikatelskou činnost v únoru 2014. </a:t>
            </a:r>
            <a:r>
              <a:rPr lang="cs-CZ" sz="3200" dirty="0"/>
              <a:t>V</a:t>
            </a:r>
            <a:r>
              <a:rPr lang="cs-CZ" sz="3200" dirty="0" smtClean="0"/>
              <a:t> prosinci 2013 zaplatil právníkovi za poradenské služby 1 500 Kč, dále si v roce 2013 koupil počítač za 25 000 Kč a kopírku za 50 000 Kč. V lednu 2014 zaplatil za živnostenský list 1 000 Kč.</a:t>
            </a:r>
          </a:p>
        </p:txBody>
      </p:sp>
    </p:spTree>
    <p:extLst>
      <p:ext uri="{BB962C8B-B14F-4D97-AF65-F5344CB8AC3E}">
        <p14:creationId xmlns:p14="http://schemas.microsoft.com/office/powerpoint/2010/main" val="3904961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>
                <a:solidFill>
                  <a:schemeClr val="tx1"/>
                </a:solidFill>
                <a:latin typeface="+mn-lt"/>
              </a:rPr>
              <a:t>Řešení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9304" y="2306092"/>
            <a:ext cx="8119120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Pan Jánský si může v roce 2014 do daňových výdajů uplatnit jak režijní výdaje (za živnostenský list a právní služby), tak výdaj za počítač (pokud jej zahrne do obchodního majetku).</a:t>
            </a:r>
          </a:p>
          <a:p>
            <a:r>
              <a:rPr lang="cs-CZ" sz="2600" dirty="0" smtClean="0"/>
              <a:t>Kopírovací stroj si však nemůže jednorázově uplatnit jako daňový výdaj, protože se jedná o hmotný majetek, který bude muset odpisovat (ze vstupní ceny Kč 50 000)</a:t>
            </a:r>
          </a:p>
        </p:txBody>
      </p:sp>
    </p:spTree>
    <p:extLst>
      <p:ext uri="{BB962C8B-B14F-4D97-AF65-F5344CB8AC3E}">
        <p14:creationId xmlns:p14="http://schemas.microsoft.com/office/powerpoint/2010/main" val="4080710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Prezentace obsahuje výklad </a:t>
            </a:r>
            <a:r>
              <a:rPr lang="cs-CZ" dirty="0" smtClean="0"/>
              <a:t>o způsobech </a:t>
            </a:r>
            <a:r>
              <a:rPr lang="cs-CZ" dirty="0"/>
              <a:t>vedení </a:t>
            </a:r>
            <a:r>
              <a:rPr lang="cs-CZ" dirty="0" smtClean="0"/>
              <a:t>evidence podnikatelské činnosti a o zahrnování výdajů před zahájením podnikatelské činnosti do základu daně. Vše je doplněno </a:t>
            </a:r>
            <a:r>
              <a:rPr lang="cs-CZ" dirty="0"/>
              <a:t>o </a:t>
            </a:r>
            <a:r>
              <a:rPr lang="cs-CZ" dirty="0" smtClean="0"/>
              <a:t>praktické cvičení </a:t>
            </a:r>
            <a:r>
              <a:rPr lang="cs-CZ" dirty="0"/>
              <a:t>z oblasti daňové </a:t>
            </a:r>
            <a:r>
              <a:rPr lang="cs-CZ" dirty="0" smtClean="0"/>
              <a:t>evidence.</a:t>
            </a:r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Použité </a:t>
            </a:r>
            <a:r>
              <a:rPr lang="cs-CZ" b="1" dirty="0"/>
              <a:t>zdroje:</a:t>
            </a:r>
          </a:p>
          <a:p>
            <a:r>
              <a:rPr lang="cs-CZ" dirty="0" smtClean="0"/>
              <a:t>ŠTOHL</a:t>
            </a:r>
            <a:r>
              <a:rPr lang="cs-CZ" dirty="0"/>
              <a:t>, Ing. Pavel. Učebnice účetnictví 2013 - 1. díl. 14. vyd. Znojmo: Ing. Pavel </a:t>
            </a:r>
            <a:r>
              <a:rPr lang="cs-CZ" dirty="0" err="1"/>
              <a:t>Štohl</a:t>
            </a:r>
            <a:r>
              <a:rPr lang="cs-CZ" dirty="0"/>
              <a:t> s.r.o., Znojmo, 2013. ISBN 978-8087237-58-8</a:t>
            </a:r>
            <a:r>
              <a:rPr lang="cs-CZ" dirty="0" smtClean="0"/>
              <a:t>.</a:t>
            </a:r>
          </a:p>
          <a:p>
            <a:r>
              <a:rPr lang="cs-CZ" dirty="0"/>
              <a:t>ŠTOHL, Ing. Pavel a Ing. Vladislav KLIČKA. Maturitní okruhy z účetnictví 2011. 4. upravené vydání. Znojmo: Ing. Pavel </a:t>
            </a:r>
            <a:r>
              <a:rPr lang="cs-CZ" dirty="0" err="1"/>
              <a:t>Štohl</a:t>
            </a:r>
            <a:r>
              <a:rPr lang="cs-CZ" dirty="0"/>
              <a:t> s.r.o., Znojmo, 2011. ISBN 978-80-87237-32-8</a:t>
            </a:r>
            <a:r>
              <a:rPr lang="cs-CZ" dirty="0" smtClean="0"/>
              <a:t>.</a:t>
            </a:r>
          </a:p>
          <a:p>
            <a:r>
              <a:rPr lang="cs-CZ" dirty="0"/>
              <a:t>ŠTOHL, Pavel. Daňová evidence 2011: praktický průvodce. 2., </a:t>
            </a:r>
            <a:r>
              <a:rPr lang="cs-CZ" dirty="0" err="1"/>
              <a:t>upr</a:t>
            </a:r>
            <a:r>
              <a:rPr lang="cs-CZ" dirty="0"/>
              <a:t>. vyd. Znojmo: Pavel </a:t>
            </a:r>
            <a:r>
              <a:rPr lang="cs-CZ" dirty="0" err="1"/>
              <a:t>Štohl</a:t>
            </a:r>
            <a:r>
              <a:rPr lang="cs-CZ" dirty="0"/>
              <a:t>, 2011, 133 s. ISBN 978-80-87237-34-2.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10782</TotalTime>
  <Words>456</Words>
  <Application>Microsoft Office PowerPoint</Application>
  <PresentationFormat>Předvádění na obrazovce (4:3)</PresentationFormat>
  <Paragraphs>48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Prezentace aplikace PowerPoint</vt:lpstr>
      <vt:lpstr>Způsoby vedení DE</vt:lpstr>
      <vt:lpstr>Výdaje před zahájením podnikání</vt:lpstr>
      <vt:lpstr>Výdaje před zahájením podnikání</vt:lpstr>
      <vt:lpstr>Výdaje před zahájením podnikání</vt:lpstr>
      <vt:lpstr>Výdaje před zahájením podnikání</vt:lpstr>
      <vt:lpstr>Příklad</vt:lpstr>
      <vt:lpstr>Řešení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NB1</cp:lastModifiedBy>
  <cp:revision>204</cp:revision>
  <dcterms:created xsi:type="dcterms:W3CDTF">2013-01-11T17:11:37Z</dcterms:created>
  <dcterms:modified xsi:type="dcterms:W3CDTF">2014-10-05T21:14:42Z</dcterms:modified>
</cp:coreProperties>
</file>