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9" r:id="rId6"/>
    <p:sldId id="311" r:id="rId7"/>
    <p:sldId id="296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298" r:id="rId19"/>
    <p:sldId id="28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Deník příjmů a výdajů		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76470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833" y="38690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VI-2-18-14_Deník příjmů a výdajů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23.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04. 2014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3861" y="508518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Deník příjmů a výdajů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308324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daňová </a:t>
            </a:r>
            <a:r>
              <a:rPr lang="cs-CZ" sz="2800" dirty="0" smtClean="0">
                <a:solidFill>
                  <a:srgbClr val="FF0000"/>
                </a:solidFill>
              </a:rPr>
              <a:t>evidence, deník příjmů a výdajů (peněžní deník), řádky a sloupce peněžního deníku, obsah, zápisy do peněžního deníku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Zapisování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Hlavní součástí daňové evidence jsou údaje o příjmech a výdajích. Vhodnou formou jejich zapisování je deník příjmů a výdajů - v praxi je často označovaný jako </a:t>
            </a:r>
            <a:r>
              <a:rPr lang="cs-CZ" dirty="0" smtClean="0">
                <a:solidFill>
                  <a:srgbClr val="FF0000"/>
                </a:solidFill>
              </a:rPr>
              <a:t>peněžní deník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1026" name="Picture 2" descr="C:\Users\NB1\AppData\Local\Microsoft\Windows\Temporary Internet Files\Content.IE5\P5WR2ORD\MP9003096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34184"/>
            <a:ext cx="2609088" cy="362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Zapisování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P</a:t>
            </a:r>
            <a:r>
              <a:rPr lang="cs-CZ" dirty="0" smtClean="0">
                <a:solidFill>
                  <a:srgbClr val="FF0000"/>
                </a:solidFill>
              </a:rPr>
              <a:t>eněžní deník</a:t>
            </a:r>
          </a:p>
          <a:p>
            <a:pPr marL="0" indent="0">
              <a:buNone/>
            </a:pPr>
            <a:r>
              <a:rPr lang="cs-CZ" dirty="0" smtClean="0"/>
              <a:t>- jeho závazná podoba není předepsána, záleží na </a:t>
            </a:r>
            <a:r>
              <a:rPr lang="cs-CZ" dirty="0" smtClean="0">
                <a:solidFill>
                  <a:srgbClr val="FF0000"/>
                </a:solidFill>
              </a:rPr>
              <a:t>předmětu činnosti a požadavcích podnikatele </a:t>
            </a:r>
            <a:r>
              <a:rPr lang="cs-CZ" dirty="0" smtClean="0"/>
              <a:t>na případné podrobnější členění</a:t>
            </a:r>
          </a:p>
          <a:p>
            <a:pPr marL="0" indent="0">
              <a:buNone/>
            </a:pPr>
            <a:r>
              <a:rPr lang="cs-CZ" dirty="0" smtClean="0"/>
              <a:t>daňových i nedaňových </a:t>
            </a:r>
          </a:p>
          <a:p>
            <a:pPr marL="0" indent="0">
              <a:buNone/>
            </a:pPr>
            <a:r>
              <a:rPr lang="cs-CZ" dirty="0" smtClean="0"/>
              <a:t>příjmů a výdajů.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000" dirty="0"/>
              <a:t>Příklad podoby peněžního deníku</a:t>
            </a:r>
          </a:p>
          <a:p>
            <a:pPr marL="0" indent="0">
              <a:buNone/>
            </a:pPr>
            <a:r>
              <a:rPr lang="cs-CZ" dirty="0" smtClean="0"/>
              <a:t>- »»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NB1\AppData\Local\Microsoft\Windows\Temporary Internet Files\Content.IE5\P5WR2ORD\MP9003096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34184"/>
            <a:ext cx="2609088" cy="362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6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628460"/>
              </p:ext>
            </p:extLst>
          </p:nvPr>
        </p:nvGraphicFramePr>
        <p:xfrm>
          <a:off x="251518" y="1862287"/>
          <a:ext cx="8821491" cy="3418136"/>
        </p:xfrm>
        <a:graphic>
          <a:graphicData uri="http://schemas.openxmlformats.org/drawingml/2006/table">
            <a:tbl>
              <a:tblPr/>
              <a:tblGrid>
                <a:gridCol w="251523"/>
                <a:gridCol w="720080"/>
                <a:gridCol w="432048"/>
                <a:gridCol w="864096"/>
                <a:gridCol w="576064"/>
                <a:gridCol w="576064"/>
                <a:gridCol w="576064"/>
                <a:gridCol w="648072"/>
                <a:gridCol w="648072"/>
                <a:gridCol w="648072"/>
                <a:gridCol w="720080"/>
                <a:gridCol w="648072"/>
                <a:gridCol w="721096"/>
                <a:gridCol w="792088"/>
              </a:tblGrid>
              <a:tr h="1049870"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Pořadové číslo</a:t>
                      </a:r>
                    </a:p>
                  </a:txBody>
                  <a:tcPr marL="6616" marR="6616" marT="6616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Doklad/číslo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Datum</a:t>
                      </a:r>
                    </a:p>
                  </a:txBody>
                  <a:tcPr marL="6616" marR="6616" marT="6616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Text</a:t>
                      </a:r>
                    </a:p>
                  </a:txBody>
                  <a:tcPr marL="6616" marR="6616" marT="661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v hotovosti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Peněžní prostředky na bank. Účtech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Průběžné položky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Příjmy nezahrnované do ZD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Výdaje nezahrnované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do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ZD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4912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Příjem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Výdej</a:t>
                      </a:r>
                    </a:p>
                  </a:txBody>
                  <a:tcPr marL="6616" marR="6616" marT="661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d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442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1.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816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  <a:cs typeface="Arial" pitchFamily="34" charset="0"/>
                      </a:endParaRP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6616" marR="6616" marT="661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229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Zopakujme si</a:t>
            </a: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Příjmy a výdaje zaznamenáváme do </a:t>
            </a:r>
            <a:r>
              <a:rPr lang="cs-CZ" altLang="cs-CZ" dirty="0">
                <a:solidFill>
                  <a:srgbClr val="FF0000"/>
                </a:solidFill>
                <a:cs typeface="Arial" charset="0"/>
              </a:rPr>
              <a:t>knihy příjmů a výdajů (peněžního deníku) </a:t>
            </a: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a členíme zápisy do příslušných řádků a sloupců v časovém sledu.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Podkladem pro zápis nám slouží jednotlivé účetní doklady, které jsou očíslovány pořadovým číslem a splňují náležitosti účetního dokladu.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Patří sem: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dirty="0">
              <a:solidFill>
                <a:prstClr val="black"/>
              </a:solidFill>
              <a:cs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příjmový pokladní doklad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výdajový pokladní doklad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bankovní výpis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vnitřní účetní doklad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77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Do peněžního deníku </a:t>
            </a:r>
            <a:r>
              <a:rPr lang="cs-CZ" sz="3200" dirty="0" smtClean="0">
                <a:solidFill>
                  <a:srgbClr val="FF0000"/>
                </a:solidFill>
              </a:rPr>
              <a:t>se nezapisují </a:t>
            </a:r>
            <a:r>
              <a:rPr lang="cs-CZ" sz="3200" dirty="0" smtClean="0"/>
              <a:t>hospodářské operace, které mají charakter předpisu plateb, např. faktury.</a:t>
            </a:r>
          </a:p>
          <a:p>
            <a:pPr marL="0" indent="0">
              <a:buNone/>
            </a:pP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36913"/>
            <a:ext cx="2609850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04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/>
              <a:t>Peněžní deník </a:t>
            </a:r>
            <a:r>
              <a:rPr lang="cs-CZ" sz="3200" dirty="0">
                <a:solidFill>
                  <a:srgbClr val="FF0000"/>
                </a:solidFill>
              </a:rPr>
              <a:t>nemá </a:t>
            </a:r>
            <a:r>
              <a:rPr lang="cs-CZ" sz="3200" dirty="0"/>
              <a:t>zákonem o účetnictví </a:t>
            </a:r>
          </a:p>
          <a:p>
            <a:pPr marL="0" indent="0">
              <a:buNone/>
            </a:pPr>
            <a:r>
              <a:rPr lang="cs-CZ" sz="3200" dirty="0"/>
              <a:t>předepsanou formu, ale je stanoven minimální obsah.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/>
              <a:t>Rozlišujeme peněžní deník </a:t>
            </a:r>
            <a:r>
              <a:rPr lang="cs-CZ" sz="3200" dirty="0">
                <a:solidFill>
                  <a:srgbClr val="FF0000"/>
                </a:solidFill>
              </a:rPr>
              <a:t>pro plátce a neplátce DPH. 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1051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Neplátci DPH </a:t>
            </a:r>
            <a:r>
              <a:rPr lang="cs-CZ" sz="3200" dirty="0"/>
              <a:t>se daní z přidané hodnoty nemusí </a:t>
            </a:r>
            <a:r>
              <a:rPr lang="cs-CZ" sz="3200" dirty="0" smtClean="0"/>
              <a:t>zabývat</a:t>
            </a:r>
            <a:r>
              <a:rPr lang="cs-CZ" sz="3200" dirty="0"/>
              <a:t>.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Plátci DPH </a:t>
            </a:r>
            <a:r>
              <a:rPr lang="cs-CZ" sz="3200" dirty="0"/>
              <a:t>však mají povinnost tuto daň zaznamenávat a podávat v pravidelných </a:t>
            </a:r>
            <a:r>
              <a:rPr lang="cs-CZ" sz="3200" dirty="0" smtClean="0"/>
              <a:t>intervalech daňové </a:t>
            </a:r>
            <a:r>
              <a:rPr lang="cs-CZ" sz="3200" dirty="0"/>
              <a:t>přiznání finančnímu úřadu.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9569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Podnikatel </a:t>
            </a:r>
            <a:r>
              <a:rPr lang="cs-CZ" sz="3200" dirty="0">
                <a:solidFill>
                  <a:srgbClr val="FF0000"/>
                </a:solidFill>
              </a:rPr>
              <a:t>– </a:t>
            </a:r>
            <a:r>
              <a:rPr lang="cs-CZ" sz="3200" dirty="0"/>
              <a:t>plátce DPH eviduje všechny </a:t>
            </a:r>
            <a:r>
              <a:rPr lang="cs-CZ" sz="3200" dirty="0" smtClean="0"/>
              <a:t>nákupy a </a:t>
            </a:r>
            <a:r>
              <a:rPr lang="cs-CZ" sz="3200" dirty="0"/>
              <a:t>prodeje v peněžním deníku v cenách bez DPH </a:t>
            </a:r>
          </a:p>
          <a:p>
            <a:pPr marL="0" indent="0">
              <a:buNone/>
            </a:pPr>
            <a:r>
              <a:rPr lang="cs-CZ" sz="3200" dirty="0"/>
              <a:t>a pro daň z přidané hodnoty je v peněžním deníku určen sloupec příjem nebo výdej DPH podle toho, jedná-li se prodej nebo nákup.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5246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Příjmy a výdaje zahrnované a nezahrnované </a:t>
            </a:r>
          </a:p>
          <a:p>
            <a:pPr marL="0" indent="0">
              <a:buNone/>
            </a:pPr>
            <a:r>
              <a:rPr lang="cs-CZ" sz="2800" dirty="0"/>
              <a:t>v peněžním deníku: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Příjmy zahrnované:                   nezahrnované:                  </a:t>
            </a:r>
            <a:endParaRPr lang="cs-CZ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/>
              <a:t>prodej zboží                               peněžní vklady</a:t>
            </a:r>
          </a:p>
          <a:p>
            <a:pPr marL="0" indent="0">
              <a:buNone/>
            </a:pPr>
            <a:r>
              <a:rPr lang="cs-CZ" sz="2800" dirty="0"/>
              <a:t>prodej výrobků                          </a:t>
            </a:r>
            <a:r>
              <a:rPr lang="cs-CZ" sz="2800" dirty="0" smtClean="0"/>
              <a:t>přijaté půjčky, dary  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prodej služeb                             úvěry </a:t>
            </a:r>
          </a:p>
          <a:p>
            <a:pPr marL="0" indent="0">
              <a:buNone/>
            </a:pPr>
            <a:r>
              <a:rPr lang="cs-CZ" sz="2800" dirty="0"/>
              <a:t>ostatní (úroky, prodej </a:t>
            </a:r>
            <a:r>
              <a:rPr lang="cs-CZ" sz="2800" dirty="0" smtClean="0"/>
              <a:t>DHM,   příjem </a:t>
            </a:r>
            <a:r>
              <a:rPr lang="cs-CZ" sz="2800" dirty="0"/>
              <a:t>DPH</a:t>
            </a:r>
          </a:p>
          <a:p>
            <a:pPr marL="0" indent="0">
              <a:buNone/>
            </a:pPr>
            <a:r>
              <a:rPr lang="cs-CZ" sz="2800" dirty="0"/>
              <a:t>drobného hmotného majetku)   přeplatky daní 	</a:t>
            </a:r>
          </a:p>
        </p:txBody>
      </p:sp>
    </p:spTree>
    <p:extLst>
      <p:ext uri="{BB962C8B-B14F-4D97-AF65-F5344CB8AC3E}">
        <p14:creationId xmlns:p14="http://schemas.microsoft.com/office/powerpoint/2010/main" val="14768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 numCol="2">
            <a:normAutofit fontScale="32500" lnSpcReduction="20000"/>
          </a:bodyPr>
          <a:lstStyle/>
          <a:p>
            <a:pPr marL="0" indent="0">
              <a:buNone/>
            </a:pPr>
            <a:r>
              <a:rPr lang="cs-CZ" sz="6200" dirty="0">
                <a:solidFill>
                  <a:srgbClr val="FF0000"/>
                </a:solidFill>
              </a:rPr>
              <a:t>Výdaje</a:t>
            </a:r>
          </a:p>
          <a:p>
            <a:pPr marL="0" indent="0">
              <a:buNone/>
            </a:pPr>
            <a:endParaRPr lang="cs-CZ" sz="6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6200" dirty="0" smtClean="0">
                <a:solidFill>
                  <a:srgbClr val="FF0000"/>
                </a:solidFill>
              </a:rPr>
              <a:t>Zahrnované:</a:t>
            </a:r>
            <a:endParaRPr lang="cs-CZ" sz="6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6200" dirty="0"/>
              <a:t>nákup </a:t>
            </a:r>
            <a:r>
              <a:rPr lang="cs-CZ" sz="6200" dirty="0" smtClean="0"/>
              <a:t>materiál</a:t>
            </a:r>
            <a:endParaRPr lang="cs-CZ" sz="6200" dirty="0"/>
          </a:p>
          <a:p>
            <a:pPr marL="0" indent="0">
              <a:buNone/>
            </a:pPr>
            <a:r>
              <a:rPr lang="cs-CZ" sz="6200" dirty="0"/>
              <a:t>nákup výrobků a zboží</a:t>
            </a:r>
          </a:p>
          <a:p>
            <a:pPr marL="0" indent="0">
              <a:buNone/>
            </a:pPr>
            <a:r>
              <a:rPr lang="cs-CZ" sz="6200" dirty="0"/>
              <a:t>nákup služeb</a:t>
            </a:r>
          </a:p>
          <a:p>
            <a:pPr marL="0" indent="0">
              <a:buNone/>
            </a:pPr>
            <a:r>
              <a:rPr lang="cs-CZ" sz="6200" dirty="0"/>
              <a:t>výplaty mezd</a:t>
            </a:r>
          </a:p>
          <a:p>
            <a:pPr marL="0" indent="0">
              <a:buNone/>
            </a:pPr>
            <a:r>
              <a:rPr lang="cs-CZ" sz="6200" dirty="0"/>
              <a:t>platby zdravotního a soc.</a:t>
            </a:r>
          </a:p>
          <a:p>
            <a:pPr marL="0" indent="0">
              <a:buNone/>
            </a:pPr>
            <a:r>
              <a:rPr lang="cs-CZ" sz="6200" dirty="0"/>
              <a:t>pojištění za zaměstnance</a:t>
            </a:r>
          </a:p>
          <a:p>
            <a:pPr marL="0" indent="0">
              <a:buNone/>
            </a:pPr>
            <a:r>
              <a:rPr lang="cs-CZ" sz="6200" dirty="0"/>
              <a:t>provozní režie</a:t>
            </a:r>
          </a:p>
          <a:p>
            <a:pPr marL="0" indent="0">
              <a:buNone/>
            </a:pPr>
            <a:r>
              <a:rPr lang="cs-CZ" sz="6200" dirty="0"/>
              <a:t>(platby nájemného, </a:t>
            </a:r>
          </a:p>
          <a:p>
            <a:pPr marL="0" indent="0">
              <a:buNone/>
            </a:pPr>
            <a:r>
              <a:rPr lang="cs-CZ" sz="6200" dirty="0"/>
              <a:t>elektřiny, </a:t>
            </a:r>
            <a:r>
              <a:rPr lang="cs-CZ" sz="6200" dirty="0" smtClean="0"/>
              <a:t> telefonních </a:t>
            </a:r>
            <a:r>
              <a:rPr lang="cs-CZ" sz="6200" dirty="0"/>
              <a:t>poplatků,</a:t>
            </a:r>
          </a:p>
          <a:p>
            <a:pPr marL="0" indent="0">
              <a:buNone/>
            </a:pPr>
            <a:r>
              <a:rPr lang="cs-CZ" sz="6200" dirty="0"/>
              <a:t>nákup PHM atd.)</a:t>
            </a:r>
          </a:p>
          <a:p>
            <a:pPr marL="0" indent="0">
              <a:buNone/>
            </a:pPr>
            <a:endParaRPr lang="cs-CZ" sz="6200" dirty="0" smtClean="0"/>
          </a:p>
          <a:p>
            <a:pPr marL="0" indent="0">
              <a:buNone/>
            </a:pPr>
            <a:endParaRPr lang="cs-CZ" sz="6200" dirty="0"/>
          </a:p>
          <a:p>
            <a:pPr marL="0" indent="0">
              <a:buNone/>
            </a:pPr>
            <a:endParaRPr lang="cs-CZ" sz="6200" dirty="0" smtClean="0"/>
          </a:p>
          <a:p>
            <a:pPr marL="0" indent="0">
              <a:buNone/>
            </a:pPr>
            <a:endParaRPr lang="cs-CZ" sz="6200" dirty="0"/>
          </a:p>
          <a:p>
            <a:pPr marL="0" indent="0">
              <a:buNone/>
            </a:pPr>
            <a:r>
              <a:rPr lang="cs-CZ" sz="6200" dirty="0" smtClean="0">
                <a:solidFill>
                  <a:srgbClr val="FF0000"/>
                </a:solidFill>
              </a:rPr>
              <a:t>Nezahrnované:</a:t>
            </a:r>
            <a:endParaRPr lang="cs-CZ" sz="6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6200" dirty="0"/>
              <a:t>osobní spotřeba</a:t>
            </a:r>
          </a:p>
          <a:p>
            <a:pPr marL="0" indent="0">
              <a:buNone/>
            </a:pPr>
            <a:r>
              <a:rPr lang="cs-CZ" sz="6200" dirty="0"/>
              <a:t>splátky úvěrů,</a:t>
            </a:r>
          </a:p>
          <a:p>
            <a:pPr marL="0" indent="0">
              <a:buNone/>
            </a:pPr>
            <a:r>
              <a:rPr lang="cs-CZ" sz="6200" dirty="0"/>
              <a:t>půjček</a:t>
            </a:r>
          </a:p>
          <a:p>
            <a:pPr marL="0" indent="0">
              <a:buNone/>
            </a:pPr>
            <a:r>
              <a:rPr lang="cs-CZ" sz="6200" dirty="0"/>
              <a:t>platba daně z příjmů</a:t>
            </a:r>
          </a:p>
          <a:p>
            <a:pPr marL="0" indent="0">
              <a:buNone/>
            </a:pPr>
            <a:r>
              <a:rPr lang="cs-CZ" sz="6200" dirty="0"/>
              <a:t>podnikatele</a:t>
            </a:r>
          </a:p>
          <a:p>
            <a:pPr marL="0" indent="0">
              <a:buNone/>
            </a:pPr>
            <a:r>
              <a:rPr lang="cs-CZ" sz="6200" dirty="0"/>
              <a:t>platba zdravotního</a:t>
            </a:r>
          </a:p>
          <a:p>
            <a:pPr marL="0" indent="0">
              <a:buNone/>
            </a:pPr>
            <a:r>
              <a:rPr lang="cs-CZ" sz="6200" dirty="0"/>
              <a:t>a soc. pojištění</a:t>
            </a:r>
          </a:p>
          <a:p>
            <a:pPr marL="0" indent="0">
              <a:buNone/>
            </a:pPr>
            <a:r>
              <a:rPr lang="cs-CZ" sz="6200" dirty="0"/>
              <a:t>podnikatele</a:t>
            </a:r>
          </a:p>
          <a:p>
            <a:pPr marL="0" indent="0">
              <a:buNone/>
            </a:pPr>
            <a:r>
              <a:rPr lang="cs-CZ" sz="6200" dirty="0"/>
              <a:t>platba DPH</a:t>
            </a:r>
          </a:p>
          <a:p>
            <a:pPr marL="0" indent="0">
              <a:buNone/>
            </a:pPr>
            <a:endParaRPr lang="cs-CZ" sz="62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" name="Picture 2" descr="C:\Users\NB1\AppData\Local\Microsoft\Windows\Temporary Internet Files\Content.IE5\80Y9DHJV\MP9004009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2267744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71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dirty="0"/>
              <a:t>Do jednotlivých řádků a sloupců peněžního deníku zapisujeme položky, které jsou příjmem nebo výdajem v hotovosti nebo bankovního účtu, a dále pak tyto položky rozepisujeme na příjmy a </a:t>
            </a:r>
            <a:r>
              <a:rPr lang="cs-CZ" sz="2800" dirty="0" smtClean="0"/>
              <a:t>výdaje zahrnované </a:t>
            </a:r>
            <a:r>
              <a:rPr lang="cs-CZ" sz="2800" dirty="0"/>
              <a:t>a nezahrnované do základu </a:t>
            </a:r>
            <a:r>
              <a:rPr lang="cs-CZ" sz="2800" dirty="0" smtClean="0"/>
              <a:t>daně, průběžné </a:t>
            </a:r>
            <a:r>
              <a:rPr lang="cs-CZ" sz="2800" dirty="0"/>
              <a:t>položky, příjem a výdej DPH (</a:t>
            </a:r>
            <a:r>
              <a:rPr lang="cs-CZ" sz="2800" dirty="0" smtClean="0"/>
              <a:t>pouze u </a:t>
            </a:r>
            <a:r>
              <a:rPr lang="cs-CZ" sz="2800" dirty="0"/>
              <a:t>plátců DPH).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Do peněžního deníku zapisujeme účetní případy</a:t>
            </a:r>
          </a:p>
          <a:p>
            <a:pPr marL="0" indent="0">
              <a:buNone/>
            </a:pPr>
            <a:r>
              <a:rPr lang="cs-CZ" sz="2800" dirty="0"/>
              <a:t>   na základě těchto dokladů:</a:t>
            </a:r>
          </a:p>
          <a:p>
            <a:pPr marL="0" indent="0">
              <a:buNone/>
            </a:pPr>
            <a:r>
              <a:rPr lang="cs-CZ" sz="2800" dirty="0"/>
              <a:t>   a) </a:t>
            </a:r>
            <a:r>
              <a:rPr lang="cs-CZ" sz="2800" dirty="0">
                <a:solidFill>
                  <a:srgbClr val="C00000"/>
                </a:solidFill>
              </a:rPr>
              <a:t>pohyb v hotovosti – </a:t>
            </a:r>
            <a:r>
              <a:rPr lang="cs-CZ" sz="2800" dirty="0"/>
              <a:t>příjmový pokladní </a:t>
            </a:r>
            <a:r>
              <a:rPr lang="cs-CZ" sz="2800" dirty="0" smtClean="0"/>
              <a:t>doklad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(PPD)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– </a:t>
            </a:r>
            <a:r>
              <a:rPr lang="cs-CZ" sz="2800" dirty="0"/>
              <a:t>výdajový pokladní </a:t>
            </a:r>
            <a:r>
              <a:rPr lang="cs-CZ" sz="2800" dirty="0" smtClean="0"/>
              <a:t>doklad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(VPD)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266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Deník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b) </a:t>
            </a:r>
            <a:r>
              <a:rPr lang="cs-CZ" sz="2800" dirty="0">
                <a:solidFill>
                  <a:srgbClr val="C00000"/>
                </a:solidFill>
              </a:rPr>
              <a:t>pohyb na bankovním účtu – </a:t>
            </a:r>
            <a:r>
              <a:rPr lang="cs-CZ" sz="2800" dirty="0"/>
              <a:t>výpis z účtu </a:t>
            </a:r>
            <a:r>
              <a:rPr lang="cs-CZ" sz="2800" dirty="0" smtClean="0"/>
              <a:t>(VBÚ</a:t>
            </a:r>
            <a:r>
              <a:rPr lang="cs-CZ" sz="2800" dirty="0"/>
              <a:t>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K dokladům je připojeno číselné označení </a:t>
            </a:r>
          </a:p>
          <a:p>
            <a:pPr marL="0" indent="0">
              <a:buNone/>
            </a:pPr>
            <a:r>
              <a:rPr lang="cs-CZ" sz="2800" dirty="0"/>
              <a:t>(pořadové číslo).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Při zařazování plateb do peněžního deníku se musí</a:t>
            </a:r>
            <a:br>
              <a:rPr lang="cs-CZ" sz="2800" dirty="0"/>
            </a:br>
            <a:r>
              <a:rPr lang="cs-CZ" sz="2800" dirty="0"/>
              <a:t>podnikatel řídit Zákonem o daních z příjmů</a:t>
            </a:r>
            <a:br>
              <a:rPr lang="cs-CZ" sz="2800" dirty="0"/>
            </a:br>
            <a:r>
              <a:rPr lang="cs-CZ" sz="2800" dirty="0"/>
              <a:t>č. 586/1992 Sb. 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6451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Obsah peněžního deníku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>
                <a:solidFill>
                  <a:srgbClr val="FF0000"/>
                </a:solidFill>
              </a:rPr>
              <a:t>Existují peněžní deníky pro plátce a neplátce DPH.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Členění do jednotlivých sloupců se může lišit </a:t>
            </a:r>
            <a:r>
              <a:rPr lang="cs-CZ" sz="2800" dirty="0" smtClean="0"/>
              <a:t>podle potřeby </a:t>
            </a:r>
            <a:r>
              <a:rPr lang="cs-CZ" sz="2800" dirty="0"/>
              <a:t>podnikatele.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>
                <a:solidFill>
                  <a:srgbClr val="FF0000"/>
                </a:solidFill>
              </a:rPr>
              <a:t>Nejčastější obsah peněžního deníku:</a:t>
            </a:r>
          </a:p>
          <a:p>
            <a:pPr marL="0" indent="0">
              <a:buNone/>
            </a:pPr>
            <a:r>
              <a:rPr lang="cs-CZ" sz="2800" dirty="0"/>
              <a:t>    1. pořadové číslo řádku</a:t>
            </a:r>
          </a:p>
          <a:p>
            <a:pPr marL="0" indent="0">
              <a:buNone/>
            </a:pPr>
            <a:r>
              <a:rPr lang="cs-CZ" sz="2800" dirty="0"/>
              <a:t>    2. označení a číslo dokladu</a:t>
            </a:r>
          </a:p>
          <a:p>
            <a:pPr marL="0" indent="0">
              <a:buNone/>
            </a:pPr>
            <a:r>
              <a:rPr lang="cs-CZ" sz="2800" dirty="0"/>
              <a:t>    3. text – popis účetního případu</a:t>
            </a:r>
          </a:p>
          <a:p>
            <a:pPr marL="0" indent="0">
              <a:buNone/>
            </a:pPr>
            <a:r>
              <a:rPr lang="cs-CZ" sz="2800" dirty="0"/>
              <a:t>    4. příjem peněz v hotovosti</a:t>
            </a:r>
          </a:p>
          <a:p>
            <a:pPr marL="0" indent="0">
              <a:buNone/>
            </a:pPr>
            <a:r>
              <a:rPr lang="cs-CZ" sz="2800" dirty="0"/>
              <a:t>    5. výdej peněz v hotovosti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" name="Picture 2" descr="C:\Users\NB1\AppData\Local\Microsoft\Windows\Temporary Internet Files\Content.IE5\80Y9DHJV\MP9004009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88" y="3754484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27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Obsah peněžního deníku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dirty="0" smtClean="0"/>
              <a:t>6. zůstatek </a:t>
            </a:r>
            <a:r>
              <a:rPr lang="cs-CZ" sz="2800" dirty="0"/>
              <a:t>peněz v hotovosti  </a:t>
            </a:r>
          </a:p>
          <a:p>
            <a:pPr marL="0" indent="0">
              <a:buNone/>
            </a:pPr>
            <a:r>
              <a:rPr lang="cs-CZ" sz="2800" dirty="0" smtClean="0"/>
              <a:t>7. příjem </a:t>
            </a:r>
            <a:r>
              <a:rPr lang="cs-CZ" sz="2800" dirty="0"/>
              <a:t>peněz na bankovní účet</a:t>
            </a:r>
          </a:p>
          <a:p>
            <a:pPr marL="0" indent="0">
              <a:buNone/>
            </a:pPr>
            <a:r>
              <a:rPr lang="cs-CZ" sz="2800" dirty="0" smtClean="0"/>
              <a:t>8. výdej </a:t>
            </a:r>
            <a:r>
              <a:rPr lang="cs-CZ" sz="2800" dirty="0"/>
              <a:t>peněz z bankovního účtu</a:t>
            </a:r>
          </a:p>
          <a:p>
            <a:pPr marL="0" indent="0">
              <a:buNone/>
            </a:pPr>
            <a:r>
              <a:rPr lang="cs-CZ" sz="2800" dirty="0"/>
              <a:t>9. </a:t>
            </a:r>
            <a:r>
              <a:rPr lang="cs-CZ" sz="2800" dirty="0" smtClean="0"/>
              <a:t>zůstatek </a:t>
            </a:r>
            <a:r>
              <a:rPr lang="cs-CZ" sz="2800" dirty="0"/>
              <a:t>na bankovním účtu</a:t>
            </a:r>
          </a:p>
          <a:p>
            <a:pPr marL="0" indent="0">
              <a:buNone/>
            </a:pPr>
            <a:r>
              <a:rPr lang="cs-CZ" sz="2800" dirty="0"/>
              <a:t>10. příjmy zahrnované do základu daně</a:t>
            </a:r>
          </a:p>
          <a:p>
            <a:pPr marL="0" indent="0">
              <a:buNone/>
            </a:pPr>
            <a:r>
              <a:rPr lang="cs-CZ" sz="2800" dirty="0"/>
              <a:t>11. výdaje zahrnované do základu daně</a:t>
            </a:r>
          </a:p>
          <a:p>
            <a:pPr marL="0" indent="0">
              <a:buNone/>
            </a:pPr>
            <a:r>
              <a:rPr lang="cs-CZ" sz="2800" dirty="0"/>
              <a:t>12. průběžné položky příjem (při převodu peněz)</a:t>
            </a:r>
          </a:p>
          <a:p>
            <a:pPr marL="0" indent="0">
              <a:buNone/>
            </a:pPr>
            <a:r>
              <a:rPr lang="cs-CZ" sz="2800" dirty="0"/>
              <a:t>13. průběžné položky výdej (při převodu peněz)</a:t>
            </a:r>
          </a:p>
          <a:p>
            <a:pPr marL="0" indent="0">
              <a:buNone/>
            </a:pPr>
            <a:r>
              <a:rPr lang="cs-CZ" sz="2800" dirty="0"/>
              <a:t>14. příjem nezahrnovaný</a:t>
            </a:r>
          </a:p>
          <a:p>
            <a:pPr marL="0" indent="0">
              <a:buNone/>
            </a:pPr>
            <a:r>
              <a:rPr lang="cs-CZ" sz="2800" dirty="0"/>
              <a:t>15. výdej nezahrnovaný</a:t>
            </a:r>
          </a:p>
          <a:p>
            <a:pPr marL="0" indent="0">
              <a:buNone/>
            </a:pPr>
            <a:r>
              <a:rPr lang="cs-CZ" sz="2800" dirty="0"/>
              <a:t>16. příjem DPH (pouze u plátců DPH)</a:t>
            </a:r>
          </a:p>
          <a:p>
            <a:pPr marL="0" indent="0">
              <a:buNone/>
            </a:pPr>
            <a:r>
              <a:rPr lang="cs-CZ" sz="2800" dirty="0"/>
              <a:t>17. výdej DPH (pouze u plátců DPH)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7126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Obsah peněžního deníku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3200" dirty="0"/>
              <a:t>Zápisy v peněžním deníku se zásadně provádějí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FF0000"/>
                </a:solidFill>
              </a:rPr>
              <a:t>v časovém sledu podle jednotlivých účetních dokladů.</a:t>
            </a:r>
          </a:p>
          <a:p>
            <a:pPr marL="0" indent="0">
              <a:buNone/>
            </a:pPr>
            <a:r>
              <a:rPr lang="cs-CZ" sz="3200" dirty="0" smtClean="0"/>
              <a:t>Proto </a:t>
            </a:r>
            <a:r>
              <a:rPr lang="cs-CZ" sz="3200" dirty="0"/>
              <a:t>každý účetní případ musí být doložen </a:t>
            </a:r>
            <a:r>
              <a:rPr lang="cs-CZ" sz="3200" dirty="0">
                <a:solidFill>
                  <a:srgbClr val="FF0000"/>
                </a:solidFill>
              </a:rPr>
              <a:t>originálním daňovým dokladem, </a:t>
            </a:r>
            <a:r>
              <a:rPr lang="cs-CZ" sz="3200" dirty="0"/>
              <a:t>který splňuje</a:t>
            </a:r>
          </a:p>
          <a:p>
            <a:pPr marL="0" indent="0">
              <a:buNone/>
            </a:pPr>
            <a:r>
              <a:rPr lang="cs-CZ" sz="3200" dirty="0"/>
              <a:t>veškeré náležitosti (označení a číslo dokladu, </a:t>
            </a:r>
            <a:r>
              <a:rPr lang="cs-CZ" sz="3200" dirty="0" smtClean="0"/>
              <a:t>datum, částka</a:t>
            </a:r>
            <a:r>
              <a:rPr lang="cs-CZ" sz="3200" dirty="0"/>
              <a:t>, účel platby, označení účastníků, podpisy, popřípadě u plátců DPH sazbu DPH). </a:t>
            </a:r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90496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způsobech </a:t>
            </a:r>
            <a:r>
              <a:rPr lang="cs-CZ" dirty="0"/>
              <a:t>vedení </a:t>
            </a:r>
            <a:r>
              <a:rPr lang="cs-CZ" dirty="0" smtClean="0"/>
              <a:t>evidence podnikatelské činnosti a o obsahu peněžního deníku a jeho náležitostech. Jedná se o jednotlivé položky deníku příjmů a výdajů a způsob jeho vyplňování.</a:t>
            </a:r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/>
              <a:t>ŠTOHL, Pavel. Daňová evidence 2011: praktický průvodce. 2., </a:t>
            </a:r>
            <a:r>
              <a:rPr lang="cs-CZ" dirty="0" err="1"/>
              <a:t>upr</a:t>
            </a:r>
            <a:r>
              <a:rPr lang="cs-CZ" dirty="0"/>
              <a:t>. vyd. Znojmo: Pavel </a:t>
            </a:r>
            <a:r>
              <a:rPr lang="cs-CZ" dirty="0" err="1"/>
              <a:t>Štohl</a:t>
            </a:r>
            <a:r>
              <a:rPr lang="cs-CZ" dirty="0"/>
              <a:t>, 2011, 133 s. ISBN 978-80-87237-34-2.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10916</TotalTime>
  <Words>1022</Words>
  <Application>Microsoft Office PowerPoint</Application>
  <PresentationFormat>Předvádění na obrazovce (4:3)</PresentationFormat>
  <Paragraphs>205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Tok</vt:lpstr>
      <vt:lpstr>Prezentace aplikace PowerPoint</vt:lpstr>
      <vt:lpstr>Prezentace aplikace PowerPoint</vt:lpstr>
      <vt:lpstr>Deník příjmů a výdajů</vt:lpstr>
      <vt:lpstr>Zapisování příjmů a výdajů</vt:lpstr>
      <vt:lpstr>Zapisování příjmů a výdajů</vt:lpstr>
      <vt:lpstr>Prezentace aplikace PowerPoint</vt:lpstr>
      <vt:lpstr>Deník příjmů a výdajů</vt:lpstr>
      <vt:lpstr>Deník příjmů a výdajů</vt:lpstr>
      <vt:lpstr>Deník příjmů a výdajů</vt:lpstr>
      <vt:lpstr>Deník příjmů a výdajů</vt:lpstr>
      <vt:lpstr>Deník příjmů a výdajů</vt:lpstr>
      <vt:lpstr>Deník příjmů a výdajů</vt:lpstr>
      <vt:lpstr>Deník příjmů a výdajů</vt:lpstr>
      <vt:lpstr>Deník příjmů a výdajů</vt:lpstr>
      <vt:lpstr>Deník příjmů a výdajů</vt:lpstr>
      <vt:lpstr>Obsah peněžního deníku</vt:lpstr>
      <vt:lpstr>Obsah peněžního deníku</vt:lpstr>
      <vt:lpstr>Obsah peněžního deníku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229</cp:revision>
  <dcterms:created xsi:type="dcterms:W3CDTF">2013-01-11T17:11:37Z</dcterms:created>
  <dcterms:modified xsi:type="dcterms:W3CDTF">2014-10-05T21:17:23Z</dcterms:modified>
</cp:coreProperties>
</file>