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9" r:id="rId6"/>
    <p:sldId id="296" r:id="rId7"/>
    <p:sldId id="310" r:id="rId8"/>
    <p:sldId id="300" r:id="rId9"/>
    <p:sldId id="312" r:id="rId10"/>
    <p:sldId id="303" r:id="rId11"/>
    <p:sldId id="313" r:id="rId12"/>
    <p:sldId id="302" r:id="rId13"/>
    <p:sldId id="28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Deník příjmů a výdajů</a:t>
            </a:r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		</a:t>
            </a:r>
          </a:p>
          <a:p>
            <a:pPr algn="r"/>
            <a:r>
              <a:rPr lang="cs-CZ" sz="28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P</a:t>
            </a:r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růběžné položky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833" y="38690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VI-2-18-15_Deník příjmů a výdajů – Průběžné položky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23. 04.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15719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Deník příjmů a výdajů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2308324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>
                <a:solidFill>
                  <a:srgbClr val="FF0000"/>
                </a:solidFill>
              </a:rPr>
              <a:t>daňová </a:t>
            </a:r>
            <a:r>
              <a:rPr lang="cs-CZ" sz="2800" dirty="0" smtClean="0">
                <a:solidFill>
                  <a:srgbClr val="FF0000"/>
                </a:solidFill>
              </a:rPr>
              <a:t>evidence, deník příjmů a výdajů (peněžní deník), průběžné položky peněžního deníku, zápisy do peněžního deníku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Zapisování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Zopakujme si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aždý </a:t>
            </a:r>
            <a:r>
              <a:rPr lang="cs-CZ" dirty="0"/>
              <a:t>účetní případ musí být doložen originálním daňovým dokladem, který </a:t>
            </a:r>
            <a:r>
              <a:rPr lang="cs-CZ" dirty="0" smtClean="0"/>
              <a:t>splňuje veškeré </a:t>
            </a:r>
            <a:r>
              <a:rPr lang="cs-CZ" dirty="0"/>
              <a:t>náležitosti (označení a číslo dokladu, </a:t>
            </a:r>
            <a:r>
              <a:rPr lang="cs-CZ" dirty="0" smtClean="0"/>
              <a:t>datum, částka</a:t>
            </a:r>
            <a:r>
              <a:rPr lang="cs-CZ" dirty="0"/>
              <a:t>, účel platby, označení účastníků, podpisy, popřípadě u plátců DPH sazbu DPH).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Při účtování v peněžním deníku se často setkáváme</a:t>
            </a:r>
          </a:p>
          <a:p>
            <a:pPr marL="0" indent="0">
              <a:buNone/>
            </a:pPr>
            <a:r>
              <a:rPr lang="cs-CZ" dirty="0"/>
              <a:t>s </a:t>
            </a:r>
            <a:r>
              <a:rPr lang="cs-CZ" dirty="0">
                <a:solidFill>
                  <a:srgbClr val="FF0000"/>
                </a:solidFill>
              </a:rPr>
              <a:t>pojmem průběžné položky.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Průběžné položky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Jsou </a:t>
            </a:r>
            <a:r>
              <a:rPr lang="cs-CZ" dirty="0"/>
              <a:t>určeny k překlenutí časového nesouladu při převodech peněz z banky do pokladny a naopak </a:t>
            </a:r>
          </a:p>
          <a:p>
            <a:pPr marL="0" indent="0">
              <a:buNone/>
            </a:pPr>
            <a:r>
              <a:rPr lang="cs-CZ" dirty="0"/>
              <a:t>z pokladny do banky.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Vždy vzniká časový rozdíl několika dnů mezi skutečným pohybem peněz (příjem nebo výdej </a:t>
            </a:r>
            <a:r>
              <a:rPr lang="cs-CZ" dirty="0" smtClean="0"/>
              <a:t>z </a:t>
            </a:r>
            <a:r>
              <a:rPr lang="cs-CZ" dirty="0"/>
              <a:t>pokladny) a obdržením bankovního výpisu jako účetního dokladu.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460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Průběžné položky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Tento rozdíl několika dnů se v peněžním deníku musí zaznamenat: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Převod peněz z bankovního účtu do pokladny: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hotovost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příjem a průběžná položka výdej</a:t>
            </a:r>
          </a:p>
          <a:p>
            <a:pPr marL="0" indent="0">
              <a:buNone/>
            </a:pPr>
            <a:r>
              <a:rPr lang="cs-CZ" dirty="0"/>
              <a:t>      (Vystavíme  příjmový pokladní doklad</a:t>
            </a:r>
            <a:r>
              <a:rPr lang="cs-CZ" dirty="0" smtClean="0"/>
              <a:t>.)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2.   bankovní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účet výdej a průběžná položka příjem</a:t>
            </a:r>
          </a:p>
          <a:p>
            <a:pPr marL="0" indent="0">
              <a:buNone/>
            </a:pPr>
            <a:r>
              <a:rPr lang="cs-CZ" dirty="0"/>
              <a:t>      (Máme výpis z účtu s odepsanou částkou.)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773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Průběžné položky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</a:rPr>
              <a:t>Převod hotovosti na bankovní účet: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1. hotovost </a:t>
            </a:r>
            <a:r>
              <a:rPr lang="cs-CZ" sz="3200" dirty="0">
                <a:solidFill>
                  <a:schemeClr val="accent5">
                    <a:lumMod val="75000"/>
                  </a:schemeClr>
                </a:solidFill>
              </a:rPr>
              <a:t>výdej a průběžná položka příjem</a:t>
            </a:r>
          </a:p>
          <a:p>
            <a:pPr marL="0" indent="0">
              <a:buNone/>
            </a:pPr>
            <a:r>
              <a:rPr lang="cs-CZ" sz="3200" dirty="0"/>
              <a:t>      (Vystavíme výdajový pokladní doklad</a:t>
            </a:r>
            <a:r>
              <a:rPr lang="cs-CZ" sz="3200" dirty="0" smtClean="0"/>
              <a:t>.)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2. bankovní účet příjem a průběžná položka výdej</a:t>
            </a:r>
            <a:endParaRPr lang="cs-CZ" sz="32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3200" dirty="0"/>
              <a:t>      (Máme výpis u účtu s připsanou částkou.)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05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Samostatná práce -» řešení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 lnSpcReduction="10000"/>
          </a:bodyPr>
          <a:lstStyle/>
          <a:p>
            <a:pPr marL="0" indent="0" fontAlgn="b">
              <a:buNone/>
            </a:pPr>
            <a:r>
              <a:rPr lang="cs-CZ" sz="2800" b="1" dirty="0"/>
              <a:t>Zaznamenejte přes průběžné položky do deníku tyto hospodářské operace</a:t>
            </a:r>
            <a:endParaRPr lang="cs-CZ" sz="2800" dirty="0"/>
          </a:p>
          <a:p>
            <a:pPr marL="0" indent="0" fontAlgn="b">
              <a:buNone/>
            </a:pPr>
            <a:r>
              <a:rPr lang="cs-CZ" sz="2800" dirty="0" smtClean="0"/>
              <a:t>1. 23. 5. 2014 </a:t>
            </a:r>
            <a:r>
              <a:rPr lang="cs-CZ" sz="2800" dirty="0"/>
              <a:t>výběr peněz z účtu do pokladny</a:t>
            </a:r>
          </a:p>
          <a:p>
            <a:pPr marL="0" indent="0" fontAlgn="b">
              <a:buNone/>
            </a:pPr>
            <a:r>
              <a:rPr lang="cs-CZ" sz="2800" dirty="0"/>
              <a:t>     – příjmový pokladní doklad (</a:t>
            </a:r>
            <a:r>
              <a:rPr lang="cs-CZ" sz="2800" dirty="0" smtClean="0"/>
              <a:t>PPD/59</a:t>
            </a:r>
            <a:r>
              <a:rPr lang="cs-CZ" sz="2800" dirty="0"/>
              <a:t>)       </a:t>
            </a:r>
            <a:r>
              <a:rPr lang="cs-CZ" sz="2800" dirty="0" smtClean="0"/>
              <a:t>16.000 </a:t>
            </a:r>
            <a:r>
              <a:rPr lang="cs-CZ" sz="2800" dirty="0"/>
              <a:t>Kč</a:t>
            </a:r>
          </a:p>
          <a:p>
            <a:pPr marL="0" indent="0" fontAlgn="b">
              <a:buNone/>
            </a:pPr>
            <a:r>
              <a:rPr lang="cs-CZ" sz="2800" dirty="0"/>
              <a:t>2. Výpis z běžného účtu na výběr </a:t>
            </a:r>
            <a:r>
              <a:rPr lang="cs-CZ" sz="2800" dirty="0" smtClean="0"/>
              <a:t>peněz obdržela účetní jednotka </a:t>
            </a:r>
            <a:r>
              <a:rPr lang="cs-CZ" sz="2800" dirty="0"/>
              <a:t>až </a:t>
            </a:r>
            <a:r>
              <a:rPr lang="cs-CZ" sz="2800" dirty="0" smtClean="0"/>
              <a:t>2. </a:t>
            </a:r>
            <a:r>
              <a:rPr lang="cs-CZ" sz="2800" dirty="0"/>
              <a:t>6</a:t>
            </a:r>
            <a:r>
              <a:rPr lang="cs-CZ" sz="2800" dirty="0" smtClean="0"/>
              <a:t>. 2014 (VBÚ/5), vyúčtování výběru                               							16.000 </a:t>
            </a:r>
            <a:r>
              <a:rPr lang="cs-CZ" sz="2800" dirty="0"/>
              <a:t>Kč</a:t>
            </a:r>
          </a:p>
          <a:p>
            <a:pPr marL="0" indent="0" fontAlgn="b">
              <a:buNone/>
            </a:pPr>
            <a:r>
              <a:rPr lang="cs-CZ" sz="2800" dirty="0"/>
              <a:t>3. 1. </a:t>
            </a:r>
            <a:r>
              <a:rPr lang="cs-CZ" sz="2800" dirty="0" smtClean="0"/>
              <a:t>6. 2014 </a:t>
            </a:r>
            <a:r>
              <a:rPr lang="cs-CZ" sz="2800" dirty="0"/>
              <a:t>odvod peněz z pokladny na běžný účet</a:t>
            </a:r>
          </a:p>
          <a:p>
            <a:pPr marL="0" indent="0" fontAlgn="b">
              <a:buNone/>
            </a:pPr>
            <a:r>
              <a:rPr lang="cs-CZ" sz="2800" dirty="0"/>
              <a:t>     – výdajový pokladní doklad (</a:t>
            </a:r>
            <a:r>
              <a:rPr lang="cs-CZ" sz="2800" dirty="0" smtClean="0"/>
              <a:t>VPD/125)     	20.000 </a:t>
            </a:r>
            <a:r>
              <a:rPr lang="cs-CZ" sz="2800" dirty="0"/>
              <a:t>Kč</a:t>
            </a:r>
          </a:p>
          <a:p>
            <a:pPr marL="0" indent="0" fontAlgn="b">
              <a:buNone/>
            </a:pPr>
            <a:r>
              <a:rPr lang="cs-CZ" sz="2800" dirty="0"/>
              <a:t>4. Výpis z běžného účtu na odvod peněz obdržela              účetní jednotka až 6. </a:t>
            </a:r>
            <a:r>
              <a:rPr lang="cs-CZ" sz="2800" dirty="0" smtClean="0"/>
              <a:t>7. 2014 (VBÚ/6)          	20.000 </a:t>
            </a:r>
            <a:r>
              <a:rPr lang="cs-CZ" sz="2800" dirty="0"/>
              <a:t>Kč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3043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182231"/>
              </p:ext>
            </p:extLst>
          </p:nvPr>
        </p:nvGraphicFramePr>
        <p:xfrm>
          <a:off x="251518" y="1862287"/>
          <a:ext cx="8821491" cy="3922192"/>
        </p:xfrm>
        <a:graphic>
          <a:graphicData uri="http://schemas.openxmlformats.org/drawingml/2006/table">
            <a:tbl>
              <a:tblPr/>
              <a:tblGrid>
                <a:gridCol w="251523"/>
                <a:gridCol w="720080"/>
                <a:gridCol w="432048"/>
                <a:gridCol w="864096"/>
                <a:gridCol w="576064"/>
                <a:gridCol w="576064"/>
                <a:gridCol w="576064"/>
                <a:gridCol w="648072"/>
                <a:gridCol w="648072"/>
                <a:gridCol w="648072"/>
                <a:gridCol w="720080"/>
                <a:gridCol w="648072"/>
                <a:gridCol w="721096"/>
                <a:gridCol w="792088"/>
              </a:tblGrid>
              <a:tr h="1049870"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Pořadové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číslo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Doklad/číslo</a:t>
                      </a:r>
                    </a:p>
                  </a:txBody>
                  <a:tcPr marL="6616" marR="6616" marT="6616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Datum</a:t>
                      </a:r>
                    </a:p>
                  </a:txBody>
                  <a:tcPr marL="6616" marR="6616" marT="6616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Text</a:t>
                      </a:r>
                    </a:p>
                  </a:txBody>
                  <a:tcPr marL="6616" marR="6616" marT="661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Peněžní prostředky v hotovosti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Peněžní prostředky na bank. Účtech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Průběžné položky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 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 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 nezahrnované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 nezahrnované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ZD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91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b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c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442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1.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PPD/59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23.5.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doplnění 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pokladny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16000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16000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VBÚ/5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2.6.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vyúčtování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doplnění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16000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16000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81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VPD/125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1.6.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výběr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z pokladny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0000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0000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VBÚ/6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6.7.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vyúčtování výběru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0000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0000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229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2.	Samostatná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práce -» 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Zaznamenejte do deníku tyto hospodářské operace: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12.1.  PPD - výběr peněz z účtu do pokladny na výplatu mezd						Kč 50 000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12.1. Výplata mzdy v hotovosti 			Kč 50 000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14.1. VBÚ – vyúčtování výběru peněz		Kč 50 000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31.1. Tržby v hotovosti za poskytnuté služby 	Kč 25 000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31.1. VPD - Odvod části tržeb do banky 	Kč 20 000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2.2. VBÚ – vyúčtování odvodu peněz		Kč 20 000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5246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556025"/>
              </p:ext>
            </p:extLst>
          </p:nvPr>
        </p:nvGraphicFramePr>
        <p:xfrm>
          <a:off x="251518" y="1862287"/>
          <a:ext cx="8821491" cy="4930304"/>
        </p:xfrm>
        <a:graphic>
          <a:graphicData uri="http://schemas.openxmlformats.org/drawingml/2006/table">
            <a:tbl>
              <a:tblPr/>
              <a:tblGrid>
                <a:gridCol w="251523"/>
                <a:gridCol w="720080"/>
                <a:gridCol w="432048"/>
                <a:gridCol w="864096"/>
                <a:gridCol w="576064"/>
                <a:gridCol w="576064"/>
                <a:gridCol w="576064"/>
                <a:gridCol w="648072"/>
                <a:gridCol w="648072"/>
                <a:gridCol w="648072"/>
                <a:gridCol w="684583"/>
                <a:gridCol w="683569"/>
                <a:gridCol w="721096"/>
                <a:gridCol w="792088"/>
              </a:tblGrid>
              <a:tr h="1049870"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Pořadové číslo</a:t>
                      </a:r>
                    </a:p>
                  </a:txBody>
                  <a:tcPr marL="6616" marR="6616" marT="6616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Doklad/číslo</a:t>
                      </a:r>
                    </a:p>
                  </a:txBody>
                  <a:tcPr marL="6616" marR="6616" marT="6616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Datum</a:t>
                      </a:r>
                    </a:p>
                  </a:txBody>
                  <a:tcPr marL="6616" marR="6616" marT="6616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Text</a:t>
                      </a:r>
                    </a:p>
                  </a:txBody>
                  <a:tcPr marL="6616" marR="6616" marT="661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Peněžní prostředky v hotovosti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Peněžní prostředky na bank. ú</a:t>
                      </a:r>
                      <a:r>
                        <a:rPr lang="pl-PL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čtech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Průběžné položky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 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 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 nezahrnované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 nezahrnované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ZD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91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b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c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442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1.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PPD/</a:t>
                      </a:r>
                      <a:r>
                        <a:rPr lang="cs-CZ" sz="1200" b="0" i="0" u="none" strike="noStrike" dirty="0" err="1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xx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12.1.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doplnění 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pokladny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50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VPD/</a:t>
                      </a:r>
                      <a:r>
                        <a:rPr lang="cs-CZ" sz="1200" b="0" i="0" u="none" strike="noStrike" dirty="0" err="1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xx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12.1.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Výplata mzdy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81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VBÚ/</a:t>
                      </a:r>
                      <a:r>
                        <a:rPr lang="cs-CZ" sz="1200" b="0" i="0" u="none" strike="noStrike" dirty="0" err="1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xx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14.1.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Vyúčtování výběru 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50 000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PPD/</a:t>
                      </a:r>
                      <a:r>
                        <a:rPr lang="cs-CZ" sz="1200" b="0" i="0" u="none" strike="noStrike" dirty="0" err="1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xx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31.1.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Tržby v hotovosti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25 000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25 000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VPD/</a:t>
                      </a:r>
                      <a:r>
                        <a:rPr lang="cs-CZ" sz="1200" b="0" i="0" u="none" strike="noStrike" dirty="0" err="1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xx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31.1.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Odvod části tržeb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6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VBÚ/</a:t>
                      </a:r>
                      <a:r>
                        <a:rPr lang="cs-CZ" sz="1200" b="0" i="0" u="none" strike="noStrike" dirty="0" err="1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xx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2.2.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Vyúčtování odvodu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229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</a:rPr>
              <a:t>Po ukončení účetního období se zápisy v peněžním 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</a:rPr>
              <a:t>deníku uzavírají </a:t>
            </a:r>
            <a:r>
              <a:rPr lang="cs-CZ" sz="3200" dirty="0"/>
              <a:t>součtem jednotlivých sloupců.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/>
              <a:t>Pro sestavení daňového přiznání k dani z příjmů</a:t>
            </a:r>
          </a:p>
          <a:p>
            <a:pPr marL="0" indent="0">
              <a:buNone/>
            </a:pPr>
            <a:r>
              <a:rPr lang="cs-CZ" sz="3200" dirty="0"/>
              <a:t>fyzických osob jsou </a:t>
            </a:r>
            <a:r>
              <a:rPr lang="cs-CZ" sz="3200" dirty="0">
                <a:solidFill>
                  <a:srgbClr val="C00000"/>
                </a:solidFill>
              </a:rPr>
              <a:t>nejdůležitější celkové součty sloupců příjmy zahrnované do základu daně a výdaje zahrnované do základu daně.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</a:rPr>
              <a:t>Rozdílem těchto položek vzniká základ daně.  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/>
              <a:t>Peněžní deník podléhá kontrole ze strany příslušného finančního úřadu, a proto je nutné jej </a:t>
            </a:r>
            <a:r>
              <a:rPr lang="cs-CZ" sz="3200" dirty="0">
                <a:solidFill>
                  <a:srgbClr val="C00000"/>
                </a:solidFill>
              </a:rPr>
              <a:t>archivovat. 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9569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výklad </a:t>
            </a:r>
            <a:r>
              <a:rPr lang="cs-CZ" dirty="0" smtClean="0"/>
              <a:t>o způsobech </a:t>
            </a:r>
            <a:r>
              <a:rPr lang="cs-CZ" dirty="0"/>
              <a:t>vedení </a:t>
            </a:r>
            <a:r>
              <a:rPr lang="cs-CZ" dirty="0" smtClean="0"/>
              <a:t>evidence podnikatelské činnosti a o obsahu peněžního deníku a jeho náležitostech. Jedná se o průběžné položky deníku příjmů a výdajů a způsob jejich používání a vyplňování. Připravte si peněžní deník v tištěné podobě pro zápis účetních případů.</a:t>
            </a:r>
          </a:p>
          <a:p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</a:t>
            </a:r>
            <a:r>
              <a:rPr lang="cs-CZ" dirty="0" smtClean="0"/>
              <a:t>.</a:t>
            </a:r>
          </a:p>
          <a:p>
            <a:r>
              <a:rPr lang="cs-CZ" dirty="0"/>
              <a:t>ŠTOHL, Pavel. Daňová evidence 2011: praktický průvodce. 2., </a:t>
            </a:r>
            <a:r>
              <a:rPr lang="cs-CZ" dirty="0" err="1"/>
              <a:t>upr</a:t>
            </a:r>
            <a:r>
              <a:rPr lang="cs-CZ" dirty="0"/>
              <a:t>. vyd. Znojmo: Pavel </a:t>
            </a:r>
            <a:r>
              <a:rPr lang="cs-CZ" dirty="0" err="1"/>
              <a:t>Štohl</a:t>
            </a:r>
            <a:r>
              <a:rPr lang="cs-CZ" dirty="0"/>
              <a:t>, 2011, 133 s. ISBN 978-80-87237-34-2.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14426</TotalTime>
  <Words>826</Words>
  <Application>Microsoft Office PowerPoint</Application>
  <PresentationFormat>Předvádění na obrazovce (4:3)</PresentationFormat>
  <Paragraphs>268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Prezentace aplikace PowerPoint</vt:lpstr>
      <vt:lpstr>Prezentace aplikace PowerPoint</vt:lpstr>
      <vt:lpstr>Deník příjmů a výdajů</vt:lpstr>
      <vt:lpstr>Zapisování příjmů a výdajů</vt:lpstr>
      <vt:lpstr>Průběžné položky</vt:lpstr>
      <vt:lpstr>Průběžné položky</vt:lpstr>
      <vt:lpstr>Průběžné položky</vt:lpstr>
      <vt:lpstr>Samostatná práce -» řešení</vt:lpstr>
      <vt:lpstr>Prezentace aplikace PowerPoint</vt:lpstr>
      <vt:lpstr>2. Samostatná práce -» řešení</vt:lpstr>
      <vt:lpstr>Prezentace aplikace PowerPoint</vt:lpstr>
      <vt:lpstr>Deník příjmů a výdajů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NB1</cp:lastModifiedBy>
  <cp:revision>245</cp:revision>
  <dcterms:created xsi:type="dcterms:W3CDTF">2013-01-11T17:11:37Z</dcterms:created>
  <dcterms:modified xsi:type="dcterms:W3CDTF">2014-10-05T21:18:20Z</dcterms:modified>
</cp:coreProperties>
</file>