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notesMasterIdLst>
    <p:notesMasterId r:id="rId14"/>
  </p:notesMasterIdLst>
  <p:sldIdLst>
    <p:sldId id="280" r:id="rId2"/>
    <p:sldId id="256" r:id="rId3"/>
    <p:sldId id="271" r:id="rId4"/>
    <p:sldId id="272" r:id="rId5"/>
    <p:sldId id="273" r:id="rId6"/>
    <p:sldId id="274" r:id="rId7"/>
    <p:sldId id="275" r:id="rId8"/>
    <p:sldId id="276" r:id="rId9"/>
    <p:sldId id="277" r:id="rId10"/>
    <p:sldId id="278" r:id="rId11"/>
    <p:sldId id="279" r:id="rId12"/>
    <p:sldId id="270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A130274-B71C-4297-A899-15923A9B3891}" type="datetimeFigureOut">
              <a:rPr lang="cs-CZ" smtClean="0"/>
              <a:t>15.4.2012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981AC0C-A002-4B03-A9FB-9028D5D60D6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630584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20"/>
          <p:cNvSpPr>
            <a:spLocks noGrp="1"/>
          </p:cNvSpPr>
          <p:nvPr>
            <p:ph type="ctrTitle"/>
          </p:nvPr>
        </p:nvSpPr>
        <p:spPr>
          <a:xfrm>
            <a:off x="685800" y="990601"/>
            <a:ext cx="7772400" cy="2609850"/>
          </a:xfrm>
        </p:spPr>
        <p:txBody>
          <a:bodyPr anchor="b" anchorCtr="0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  <a:contourClr>
                <a:srgbClr val="FFFFFF"/>
              </a:contourClr>
            </a:sp3d>
          </a:bodyPr>
          <a:lstStyle>
            <a:lvl1pPr algn="ctr">
              <a:defRPr lang="en-US" sz="5800" dirty="0" smtClean="0">
                <a:ln w="9525">
                  <a:noFill/>
                </a:ln>
                <a:effectLst>
                  <a:outerShdw blurRad="50800" dist="38100" dir="8220000" algn="tl" rotWithShape="0">
                    <a:srgbClr val="000000">
                      <a:alpha val="40000"/>
                    </a:srgb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4" name="Rectangle 26"/>
          <p:cNvSpPr>
            <a:spLocks noGrp="1"/>
          </p:cNvSpPr>
          <p:nvPr>
            <p:ph type="subTitle" idx="1"/>
          </p:nvPr>
        </p:nvSpPr>
        <p:spPr>
          <a:xfrm>
            <a:off x="1371600" y="3657600"/>
            <a:ext cx="6400800" cy="1967089"/>
          </a:xfrm>
        </p:spPr>
        <p:txBody>
          <a:bodyPr>
            <a:normAutofit/>
          </a:bodyPr>
          <a:lstStyle>
            <a:lvl1pPr marL="0" indent="0" algn="ctr">
              <a:buNone/>
              <a:defRPr lang="en-US" sz="3000" b="0">
                <a:solidFill>
                  <a:schemeClr val="tx2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8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D8AFEDAD-36C3-4F75-9F5A-C563D70B25A5}" type="datetimeFigureOut">
              <a:rPr lang="cs-CZ" smtClean="0"/>
              <a:t>15.4.2012</a:t>
            </a:fld>
            <a:endParaRPr lang="cs-CZ"/>
          </a:p>
        </p:txBody>
      </p:sp>
      <p:sp>
        <p:nvSpPr>
          <p:cNvPr id="9" name="Rectangle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4E5417E6-5354-45A5-BD03-47D2981489C7}" type="slidenum">
              <a:rPr lang="cs-CZ" smtClean="0"/>
              <a:t>‹#›</a:t>
            </a:fld>
            <a:endParaRPr lang="cs-CZ"/>
          </a:p>
        </p:txBody>
      </p:sp>
      <p:sp>
        <p:nvSpPr>
          <p:cNvPr id="25" name="Rectangle 27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AFEDAD-36C3-4F75-9F5A-C563D70B25A5}" type="datetimeFigureOut">
              <a:rPr lang="cs-CZ" smtClean="0"/>
              <a:t>15.4.2012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5417E6-5354-45A5-BD03-47D2981489C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722313" y="2685391"/>
            <a:ext cx="7772400" cy="3112843"/>
          </a:xfrm>
        </p:spPr>
        <p:txBody>
          <a:bodyPr anchor="t">
            <a:normAutofit/>
          </a:bodyPr>
          <a:lstStyle>
            <a:lvl1pPr algn="ctr">
              <a:buNone/>
              <a:defRPr lang="en-US" sz="6000" b="1" dirty="0">
                <a:solidFill>
                  <a:schemeClr val="tx2">
                    <a:shade val="85000"/>
                    <a:satMod val="150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body" idx="1"/>
          </p:nvPr>
        </p:nvSpPr>
        <p:spPr>
          <a:xfrm>
            <a:off x="722313" y="1128932"/>
            <a:ext cx="7772400" cy="1509712"/>
          </a:xfrm>
        </p:spPr>
        <p:txBody>
          <a:bodyPr anchor="b">
            <a:normAutofit/>
          </a:bodyPr>
          <a:lstStyle>
            <a:lvl1pPr algn="ctr">
              <a:buNone/>
              <a:defRPr lang="en-US" sz="2400" b="0" smtClean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AFEDAD-36C3-4F75-9F5A-C563D70B25A5}" type="datetimeFigureOut">
              <a:rPr lang="cs-CZ" smtClean="0"/>
              <a:t>15.4.2012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5417E6-5354-45A5-BD03-47D2981489C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AFEDAD-36C3-4F75-9F5A-C563D70B25A5}" type="datetimeFigureOut">
              <a:rPr lang="cs-CZ" smtClean="0"/>
              <a:t>15.4.2012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5417E6-5354-45A5-BD03-47D2981489C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0" indent="0" algn="l">
              <a:buNone/>
              <a:defRPr sz="22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0" indent="0" algn="l">
              <a:buNone/>
              <a:defRPr sz="22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Rectangle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AFEDAD-36C3-4F75-9F5A-C563D70B25A5}" type="datetimeFigureOut">
              <a:rPr lang="cs-CZ" smtClean="0"/>
              <a:t>15.4.2012</a:t>
            </a:fld>
            <a:endParaRPr lang="cs-CZ"/>
          </a:p>
        </p:txBody>
      </p:sp>
      <p:sp>
        <p:nvSpPr>
          <p:cNvPr id="8" name="Rectangle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Rectangle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5417E6-5354-45A5-BD03-47D2981489C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lang="en-US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AFEDAD-36C3-4F75-9F5A-C563D70B25A5}" type="datetimeFigureOut">
              <a:rPr lang="cs-CZ" smtClean="0"/>
              <a:t>15.4.2012</a:t>
            </a:fld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5417E6-5354-45A5-BD03-47D2981489C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AFEDAD-36C3-4F75-9F5A-C563D70B25A5}" type="datetimeFigureOut">
              <a:rPr lang="cs-CZ" smtClean="0"/>
              <a:t>15.4.2012</a:t>
            </a:fld>
            <a:endParaRPr lang="cs-CZ"/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5417E6-5354-45A5-BD03-47D2981489C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>
            <a:normAutofit/>
          </a:bodyPr>
          <a:lstStyle>
            <a:lvl1pPr algn="ctr">
              <a:defRPr sz="2400" b="1">
                <a:solidFill>
                  <a:schemeClr val="tx2"/>
                </a:solidFill>
                <a:effectLst>
                  <a:outerShdw blurRad="38100" dist="25400" dir="8220000" algn="tr" rotWithShape="0">
                    <a:prstClr val="black">
                      <a:alpha val="3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 algn="ctr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AFEDAD-36C3-4F75-9F5A-C563D70B25A5}" type="datetimeFigureOut">
              <a:rPr lang="cs-CZ" smtClean="0"/>
              <a:t>15.4.2012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5417E6-5354-45A5-BD03-47D2981489C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727729" y="1062637"/>
            <a:ext cx="4599432" cy="3977640"/>
          </a:xfrm>
          <a:prstGeom prst="rect">
            <a:avLst/>
          </a:prstGeom>
          <a:solidFill>
            <a:schemeClr val="tx2">
              <a:shade val="15000"/>
            </a:schemeClr>
          </a:solidFill>
          <a:ln w="63500">
            <a:noFill/>
            <a:miter lim="800000"/>
          </a:ln>
          <a:effectLst>
            <a:outerShdw blurRad="63500" dist="25400" dir="7200000" algn="t" rotWithShape="0">
              <a:prstClr val="black">
                <a:alpha val="45000"/>
              </a:prstClr>
            </a:outerShdw>
          </a:effectLst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lIns="45720" rIns="45720" rtlCol="0" anchor="ctr">
            <a:normAutofit/>
          </a:bodyPr>
          <a:lstStyle/>
          <a:p>
            <a:pPr marL="0" indent="-274320" algn="l">
              <a:buClr>
                <a:schemeClr val="accent1"/>
              </a:buClr>
              <a:buSzPct val="80000"/>
              <a:buFont typeface="Wingdings 2" pitchFamily="18" charset="2"/>
              <a:buNone/>
            </a:pPr>
            <a:endParaRPr lang="en-US" sz="20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5514536" y="4343400"/>
            <a:ext cx="3048000" cy="709858"/>
          </a:xfrm>
        </p:spPr>
        <p:txBody>
          <a:bodyPr anchor="t">
            <a:noAutofit/>
          </a:bodyPr>
          <a:lstStyle>
            <a:lvl1pPr algn="l">
              <a:buNone/>
              <a:defRPr sz="2200" b="1">
                <a:solidFill>
                  <a:schemeClr val="tx2"/>
                </a:solidFill>
                <a:effectLst>
                  <a:outerShdw blurRad="38100" dist="25400" dir="8220000" algn="tr" rotWithShape="0">
                    <a:prstClr val="black">
                      <a:alpha val="3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pic" idx="1"/>
          </p:nvPr>
        </p:nvSpPr>
        <p:spPr>
          <a:xfrm>
            <a:off x="739645" y="1222657"/>
            <a:ext cx="4575601" cy="3657600"/>
          </a:xfrm>
          <a:solidFill>
            <a:schemeClr val="tx2">
              <a:shade val="75000"/>
            </a:schemeClr>
          </a:solidFill>
          <a:ln w="63500">
            <a:noFill/>
            <a:miter lim="800000"/>
          </a:ln>
          <a:effectLst/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/>
          <a:lstStyle>
            <a:lvl1pPr>
              <a:buNone/>
              <a:defRPr sz="3200"/>
            </a:lvl1pPr>
          </a:lstStyle>
          <a:p>
            <a:r>
              <a:rPr lang="cs-CZ" sz="2000" smtClean="0"/>
              <a:t>Kliknutím na ikonu přidáte obrázek.</a:t>
            </a:r>
            <a:endParaRPr lang="en-US" sz="2000" dirty="0"/>
          </a:p>
        </p:txBody>
      </p:sp>
      <p:sp>
        <p:nvSpPr>
          <p:cNvPr id="4" name="Rectangle 4"/>
          <p:cNvSpPr>
            <a:spLocks noGrp="1"/>
          </p:cNvSpPr>
          <p:nvPr>
            <p:ph type="body" sz="half" idx="2"/>
          </p:nvPr>
        </p:nvSpPr>
        <p:spPr>
          <a:xfrm>
            <a:off x="5514536" y="1371600"/>
            <a:ext cx="3044952" cy="2930086"/>
          </a:xfrm>
        </p:spPr>
        <p:txBody>
          <a:bodyPr bIns="0" anchor="b">
            <a:normAutofit/>
          </a:bodyPr>
          <a:lstStyle>
            <a:lvl1pPr marL="0" marR="0" indent="0" algn="l">
              <a:buFontTx/>
              <a:buNone/>
              <a:defRPr sz="1300">
                <a:solidFill>
                  <a:schemeClr val="tx1">
                    <a:tint val="95000"/>
                  </a:schemeClr>
                </a:solidFill>
              </a:defRPr>
            </a:lvl1pPr>
            <a:lvl2pPr marL="460375" marR="0" indent="-112713">
              <a:buFontTx/>
              <a:buNone/>
              <a:defRPr sz="1200"/>
            </a:lvl2pPr>
            <a:lvl3pPr marL="914400" marR="0" indent="-117475">
              <a:buFontTx/>
              <a:buNone/>
              <a:defRPr sz="1000"/>
            </a:lvl3pPr>
            <a:lvl4pPr marL="1316038" marR="0" indent="-112713">
              <a:buFontTx/>
              <a:buNone/>
              <a:defRPr sz="900"/>
            </a:lvl4pPr>
            <a:lvl5pPr marL="1711325" marR="0" indent="-117475"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AFEDAD-36C3-4F75-9F5A-C563D70B25A5}" type="datetimeFigureOut">
              <a:rPr lang="cs-CZ" smtClean="0"/>
              <a:t>15.4.2012</a:t>
            </a:fld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5417E6-5354-45A5-BD03-47D2981489C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AFEDAD-36C3-4F75-9F5A-C563D70B25A5}" type="datetimeFigureOut">
              <a:rPr lang="cs-CZ" smtClean="0"/>
              <a:t>15.4.2012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5417E6-5354-45A5-BD03-47D2981489C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AFEDAD-36C3-4F75-9F5A-C563D70B25A5}" type="datetimeFigureOut">
              <a:rPr lang="cs-CZ" smtClean="0"/>
              <a:t>15.4.2012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5417E6-5354-45A5-BD03-47D2981489C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0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114300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</a:sp3d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Rectangle 11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lIns="45720" rIns="4572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7" name="Rectangle 22"/>
          <p:cNvSpPr>
            <a:spLocks noGrp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</p:spPr>
        <p:txBody>
          <a:bodyPr anchor="b" anchorCtr="0"/>
          <a:lstStyle>
            <a:lvl1pPr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fld id="{D8AFEDAD-36C3-4F75-9F5A-C563D70B25A5}" type="datetimeFigureOut">
              <a:rPr lang="cs-CZ" smtClean="0"/>
              <a:t>15.4.2012</a:t>
            </a:fld>
            <a:endParaRPr lang="cs-CZ"/>
          </a:p>
        </p:txBody>
      </p:sp>
      <p:sp>
        <p:nvSpPr>
          <p:cNvPr id="18" name="Rectangle 18"/>
          <p:cNvSpPr>
            <a:spLocks noGrp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</p:spPr>
        <p:txBody>
          <a:bodyPr anchor="b" anchorCtr="0"/>
          <a:lstStyle>
            <a:lvl1pPr algn="ctr"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endParaRPr lang="cs-CZ"/>
          </a:p>
        </p:txBody>
      </p:sp>
      <p:sp>
        <p:nvSpPr>
          <p:cNvPr id="13" name="Rectangle 15"/>
          <p:cNvSpPr>
            <a:spLocks noGrp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</p:spPr>
        <p:txBody>
          <a:bodyPr anchor="b" anchorCtr="0"/>
          <a:lstStyle>
            <a:lvl1pPr algn="r"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fld id="{4E5417E6-5354-45A5-BD03-47D2981489C7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defPPr>
        <a:defRPr sz="4400">
          <a:solidFill>
            <a:schemeClr val="tx2">
              <a:shade val="85000"/>
              <a:satMod val="150000"/>
            </a:schemeClr>
          </a:solidFill>
          <a:latin typeface="+mj-lt"/>
          <a:ea typeface="+mj-ea"/>
          <a:cs typeface="+mj-cs"/>
        </a:defRPr>
      </a:defPPr>
      <a:lvl1pPr algn="ctr" eaLnBrk="1" hangingPunct="1">
        <a:buNone/>
        <a:defRPr lang="en-US" sz="4800" b="1" strike="noStrike" kern="1200" baseline="0" dirty="0" smtClean="0">
          <a:solidFill>
            <a:schemeClr val="tx2">
              <a:shade val="85000"/>
              <a:satMod val="150000"/>
            </a:schemeClr>
          </a:solidFill>
          <a:effectLst>
            <a:outerShdw blurRad="63500" dist="38100" dir="8220000" algn="tl" rotWithShape="0">
              <a:srgbClr val="000000">
                <a:alpha val="30000"/>
              </a:srgbClr>
            </a:outerShdw>
          </a:effectLst>
          <a:latin typeface="+mj-lt"/>
          <a:ea typeface="+mj-lt"/>
          <a:cs typeface="+mj-lt"/>
        </a:defRPr>
      </a:lvl1pPr>
    </p:titleStyle>
    <p:body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indent="-274320" algn="l" eaLnBrk="1" hangingPunct="1">
        <a:buClr>
          <a:schemeClr val="accent1"/>
        </a:buClr>
        <a:buSzPct val="80000"/>
        <a:buFont typeface="Wingdings 2" pitchFamily="18" charset="2"/>
        <a:buChar char=""/>
        <a:defRPr sz="2800">
          <a:solidFill>
            <a:schemeClr val="tx1"/>
          </a:solidFill>
          <a:latin typeface="+mn-lt"/>
          <a:ea typeface="+mn-lt"/>
          <a:cs typeface="+mn-lt"/>
        </a:defRPr>
      </a:lvl1pPr>
      <a:lvl2pPr marL="557784" indent="-228600" algn="l" eaLnBrk="1" hangingPunct="1">
        <a:buClr>
          <a:schemeClr val="tx2"/>
        </a:buClr>
        <a:buFont typeface="Wingdings 2" pitchFamily="18" charset="2"/>
        <a:buChar char=""/>
        <a:defRPr sz="2200">
          <a:solidFill>
            <a:schemeClr val="tx1"/>
          </a:solidFill>
          <a:latin typeface="+mn-lt"/>
          <a:ea typeface="+mn-lt"/>
          <a:cs typeface="+mn-lt"/>
        </a:defRPr>
      </a:lvl2pPr>
      <a:lvl3pPr marL="813816" indent="-228600" algn="l" eaLnBrk="1" hangingPunct="1">
        <a:buClr>
          <a:schemeClr val="accent1"/>
        </a:buClr>
        <a:buFont typeface="Wingdings 2" pitchFamily="18" charset="2"/>
        <a:buChar char=""/>
        <a:defRPr sz="2000">
          <a:solidFill>
            <a:schemeClr val="tx1"/>
          </a:solidFill>
          <a:latin typeface="+mn-lt"/>
          <a:ea typeface="+mn-lt"/>
          <a:cs typeface="+mn-lt"/>
        </a:defRPr>
      </a:lvl3pPr>
      <a:lvl4pPr marL="1069848" indent="-228600" algn="l" eaLnBrk="1" hangingPunct="1"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4pPr>
      <a:lvl5pPr marL="1316736" indent="-228600" algn="l" eaLnBrk="1" hangingPunct="1">
        <a:buClr>
          <a:schemeClr val="accent1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5pPr>
      <a:lvl6pPr marL="1572768" indent="-228600" algn="l" eaLnBrk="1" hangingPunct="1">
        <a:buClr>
          <a:schemeClr val="tx2"/>
        </a:buClr>
        <a:buFont typeface="Wingdings 2" pitchFamily="18" charset="2"/>
        <a:buChar char=""/>
        <a:defRPr lang="en-US" sz="1600" baseline="0" smtClean="0">
          <a:latin typeface="+mn-lt"/>
        </a:defRPr>
      </a:lvl6pPr>
      <a:lvl7pPr marL="1819656" indent="-228600" algn="l" eaLnBrk="1" hangingPunct="1">
        <a:buClr>
          <a:schemeClr val="accent1"/>
        </a:buClr>
        <a:buFont typeface="Wingdings 2" pitchFamily="18" charset="2"/>
        <a:buChar char=""/>
        <a:defRPr lang="en-US" sz="1600" baseline="0" smtClean="0">
          <a:latin typeface="+mn-lt"/>
        </a:defRPr>
      </a:lvl7pPr>
      <a:lvl8pPr marL="2066544" indent="-228600" algn="l" eaLnBrk="1" hangingPunct="1">
        <a:buClr>
          <a:schemeClr val="tx2"/>
        </a:buClr>
        <a:buFont typeface="Wingdings 2" pitchFamily="18" charset="2"/>
        <a:buChar char=""/>
        <a:defRPr sz="1600" baseline="0">
          <a:latin typeface="+mn-lt"/>
        </a:defRPr>
      </a:lvl8pPr>
      <a:lvl9pPr marL="2313432" indent="-228600" algn="l" eaLnBrk="1" hangingPunct="1">
        <a:buClr>
          <a:schemeClr val="accent1"/>
        </a:buClr>
        <a:buFont typeface="Wingdings 2" pitchFamily="18" charset="2"/>
        <a:buChar char=""/>
        <a:defRPr sz="1400" baseline="0">
          <a:latin typeface="+mn-lt"/>
        </a:defRPr>
      </a:lvl9pPr>
    </p:bodyStyle>
    <p:other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eaLnBrk="1" hangingPunct="1"/>
      <a:lvl2pPr marL="457200" eaLnBrk="1" hangingPunct="1"/>
      <a:lvl3pPr marL="914400" eaLnBrk="1" hangingPunct="1"/>
      <a:lvl4pPr marL="1371600" eaLnBrk="1" hangingPunct="1"/>
      <a:lvl5pPr marL="1828800" eaLnBrk="1" hangingPunct="1"/>
      <a:lvl6pPr marL="2286000" eaLnBrk="1" hangingPunct="1"/>
      <a:lvl7pPr marL="2743200" eaLnBrk="1" hangingPunct="1"/>
      <a:lvl8pPr marL="3200400" eaLnBrk="1" hangingPunct="1"/>
      <a:lvl9pPr marL="3657600" eaLnBrk="1" hangingPunct="1"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7" Type="http://schemas.openxmlformats.org/officeDocument/2006/relationships/image" Target="../media/image11.jpe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png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png"/><Relationship Id="rId3" Type="http://schemas.openxmlformats.org/officeDocument/2006/relationships/image" Target="../media/image17.png"/><Relationship Id="rId7" Type="http://schemas.openxmlformats.org/officeDocument/2006/relationships/image" Target="../media/image21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0.png"/><Relationship Id="rId5" Type="http://schemas.openxmlformats.org/officeDocument/2006/relationships/image" Target="../media/image19.png"/><Relationship Id="rId4" Type="http://schemas.openxmlformats.org/officeDocument/2006/relationships/image" Target="../media/image18.png"/><Relationship Id="rId9" Type="http://schemas.openxmlformats.org/officeDocument/2006/relationships/image" Target="../media/image23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37808" y="332657"/>
            <a:ext cx="7772400" cy="648072"/>
          </a:xfrm>
        </p:spPr>
        <p:txBody>
          <a:bodyPr>
            <a:normAutofit/>
          </a:bodyPr>
          <a:lstStyle/>
          <a:p>
            <a:pPr algn="ctr"/>
            <a:r>
              <a:rPr lang="cs-CZ" sz="2800" dirty="0" smtClean="0"/>
              <a:t>Německý jazyk – Cvičení na podporu konverzace </a:t>
            </a:r>
            <a:endParaRPr lang="cs-CZ" sz="28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75656" y="1052736"/>
            <a:ext cx="6400800" cy="864096"/>
          </a:xfrm>
        </p:spPr>
        <p:txBody>
          <a:bodyPr>
            <a:normAutofit/>
          </a:bodyPr>
          <a:lstStyle/>
          <a:p>
            <a:pPr algn="ctr"/>
            <a:r>
              <a:rPr lang="cs-CZ" sz="3200" b="1" dirty="0" err="1" smtClean="0">
                <a:solidFill>
                  <a:schemeClr val="tx1"/>
                </a:solidFill>
              </a:rPr>
              <a:t>Das</a:t>
            </a:r>
            <a:r>
              <a:rPr lang="cs-CZ" sz="3200" b="1" dirty="0" smtClean="0">
                <a:solidFill>
                  <a:schemeClr val="tx1"/>
                </a:solidFill>
              </a:rPr>
              <a:t> </a:t>
            </a:r>
            <a:r>
              <a:rPr lang="cs-CZ" sz="3200" b="1" dirty="0" err="1" smtClean="0">
                <a:solidFill>
                  <a:schemeClr val="tx1"/>
                </a:solidFill>
              </a:rPr>
              <a:t>Wetter</a:t>
            </a:r>
            <a:endParaRPr lang="cs-CZ" sz="3200" b="1" dirty="0">
              <a:solidFill>
                <a:schemeClr val="tx1"/>
              </a:solidFill>
            </a:endParaRP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5593177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Podnadpis 2"/>
          <p:cNvSpPr txBox="1">
            <a:spLocks/>
          </p:cNvSpPr>
          <p:nvPr/>
        </p:nvSpPr>
        <p:spPr>
          <a:xfrm>
            <a:off x="1475656" y="1700808"/>
            <a:ext cx="6400800" cy="456456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2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solidFill>
                  <a:schemeClr val="tx1"/>
                </a:solidFill>
              </a:rPr>
              <a:t>VY_32_INOVACE_02-23</a:t>
            </a:r>
            <a:endParaRPr lang="cs-CZ" dirty="0">
              <a:solidFill>
                <a:schemeClr val="tx1"/>
              </a:solidFill>
            </a:endParaRPr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78998990"/>
              </p:ext>
            </p:extLst>
          </p:nvPr>
        </p:nvGraphicFramePr>
        <p:xfrm>
          <a:off x="1691680" y="2348880"/>
          <a:ext cx="6208395" cy="2116832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508760"/>
                <a:gridCol w="4699635"/>
              </a:tblGrid>
              <a:tr h="288032"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Ročník: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9.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</a:tr>
              <a:tr h="0"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Vzdělávací oblast: 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200" kern="50" dirty="0" smtClean="0">
                          <a:effectLst/>
                          <a:latin typeface="Times New Roman"/>
                          <a:ea typeface="Times New Roman"/>
                        </a:rPr>
                        <a:t>Jazyk</a:t>
                      </a:r>
                      <a:r>
                        <a:rPr lang="cs-CZ" sz="1200" kern="50" baseline="0" dirty="0" smtClean="0">
                          <a:effectLst/>
                          <a:latin typeface="Times New Roman"/>
                          <a:ea typeface="Times New Roman"/>
                        </a:rPr>
                        <a:t> a jazyková komunikace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</a:tr>
              <a:tr h="0"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Vzdělávací obor: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200" kern="50" dirty="0" smtClean="0">
                          <a:effectLst/>
                          <a:latin typeface="Times New Roman"/>
                          <a:ea typeface="Times New Roman"/>
                        </a:rPr>
                        <a:t>Německý jazyk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</a:tr>
              <a:tr h="0"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Tematický okruh: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200" kern="50" dirty="0" smtClean="0">
                          <a:effectLst/>
                          <a:latin typeface="Times New Roman"/>
                          <a:ea typeface="Times New Roman"/>
                        </a:rPr>
                        <a:t>Cvičení na podporu konverzace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</a:tr>
              <a:tr h="0"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Téma: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200" kern="50" dirty="0" err="1" smtClean="0">
                          <a:effectLst/>
                          <a:latin typeface="Times New Roman"/>
                          <a:ea typeface="Times New Roman"/>
                        </a:rPr>
                        <a:t>Das</a:t>
                      </a:r>
                      <a:r>
                        <a:rPr lang="cs-CZ" sz="1200" kern="50" dirty="0" smtClean="0">
                          <a:effectLst/>
                          <a:latin typeface="Times New Roman"/>
                          <a:ea typeface="Times New Roman"/>
                        </a:rPr>
                        <a:t> </a:t>
                      </a:r>
                      <a:r>
                        <a:rPr lang="cs-CZ" sz="1200" kern="50" dirty="0" err="1" smtClean="0">
                          <a:effectLst/>
                          <a:latin typeface="Times New Roman"/>
                          <a:ea typeface="Times New Roman"/>
                        </a:rPr>
                        <a:t>Wetter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</a:tr>
              <a:tr h="0"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Jméno autora: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200" kern="50" dirty="0" smtClean="0">
                          <a:effectLst/>
                          <a:latin typeface="Times New Roman"/>
                          <a:ea typeface="Times New Roman"/>
                        </a:rPr>
                        <a:t>Mgr.</a:t>
                      </a:r>
                      <a:r>
                        <a:rPr lang="cs-CZ" sz="1200" kern="50" baseline="0" dirty="0" smtClean="0">
                          <a:effectLst/>
                          <a:latin typeface="Times New Roman"/>
                          <a:ea typeface="Times New Roman"/>
                        </a:rPr>
                        <a:t> Petr Kozlovský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</a:tr>
              <a:tr h="0"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Vytvořeno dne: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200" kern="50" dirty="0" smtClean="0">
                          <a:effectLst/>
                          <a:latin typeface="Times New Roman"/>
                          <a:ea typeface="Times New Roman"/>
                        </a:rPr>
                        <a:t>18. 3. 2011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</a:tr>
              <a:tr h="0"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Metodický popis,</a:t>
                      </a:r>
                      <a:endParaRPr lang="cs-CZ" sz="1200" kern="50">
                        <a:effectLst/>
                      </a:endParaRPr>
                    </a:p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(anotace):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200" kern="50" dirty="0" smtClean="0">
                          <a:effectLst/>
                          <a:latin typeface="Times New Roman"/>
                          <a:ea typeface="Times New Roman"/>
                        </a:rPr>
                        <a:t>Materiál zaměřený na tématiku</a:t>
                      </a:r>
                      <a:r>
                        <a:rPr lang="cs-CZ" sz="1200" kern="50" baseline="0" dirty="0" smtClean="0">
                          <a:effectLst/>
                          <a:latin typeface="Times New Roman"/>
                          <a:ea typeface="Times New Roman"/>
                        </a:rPr>
                        <a:t> ročních období, počasí, oblečení. Téma je také propojeno se zeměpisem – počasí v jednotlivých státech (kontinentech).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0862009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err="1" smtClean="0"/>
              <a:t>Das</a:t>
            </a:r>
            <a:r>
              <a:rPr lang="cs-CZ" dirty="0" smtClean="0"/>
              <a:t> </a:t>
            </a:r>
            <a:r>
              <a:rPr lang="cs-CZ" dirty="0" err="1" smtClean="0"/>
              <a:t>Wetter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725533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Wie</a:t>
            </a:r>
            <a:r>
              <a:rPr lang="cs-CZ" dirty="0" smtClean="0"/>
              <a:t> </a:t>
            </a:r>
            <a:r>
              <a:rPr lang="cs-CZ" dirty="0" err="1" smtClean="0"/>
              <a:t>hei</a:t>
            </a:r>
            <a:r>
              <a:rPr lang="de-DE" dirty="0" err="1" smtClean="0"/>
              <a:t>ßen</a:t>
            </a:r>
            <a:r>
              <a:rPr lang="de-DE" dirty="0" smtClean="0"/>
              <a:t> die 4 Jahreszeiten</a:t>
            </a:r>
            <a:r>
              <a:rPr lang="cs-CZ" dirty="0" smtClean="0"/>
              <a:t>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141168"/>
          </a:xfrm>
        </p:spPr>
        <p:txBody>
          <a:bodyPr/>
          <a:lstStyle/>
          <a:p>
            <a:pPr indent="0">
              <a:buNone/>
            </a:pPr>
            <a:r>
              <a:rPr lang="cs-CZ" dirty="0" smtClean="0"/>
              <a:t>				</a:t>
            </a:r>
          </a:p>
          <a:p>
            <a:pPr indent="0">
              <a:buNone/>
            </a:pPr>
            <a:r>
              <a:rPr lang="cs-CZ" dirty="0"/>
              <a:t>	</a:t>
            </a:r>
            <a:r>
              <a:rPr lang="cs-CZ" dirty="0" smtClean="0"/>
              <a:t>			</a:t>
            </a:r>
            <a:r>
              <a:rPr lang="cs-CZ" sz="3600" dirty="0" smtClean="0"/>
              <a:t>der 	</a:t>
            </a:r>
            <a:r>
              <a:rPr lang="cs-CZ" sz="3600" dirty="0" err="1" smtClean="0"/>
              <a:t>F_ü_l_n</a:t>
            </a:r>
            <a:r>
              <a:rPr lang="cs-CZ" sz="3600" dirty="0" smtClean="0"/>
              <a:t>_</a:t>
            </a:r>
          </a:p>
          <a:p>
            <a:pPr indent="0">
              <a:buNone/>
            </a:pPr>
            <a:endParaRPr lang="cs-CZ" sz="3600" dirty="0"/>
          </a:p>
          <a:p>
            <a:pPr indent="0">
              <a:buNone/>
            </a:pPr>
            <a:r>
              <a:rPr lang="cs-CZ" sz="3600" dirty="0" smtClean="0"/>
              <a:t>				</a:t>
            </a:r>
            <a:r>
              <a:rPr lang="cs-CZ" sz="3600" b="1" dirty="0" smtClean="0">
                <a:solidFill>
                  <a:srgbClr val="FF0000"/>
                </a:solidFill>
              </a:rPr>
              <a:t>der </a:t>
            </a:r>
            <a:r>
              <a:rPr lang="cs-CZ" sz="3600" b="1" dirty="0" err="1" smtClean="0">
                <a:solidFill>
                  <a:srgbClr val="FF0000"/>
                </a:solidFill>
              </a:rPr>
              <a:t>Frühling</a:t>
            </a:r>
            <a:endParaRPr lang="cs-CZ" sz="3600" b="1" dirty="0" smtClean="0">
              <a:solidFill>
                <a:srgbClr val="FF0000"/>
              </a:solidFill>
            </a:endParaRPr>
          </a:p>
          <a:p>
            <a:pPr indent="0">
              <a:buNone/>
            </a:pPr>
            <a:endParaRPr lang="cs-CZ" sz="3600" dirty="0"/>
          </a:p>
          <a:p>
            <a:pPr indent="0">
              <a:buNone/>
            </a:pPr>
            <a:r>
              <a:rPr lang="cs-CZ" sz="3600" dirty="0" smtClean="0"/>
              <a:t>				der 	_</a:t>
            </a:r>
            <a:r>
              <a:rPr lang="cs-CZ" sz="3600" dirty="0" err="1" smtClean="0"/>
              <a:t>o_m_r</a:t>
            </a:r>
            <a:endParaRPr lang="cs-CZ" sz="3600" dirty="0" smtClean="0"/>
          </a:p>
          <a:p>
            <a:pPr indent="0">
              <a:buNone/>
            </a:pPr>
            <a:r>
              <a:rPr lang="cs-CZ" sz="3600" dirty="0"/>
              <a:t>	</a:t>
            </a:r>
            <a:r>
              <a:rPr lang="cs-CZ" sz="3600" dirty="0" smtClean="0"/>
              <a:t>			</a:t>
            </a:r>
          </a:p>
          <a:p>
            <a:pPr indent="0">
              <a:buNone/>
            </a:pPr>
            <a:r>
              <a:rPr lang="cs-CZ" sz="3600" b="1" dirty="0">
                <a:solidFill>
                  <a:srgbClr val="FF0000"/>
                </a:solidFill>
              </a:rPr>
              <a:t>	</a:t>
            </a:r>
            <a:r>
              <a:rPr lang="cs-CZ" sz="3600" b="1" dirty="0" smtClean="0">
                <a:solidFill>
                  <a:srgbClr val="FF0000"/>
                </a:solidFill>
              </a:rPr>
              <a:t>			der	Sommer</a:t>
            </a:r>
            <a:endParaRPr lang="cs-CZ" sz="3600" b="1" dirty="0">
              <a:solidFill>
                <a:srgbClr val="FF0000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9" y="1628801"/>
            <a:ext cx="2304256" cy="23042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70" y="4202908"/>
            <a:ext cx="2304256" cy="23042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744675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577483"/>
          </a:xfrm>
        </p:spPr>
        <p:txBody>
          <a:bodyPr>
            <a:normAutofit/>
          </a:bodyPr>
          <a:lstStyle/>
          <a:p>
            <a:pPr indent="0">
              <a:buNone/>
            </a:pPr>
            <a:r>
              <a:rPr lang="cs-CZ" sz="3600" dirty="0" smtClean="0"/>
              <a:t>				</a:t>
            </a:r>
          </a:p>
          <a:p>
            <a:pPr indent="0">
              <a:buNone/>
            </a:pPr>
            <a:r>
              <a:rPr lang="cs-CZ" sz="3600" dirty="0"/>
              <a:t>	</a:t>
            </a:r>
            <a:r>
              <a:rPr lang="cs-CZ" sz="3600" dirty="0" smtClean="0"/>
              <a:t>			der H_ _</a:t>
            </a:r>
            <a:r>
              <a:rPr lang="cs-CZ" sz="3600" dirty="0" err="1" smtClean="0"/>
              <a:t>b_t</a:t>
            </a:r>
            <a:endParaRPr lang="cs-CZ" sz="3600" dirty="0" smtClean="0"/>
          </a:p>
          <a:p>
            <a:pPr indent="0">
              <a:buNone/>
            </a:pPr>
            <a:endParaRPr lang="cs-CZ" sz="3600" dirty="0"/>
          </a:p>
          <a:p>
            <a:pPr indent="0">
              <a:buNone/>
            </a:pPr>
            <a:r>
              <a:rPr lang="cs-CZ" sz="3600" dirty="0" smtClean="0"/>
              <a:t>				</a:t>
            </a:r>
            <a:r>
              <a:rPr lang="cs-CZ" sz="3600" b="1" dirty="0" smtClean="0">
                <a:solidFill>
                  <a:srgbClr val="FF0000"/>
                </a:solidFill>
              </a:rPr>
              <a:t>der </a:t>
            </a:r>
            <a:r>
              <a:rPr lang="cs-CZ" sz="3600" b="1" dirty="0" err="1" smtClean="0">
                <a:solidFill>
                  <a:srgbClr val="FF0000"/>
                </a:solidFill>
              </a:rPr>
              <a:t>Herbst</a:t>
            </a:r>
            <a:endParaRPr lang="cs-CZ" sz="3600" b="1" dirty="0" smtClean="0">
              <a:solidFill>
                <a:srgbClr val="FF0000"/>
              </a:solidFill>
            </a:endParaRPr>
          </a:p>
          <a:p>
            <a:pPr indent="0">
              <a:buNone/>
            </a:pPr>
            <a:endParaRPr lang="cs-CZ" sz="3600" b="1" dirty="0">
              <a:solidFill>
                <a:srgbClr val="FF0000"/>
              </a:solidFill>
            </a:endParaRPr>
          </a:p>
          <a:p>
            <a:pPr indent="0">
              <a:buNone/>
            </a:pPr>
            <a:endParaRPr lang="cs-CZ" sz="3600" b="1" dirty="0" smtClean="0">
              <a:solidFill>
                <a:srgbClr val="FF0000"/>
              </a:solidFill>
            </a:endParaRPr>
          </a:p>
          <a:p>
            <a:pPr indent="0">
              <a:buNone/>
            </a:pPr>
            <a:r>
              <a:rPr lang="cs-CZ" sz="3600" b="1" dirty="0" smtClean="0">
                <a:solidFill>
                  <a:srgbClr val="FF0000"/>
                </a:solidFill>
              </a:rPr>
              <a:t>				</a:t>
            </a:r>
            <a:r>
              <a:rPr lang="cs-CZ" sz="3600" dirty="0" smtClean="0"/>
              <a:t>der </a:t>
            </a:r>
            <a:r>
              <a:rPr lang="cs-CZ" sz="3600" dirty="0" err="1" smtClean="0"/>
              <a:t>W_n_e</a:t>
            </a:r>
            <a:r>
              <a:rPr lang="cs-CZ" sz="3600" dirty="0" smtClean="0"/>
              <a:t>_</a:t>
            </a:r>
          </a:p>
          <a:p>
            <a:pPr indent="0">
              <a:buNone/>
            </a:pPr>
            <a:endParaRPr lang="cs-CZ" sz="3600" dirty="0"/>
          </a:p>
          <a:p>
            <a:pPr indent="0">
              <a:buNone/>
            </a:pPr>
            <a:r>
              <a:rPr lang="cs-CZ" sz="3600" dirty="0" smtClean="0"/>
              <a:t>				</a:t>
            </a:r>
            <a:r>
              <a:rPr lang="cs-CZ" sz="3600" b="1" dirty="0" smtClean="0">
                <a:solidFill>
                  <a:srgbClr val="FF0000"/>
                </a:solidFill>
              </a:rPr>
              <a:t>der Winter</a:t>
            </a:r>
            <a:endParaRPr lang="cs-CZ" sz="3600" b="1" dirty="0">
              <a:solidFill>
                <a:srgbClr val="FF0000"/>
              </a:solidFill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548680"/>
            <a:ext cx="2339900" cy="23399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3645024"/>
            <a:ext cx="2361131" cy="23611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8075119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Wie</a:t>
            </a:r>
            <a:r>
              <a:rPr lang="cs-CZ" dirty="0" smtClean="0"/>
              <a:t> </a:t>
            </a:r>
            <a:r>
              <a:rPr lang="cs-CZ" dirty="0" err="1" smtClean="0"/>
              <a:t>ist</a:t>
            </a:r>
            <a:r>
              <a:rPr lang="cs-CZ" dirty="0" smtClean="0"/>
              <a:t> </a:t>
            </a:r>
            <a:r>
              <a:rPr lang="cs-CZ" dirty="0" err="1" smtClean="0"/>
              <a:t>das</a:t>
            </a:r>
            <a:r>
              <a:rPr lang="cs-CZ" dirty="0" smtClean="0"/>
              <a:t> </a:t>
            </a:r>
            <a:r>
              <a:rPr lang="cs-CZ" dirty="0" err="1" smtClean="0"/>
              <a:t>Wetter</a:t>
            </a:r>
            <a:r>
              <a:rPr lang="cs-CZ" dirty="0" smtClean="0"/>
              <a:t>...?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484784"/>
            <a:ext cx="8229600" cy="5760640"/>
          </a:xfrm>
        </p:spPr>
        <p:txBody>
          <a:bodyPr>
            <a:normAutofit fontScale="92500" lnSpcReduction="10000"/>
          </a:bodyPr>
          <a:lstStyle/>
          <a:p>
            <a:pPr indent="0">
              <a:lnSpc>
                <a:spcPct val="170000"/>
              </a:lnSpc>
              <a:buNone/>
            </a:pPr>
            <a:r>
              <a:rPr lang="cs-CZ" sz="3200" dirty="0" smtClean="0"/>
              <a:t>Es </a:t>
            </a:r>
            <a:r>
              <a:rPr lang="cs-CZ" sz="3200" dirty="0" err="1" smtClean="0"/>
              <a:t>regnet</a:t>
            </a:r>
            <a:r>
              <a:rPr lang="cs-CZ" sz="3200" dirty="0" smtClean="0"/>
              <a:t>.			</a:t>
            </a:r>
          </a:p>
          <a:p>
            <a:pPr indent="0">
              <a:lnSpc>
                <a:spcPct val="170000"/>
              </a:lnSpc>
              <a:buNone/>
            </a:pPr>
            <a:r>
              <a:rPr lang="cs-CZ" sz="3200" dirty="0" smtClean="0"/>
              <a:t>Es </a:t>
            </a:r>
            <a:r>
              <a:rPr lang="cs-CZ" sz="3200" dirty="0" err="1" smtClean="0"/>
              <a:t>ist</a:t>
            </a:r>
            <a:r>
              <a:rPr lang="cs-CZ" sz="3200" dirty="0" smtClean="0"/>
              <a:t> </a:t>
            </a:r>
            <a:r>
              <a:rPr lang="cs-CZ" sz="3200" dirty="0" err="1" smtClean="0"/>
              <a:t>windig</a:t>
            </a:r>
            <a:r>
              <a:rPr lang="cs-CZ" sz="3200" dirty="0" smtClean="0"/>
              <a:t>.</a:t>
            </a:r>
          </a:p>
          <a:p>
            <a:pPr indent="0">
              <a:lnSpc>
                <a:spcPct val="170000"/>
              </a:lnSpc>
              <a:buNone/>
            </a:pPr>
            <a:r>
              <a:rPr lang="cs-CZ" sz="3200" dirty="0" smtClean="0"/>
              <a:t>Die </a:t>
            </a:r>
            <a:r>
              <a:rPr lang="cs-CZ" sz="3200" dirty="0" err="1" smtClean="0"/>
              <a:t>Sonne</a:t>
            </a:r>
            <a:r>
              <a:rPr lang="cs-CZ" sz="3200" dirty="0" smtClean="0"/>
              <a:t> </a:t>
            </a:r>
            <a:r>
              <a:rPr lang="cs-CZ" sz="3200" dirty="0" err="1" smtClean="0"/>
              <a:t>scheint</a:t>
            </a:r>
            <a:r>
              <a:rPr lang="cs-CZ" sz="3200" dirty="0" smtClean="0"/>
              <a:t>.</a:t>
            </a:r>
          </a:p>
          <a:p>
            <a:pPr indent="0">
              <a:lnSpc>
                <a:spcPct val="170000"/>
              </a:lnSpc>
              <a:buNone/>
            </a:pPr>
            <a:r>
              <a:rPr lang="cs-CZ" sz="3200" dirty="0" smtClean="0"/>
              <a:t>Es </a:t>
            </a:r>
            <a:r>
              <a:rPr lang="cs-CZ" sz="3200" dirty="0" err="1" smtClean="0"/>
              <a:t>schneit</a:t>
            </a:r>
            <a:r>
              <a:rPr lang="cs-CZ" sz="3200" dirty="0" smtClean="0"/>
              <a:t>.						     </a:t>
            </a:r>
          </a:p>
          <a:p>
            <a:pPr indent="0">
              <a:lnSpc>
                <a:spcPct val="170000"/>
              </a:lnSpc>
              <a:buNone/>
            </a:pPr>
            <a:r>
              <a:rPr lang="cs-CZ" sz="3200" dirty="0" smtClean="0"/>
              <a:t>Es </a:t>
            </a:r>
            <a:r>
              <a:rPr lang="cs-CZ" sz="3200" dirty="0" err="1" smtClean="0"/>
              <a:t>ist</a:t>
            </a:r>
            <a:r>
              <a:rPr lang="cs-CZ" sz="3200" dirty="0" smtClean="0"/>
              <a:t> </a:t>
            </a:r>
            <a:r>
              <a:rPr lang="cs-CZ" sz="3200" dirty="0" err="1" smtClean="0"/>
              <a:t>kalt</a:t>
            </a:r>
            <a:r>
              <a:rPr lang="cs-CZ" sz="3200" dirty="0" smtClean="0"/>
              <a:t>.		</a:t>
            </a:r>
          </a:p>
          <a:p>
            <a:pPr indent="0">
              <a:lnSpc>
                <a:spcPct val="170000"/>
              </a:lnSpc>
              <a:buNone/>
            </a:pPr>
            <a:r>
              <a:rPr lang="cs-CZ" sz="3200" dirty="0" smtClean="0"/>
              <a:t>Es </a:t>
            </a:r>
            <a:r>
              <a:rPr lang="cs-CZ" sz="3200" dirty="0" err="1" smtClean="0"/>
              <a:t>ist</a:t>
            </a:r>
            <a:r>
              <a:rPr lang="cs-CZ" sz="3200" dirty="0" smtClean="0"/>
              <a:t> </a:t>
            </a:r>
            <a:r>
              <a:rPr lang="cs-CZ" sz="3200" dirty="0" err="1" smtClean="0"/>
              <a:t>bewölkt</a:t>
            </a:r>
            <a:r>
              <a:rPr lang="cs-CZ" sz="3200" dirty="0" smtClean="0"/>
              <a:t>.</a:t>
            </a:r>
          </a:p>
          <a:p>
            <a:pPr indent="0">
              <a:buNone/>
            </a:pPr>
            <a:endParaRPr lang="cs-CZ" sz="3200" dirty="0" smtClean="0"/>
          </a:p>
          <a:p>
            <a:pPr indent="0">
              <a:buNone/>
            </a:pPr>
            <a:endParaRPr lang="cs-CZ" sz="3200" dirty="0" smtClean="0"/>
          </a:p>
          <a:p>
            <a:pPr indent="0">
              <a:buNone/>
            </a:pPr>
            <a:r>
              <a:rPr lang="cs-CZ" sz="3600" dirty="0" smtClean="0"/>
              <a:t>		</a:t>
            </a:r>
            <a:endParaRPr lang="cs-CZ" sz="3600" dirty="0"/>
          </a:p>
        </p:txBody>
      </p:sp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10236" y="5589240"/>
            <a:ext cx="1268760" cy="12687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8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65194" y="1484784"/>
            <a:ext cx="1763837" cy="17638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9" name="Picture 7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80312" y="5315985"/>
            <a:ext cx="1533602" cy="153360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80" name="Picture 8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32214" y="3408131"/>
            <a:ext cx="1907853" cy="19078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81" name="Picture 9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57017" y="1484784"/>
            <a:ext cx="1575197" cy="157519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82" name="Picture 10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90500" y="3780151"/>
            <a:ext cx="1224136" cy="12241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372114" y="1530293"/>
            <a:ext cx="46392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1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8286804" y="900009"/>
            <a:ext cx="43204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2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8466824" y="4926613"/>
            <a:ext cx="50405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5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5352047" y="5898120"/>
            <a:ext cx="50405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3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7380312" y="4138259"/>
            <a:ext cx="50405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4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597132" y="4464414"/>
            <a:ext cx="39336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6</a:t>
            </a:r>
            <a:endParaRPr lang="cs-CZ" sz="32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874752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6192688"/>
          </a:xfrm>
        </p:spPr>
        <p:txBody>
          <a:bodyPr>
            <a:normAutofit/>
          </a:bodyPr>
          <a:lstStyle/>
          <a:p>
            <a:pPr indent="0">
              <a:buNone/>
            </a:pPr>
            <a:r>
              <a:rPr lang="cs-CZ" sz="3600" b="1" dirty="0" err="1" smtClean="0"/>
              <a:t>Was</a:t>
            </a:r>
            <a:r>
              <a:rPr lang="cs-CZ" sz="3600" b="1" dirty="0" smtClean="0"/>
              <a:t> mach </a:t>
            </a:r>
            <a:r>
              <a:rPr lang="cs-CZ" sz="3600" b="1" dirty="0" err="1" smtClean="0"/>
              <a:t>ihr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im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Frühling</a:t>
            </a:r>
            <a:r>
              <a:rPr lang="cs-CZ" sz="3600" b="1" dirty="0" smtClean="0"/>
              <a:t>?</a:t>
            </a:r>
          </a:p>
          <a:p>
            <a:pPr indent="0">
              <a:buNone/>
            </a:pPr>
            <a:endParaRPr lang="cs-CZ" sz="3600" b="1" dirty="0"/>
          </a:p>
          <a:p>
            <a:pPr indent="0">
              <a:buNone/>
            </a:pPr>
            <a:endParaRPr lang="cs-CZ" sz="3600" b="1" dirty="0" smtClean="0"/>
          </a:p>
          <a:p>
            <a:pPr indent="0">
              <a:buNone/>
            </a:pPr>
            <a:endParaRPr lang="cs-CZ" sz="3600" b="1" dirty="0"/>
          </a:p>
          <a:p>
            <a:pPr indent="0">
              <a:buNone/>
            </a:pPr>
            <a:endParaRPr lang="cs-CZ" sz="3600" b="1" dirty="0" smtClean="0"/>
          </a:p>
          <a:p>
            <a:pPr indent="0">
              <a:buNone/>
            </a:pPr>
            <a:r>
              <a:rPr lang="cs-CZ" sz="3600" b="1" dirty="0" smtClean="0"/>
              <a:t>....</a:t>
            </a:r>
            <a:r>
              <a:rPr lang="cs-CZ" sz="3600" b="1" dirty="0" err="1"/>
              <a:t>u</a:t>
            </a:r>
            <a:r>
              <a:rPr lang="cs-CZ" sz="3600" b="1" dirty="0" err="1" smtClean="0"/>
              <a:t>nd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was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im</a:t>
            </a:r>
            <a:r>
              <a:rPr lang="cs-CZ" sz="3600" b="1" dirty="0" smtClean="0"/>
              <a:t> Sommer?		</a:t>
            </a:r>
            <a:endParaRPr lang="cs-CZ" sz="3600" b="1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351601"/>
            <a:ext cx="1944216" cy="19442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3501008"/>
            <a:ext cx="1979861" cy="197986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6234798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5793507"/>
          </a:xfrm>
        </p:spPr>
        <p:txBody>
          <a:bodyPr>
            <a:normAutofit/>
          </a:bodyPr>
          <a:lstStyle/>
          <a:p>
            <a:pPr indent="0">
              <a:buNone/>
            </a:pPr>
            <a:r>
              <a:rPr lang="cs-CZ" sz="3600" b="1" dirty="0" err="1" smtClean="0"/>
              <a:t>Was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macht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ihr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im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Herbst</a:t>
            </a:r>
            <a:r>
              <a:rPr lang="cs-CZ" sz="3600" b="1" dirty="0" smtClean="0"/>
              <a:t>?</a:t>
            </a:r>
          </a:p>
          <a:p>
            <a:pPr indent="0">
              <a:buNone/>
            </a:pPr>
            <a:endParaRPr lang="cs-CZ" sz="3600" b="1" dirty="0"/>
          </a:p>
          <a:p>
            <a:pPr indent="0">
              <a:buNone/>
            </a:pPr>
            <a:endParaRPr lang="cs-CZ" sz="3600" b="1" dirty="0" smtClean="0"/>
          </a:p>
          <a:p>
            <a:pPr indent="0">
              <a:buNone/>
            </a:pPr>
            <a:endParaRPr lang="cs-CZ" sz="3600" b="1" dirty="0"/>
          </a:p>
          <a:p>
            <a:pPr indent="0">
              <a:buNone/>
            </a:pPr>
            <a:endParaRPr lang="cs-CZ" sz="3600" b="1" dirty="0" smtClean="0"/>
          </a:p>
          <a:p>
            <a:pPr indent="0">
              <a:buNone/>
            </a:pPr>
            <a:endParaRPr lang="cs-CZ" sz="3600" b="1" dirty="0"/>
          </a:p>
          <a:p>
            <a:pPr indent="0">
              <a:buNone/>
            </a:pPr>
            <a:r>
              <a:rPr lang="cs-CZ" sz="3600" b="1" dirty="0" smtClean="0"/>
              <a:t>... </a:t>
            </a:r>
            <a:r>
              <a:rPr lang="cs-CZ" sz="3600" b="1" dirty="0" err="1" smtClean="0"/>
              <a:t>und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im</a:t>
            </a:r>
            <a:r>
              <a:rPr lang="cs-CZ" sz="3600" b="1" dirty="0" smtClean="0"/>
              <a:t> Winter?</a:t>
            </a:r>
            <a:endParaRPr lang="cs-CZ" sz="3600" b="1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548680"/>
            <a:ext cx="2375545" cy="237554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3501008"/>
            <a:ext cx="2159521" cy="215952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801259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721499"/>
          </a:xfrm>
        </p:spPr>
        <p:txBody>
          <a:bodyPr>
            <a:normAutofit/>
          </a:bodyPr>
          <a:lstStyle/>
          <a:p>
            <a:pPr indent="0">
              <a:buNone/>
            </a:pPr>
            <a:r>
              <a:rPr lang="cs-CZ" sz="3600" b="1" dirty="0" err="1" smtClean="0"/>
              <a:t>Wann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tragen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wir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folgende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Kleidung</a:t>
            </a:r>
            <a:r>
              <a:rPr lang="cs-CZ" sz="3600" b="1" dirty="0" smtClean="0"/>
              <a:t>?</a:t>
            </a:r>
          </a:p>
          <a:p>
            <a:pPr indent="0">
              <a:buNone/>
            </a:pPr>
            <a:endParaRPr lang="cs-CZ" sz="3600" b="1" dirty="0"/>
          </a:p>
          <a:p>
            <a:pPr indent="0">
              <a:buNone/>
            </a:pPr>
            <a:endParaRPr lang="cs-CZ" sz="3600" b="1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412777"/>
            <a:ext cx="1728192" cy="17281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4" y="1412777"/>
            <a:ext cx="1728192" cy="17281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8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31967" y="1412778"/>
            <a:ext cx="1763837" cy="17638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9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0271" y="1412778"/>
            <a:ext cx="1728192" cy="17281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50" name="Picture 6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9891" y="4033424"/>
            <a:ext cx="1763837" cy="17638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51" name="Picture 7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6701" y="3997984"/>
            <a:ext cx="1799275" cy="1799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52" name="Picture 8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2860" y="4154647"/>
            <a:ext cx="1584174" cy="158417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53" name="Picture 9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25978" y="4118227"/>
            <a:ext cx="1679034" cy="167903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041042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61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61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61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61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61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61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61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1000" fill="hold"/>
                                        <p:tgtEl>
                                          <p:spTgt spid="61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1000" fill="hold"/>
                                        <p:tgtEl>
                                          <p:spTgt spid="61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1000" fill="hold"/>
                                        <p:tgtEl>
                                          <p:spTgt spid="61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721499"/>
          </a:xfrm>
        </p:spPr>
        <p:txBody>
          <a:bodyPr/>
          <a:lstStyle/>
          <a:p>
            <a:pPr indent="0">
              <a:buNone/>
            </a:pPr>
            <a:r>
              <a:rPr lang="cs-CZ" sz="3600" b="1" dirty="0" err="1" smtClean="0"/>
              <a:t>Beantwortet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folgende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Fragen</a:t>
            </a:r>
            <a:r>
              <a:rPr lang="cs-CZ" sz="3600" b="1" dirty="0" smtClean="0"/>
              <a:t>:</a:t>
            </a:r>
          </a:p>
          <a:p>
            <a:pPr indent="0">
              <a:buNone/>
            </a:pPr>
            <a:endParaRPr lang="cs-CZ" sz="3600" b="1" dirty="0"/>
          </a:p>
          <a:p>
            <a:pPr marL="571500" indent="-571500"/>
            <a:r>
              <a:rPr lang="cs-CZ" sz="3200" dirty="0" err="1" smtClean="0"/>
              <a:t>Wie</a:t>
            </a:r>
            <a:r>
              <a:rPr lang="cs-CZ" sz="3200" dirty="0" smtClean="0"/>
              <a:t> </a:t>
            </a:r>
            <a:r>
              <a:rPr lang="cs-CZ" sz="3200" dirty="0" err="1" smtClean="0"/>
              <a:t>ist</a:t>
            </a:r>
            <a:r>
              <a:rPr lang="cs-CZ" sz="3200" dirty="0" smtClean="0"/>
              <a:t> </a:t>
            </a:r>
            <a:r>
              <a:rPr lang="cs-CZ" sz="3200" dirty="0" err="1" smtClean="0"/>
              <a:t>das</a:t>
            </a:r>
            <a:r>
              <a:rPr lang="cs-CZ" sz="3200" dirty="0" smtClean="0"/>
              <a:t> </a:t>
            </a:r>
            <a:r>
              <a:rPr lang="cs-CZ" sz="3200" dirty="0" err="1" smtClean="0"/>
              <a:t>Wetter</a:t>
            </a:r>
            <a:r>
              <a:rPr lang="cs-CZ" sz="3200" dirty="0" smtClean="0"/>
              <a:t> in </a:t>
            </a:r>
            <a:r>
              <a:rPr lang="cs-CZ" sz="3200" dirty="0" err="1" smtClean="0"/>
              <a:t>Italien</a:t>
            </a:r>
            <a:r>
              <a:rPr lang="cs-CZ" sz="3200" dirty="0" smtClean="0"/>
              <a:t>?</a:t>
            </a:r>
          </a:p>
          <a:p>
            <a:pPr indent="0">
              <a:buNone/>
            </a:pPr>
            <a:endParaRPr lang="cs-CZ" sz="3200" dirty="0"/>
          </a:p>
          <a:p>
            <a:pPr marL="457200" indent="-457200"/>
            <a:r>
              <a:rPr lang="cs-CZ" sz="3200" dirty="0" err="1" smtClean="0"/>
              <a:t>Wie</a:t>
            </a:r>
            <a:r>
              <a:rPr lang="cs-CZ" sz="3200" dirty="0" smtClean="0"/>
              <a:t> </a:t>
            </a:r>
            <a:r>
              <a:rPr lang="cs-CZ" sz="3200" dirty="0" err="1" smtClean="0"/>
              <a:t>ist</a:t>
            </a:r>
            <a:r>
              <a:rPr lang="cs-CZ" sz="3200" dirty="0" smtClean="0"/>
              <a:t> </a:t>
            </a:r>
            <a:r>
              <a:rPr lang="cs-CZ" sz="3200" dirty="0" err="1" smtClean="0"/>
              <a:t>das</a:t>
            </a:r>
            <a:r>
              <a:rPr lang="cs-CZ" sz="3200" dirty="0" smtClean="0"/>
              <a:t> </a:t>
            </a:r>
            <a:r>
              <a:rPr lang="cs-CZ" sz="3200" dirty="0" err="1" smtClean="0"/>
              <a:t>Wetter</a:t>
            </a:r>
            <a:r>
              <a:rPr lang="cs-CZ" sz="3200" dirty="0" smtClean="0"/>
              <a:t> in </a:t>
            </a:r>
            <a:r>
              <a:rPr lang="cs-CZ" sz="3200" dirty="0" err="1" smtClean="0"/>
              <a:t>Norwegen</a:t>
            </a:r>
            <a:r>
              <a:rPr lang="cs-CZ" sz="3200" dirty="0" smtClean="0"/>
              <a:t>?</a:t>
            </a:r>
          </a:p>
          <a:p>
            <a:pPr marL="457200" indent="-457200"/>
            <a:endParaRPr lang="cs-CZ" sz="3200" dirty="0"/>
          </a:p>
          <a:p>
            <a:pPr marL="457200" indent="-457200"/>
            <a:r>
              <a:rPr lang="cs-CZ" sz="3200" dirty="0" err="1" smtClean="0"/>
              <a:t>Wie</a:t>
            </a:r>
            <a:r>
              <a:rPr lang="cs-CZ" sz="3200" dirty="0" smtClean="0"/>
              <a:t> </a:t>
            </a:r>
            <a:r>
              <a:rPr lang="cs-CZ" sz="3200" dirty="0" err="1" smtClean="0"/>
              <a:t>ist</a:t>
            </a:r>
            <a:r>
              <a:rPr lang="cs-CZ" sz="3200" dirty="0" smtClean="0"/>
              <a:t> </a:t>
            </a:r>
            <a:r>
              <a:rPr lang="cs-CZ" sz="3200" dirty="0" err="1" smtClean="0"/>
              <a:t>das</a:t>
            </a:r>
            <a:r>
              <a:rPr lang="cs-CZ" sz="3200" dirty="0" smtClean="0"/>
              <a:t> </a:t>
            </a:r>
            <a:r>
              <a:rPr lang="cs-CZ" sz="3200" dirty="0" err="1" smtClean="0"/>
              <a:t>Wetter</a:t>
            </a:r>
            <a:r>
              <a:rPr lang="cs-CZ" sz="3200" dirty="0" smtClean="0"/>
              <a:t> in </a:t>
            </a:r>
            <a:r>
              <a:rPr lang="cs-CZ" sz="3200" dirty="0" err="1" smtClean="0"/>
              <a:t>Südamerika</a:t>
            </a:r>
            <a:r>
              <a:rPr lang="cs-CZ" sz="3200" dirty="0" smtClean="0"/>
              <a:t>?</a:t>
            </a:r>
          </a:p>
          <a:p>
            <a:pPr marL="457200" indent="-457200"/>
            <a:endParaRPr lang="cs-CZ" sz="3200" dirty="0"/>
          </a:p>
          <a:p>
            <a:pPr marL="457200" indent="-457200"/>
            <a:r>
              <a:rPr lang="cs-CZ" sz="3200" dirty="0" err="1" smtClean="0"/>
              <a:t>Wie</a:t>
            </a:r>
            <a:r>
              <a:rPr lang="cs-CZ" sz="3200" dirty="0" smtClean="0"/>
              <a:t> </a:t>
            </a:r>
            <a:r>
              <a:rPr lang="cs-CZ" sz="3200" dirty="0" err="1" smtClean="0"/>
              <a:t>ist</a:t>
            </a:r>
            <a:r>
              <a:rPr lang="cs-CZ" sz="3200" dirty="0" smtClean="0"/>
              <a:t> </a:t>
            </a:r>
            <a:r>
              <a:rPr lang="cs-CZ" sz="3200" dirty="0" err="1" smtClean="0"/>
              <a:t>das</a:t>
            </a:r>
            <a:r>
              <a:rPr lang="cs-CZ" sz="3200" dirty="0" smtClean="0"/>
              <a:t> </a:t>
            </a:r>
            <a:r>
              <a:rPr lang="cs-CZ" sz="3200" dirty="0" err="1" smtClean="0"/>
              <a:t>Wetter</a:t>
            </a:r>
            <a:r>
              <a:rPr lang="cs-CZ" sz="3200" dirty="0" smtClean="0"/>
              <a:t> in Afrika?</a:t>
            </a:r>
          </a:p>
          <a:p>
            <a:pPr marL="457200" indent="-457200"/>
            <a:endParaRPr lang="cs-CZ" sz="3200" dirty="0"/>
          </a:p>
          <a:p>
            <a:pPr marL="457200" indent="-457200"/>
            <a:r>
              <a:rPr lang="cs-CZ" sz="3200" dirty="0" err="1" smtClean="0"/>
              <a:t>Wie</a:t>
            </a:r>
            <a:r>
              <a:rPr lang="cs-CZ" sz="3200" dirty="0" smtClean="0"/>
              <a:t> </a:t>
            </a:r>
            <a:r>
              <a:rPr lang="cs-CZ" sz="3200" dirty="0" err="1" smtClean="0"/>
              <a:t>ist</a:t>
            </a:r>
            <a:r>
              <a:rPr lang="cs-CZ" sz="3200" dirty="0" smtClean="0"/>
              <a:t> </a:t>
            </a:r>
            <a:r>
              <a:rPr lang="cs-CZ" sz="3200" dirty="0" err="1" smtClean="0"/>
              <a:t>das</a:t>
            </a:r>
            <a:r>
              <a:rPr lang="cs-CZ" sz="3200" dirty="0" smtClean="0"/>
              <a:t> </a:t>
            </a:r>
            <a:r>
              <a:rPr lang="cs-CZ" sz="3200" dirty="0" err="1" smtClean="0"/>
              <a:t>Wetter</a:t>
            </a:r>
            <a:r>
              <a:rPr lang="cs-CZ" sz="3200" dirty="0" smtClean="0"/>
              <a:t> in </a:t>
            </a:r>
            <a:r>
              <a:rPr lang="cs-CZ" sz="3200" dirty="0" err="1" smtClean="0"/>
              <a:t>Deutschland</a:t>
            </a:r>
            <a:r>
              <a:rPr lang="cs-CZ" sz="3200" dirty="0" smtClean="0"/>
              <a:t>?</a:t>
            </a:r>
            <a:endParaRPr lang="cs-CZ" dirty="0"/>
          </a:p>
          <a:p>
            <a:pPr indent="0">
              <a:buNone/>
            </a:pPr>
            <a:endParaRPr lang="cs-CZ" dirty="0"/>
          </a:p>
        </p:txBody>
      </p:sp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0123" y="764704"/>
            <a:ext cx="2123877" cy="51845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3897420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6120680"/>
          </a:xfrm>
        </p:spPr>
        <p:txBody>
          <a:bodyPr>
            <a:normAutofit fontScale="92500"/>
          </a:bodyPr>
          <a:lstStyle/>
          <a:p>
            <a:pPr indent="0">
              <a:buNone/>
            </a:pPr>
            <a:r>
              <a:rPr lang="cs-CZ" sz="3200" dirty="0" err="1" smtClean="0"/>
              <a:t>Du</a:t>
            </a:r>
            <a:r>
              <a:rPr lang="cs-CZ" sz="3200" dirty="0" smtClean="0"/>
              <a:t> </a:t>
            </a:r>
            <a:r>
              <a:rPr lang="cs-CZ" sz="3200" dirty="0" err="1" smtClean="0"/>
              <a:t>fährst</a:t>
            </a:r>
            <a:r>
              <a:rPr lang="cs-CZ" sz="3200" dirty="0" smtClean="0"/>
              <a:t> </a:t>
            </a:r>
            <a:r>
              <a:rPr lang="cs-CZ" sz="3200" dirty="0" err="1" smtClean="0"/>
              <a:t>Morgen</a:t>
            </a:r>
            <a:r>
              <a:rPr lang="cs-CZ" sz="3200" dirty="0" smtClean="0"/>
              <a:t> in den </a:t>
            </a:r>
            <a:r>
              <a:rPr lang="cs-CZ" sz="3200" dirty="0" err="1" smtClean="0"/>
              <a:t>Urlaub</a:t>
            </a:r>
            <a:r>
              <a:rPr lang="cs-CZ" sz="3200" dirty="0" smtClean="0"/>
              <a:t> </a:t>
            </a:r>
            <a:r>
              <a:rPr lang="cs-CZ" sz="3200" b="1" dirty="0" smtClean="0"/>
              <a:t>nach </a:t>
            </a:r>
            <a:r>
              <a:rPr lang="cs-CZ" sz="3200" b="1" dirty="0" err="1" smtClean="0"/>
              <a:t>Spanien</a:t>
            </a:r>
            <a:r>
              <a:rPr lang="cs-CZ" sz="3200" dirty="0" smtClean="0"/>
              <a:t>.</a:t>
            </a:r>
          </a:p>
          <a:p>
            <a:pPr indent="0">
              <a:buNone/>
            </a:pPr>
            <a:r>
              <a:rPr lang="cs-CZ" sz="3200" dirty="0" err="1" smtClean="0"/>
              <a:t>Was</a:t>
            </a:r>
            <a:r>
              <a:rPr lang="cs-CZ" sz="3200" dirty="0" smtClean="0"/>
              <a:t> </a:t>
            </a:r>
            <a:r>
              <a:rPr lang="cs-CZ" sz="3200" dirty="0" err="1" smtClean="0"/>
              <a:t>packst</a:t>
            </a:r>
            <a:r>
              <a:rPr lang="cs-CZ" sz="3200" dirty="0" smtClean="0"/>
              <a:t> </a:t>
            </a:r>
            <a:r>
              <a:rPr lang="cs-CZ" sz="3200" dirty="0" err="1" smtClean="0"/>
              <a:t>du</a:t>
            </a:r>
            <a:r>
              <a:rPr lang="cs-CZ" sz="3200" dirty="0" smtClean="0"/>
              <a:t> </a:t>
            </a:r>
            <a:r>
              <a:rPr lang="cs-CZ" sz="3200" dirty="0" err="1" smtClean="0"/>
              <a:t>dir</a:t>
            </a:r>
            <a:r>
              <a:rPr lang="cs-CZ" sz="3200" dirty="0" smtClean="0"/>
              <a:t> in den </a:t>
            </a:r>
            <a:r>
              <a:rPr lang="cs-CZ" sz="3200" dirty="0" err="1" smtClean="0"/>
              <a:t>Koffer</a:t>
            </a:r>
            <a:r>
              <a:rPr lang="cs-CZ" sz="3200" dirty="0" smtClean="0"/>
              <a:t>?</a:t>
            </a:r>
          </a:p>
          <a:p>
            <a:pPr indent="0">
              <a:lnSpc>
                <a:spcPct val="150000"/>
              </a:lnSpc>
              <a:buNone/>
            </a:pPr>
            <a:r>
              <a:rPr lang="cs-CZ" sz="3200" b="1" dirty="0" err="1" smtClean="0">
                <a:solidFill>
                  <a:srgbClr val="FF0000"/>
                </a:solidFill>
              </a:rPr>
              <a:t>Ich</a:t>
            </a:r>
            <a:r>
              <a:rPr lang="cs-CZ" sz="3200" b="1" dirty="0" smtClean="0">
                <a:solidFill>
                  <a:srgbClr val="FF0000"/>
                </a:solidFill>
              </a:rPr>
              <a:t> </a:t>
            </a:r>
            <a:r>
              <a:rPr lang="cs-CZ" sz="3200" b="1" dirty="0" err="1" smtClean="0">
                <a:solidFill>
                  <a:srgbClr val="FF0000"/>
                </a:solidFill>
              </a:rPr>
              <a:t>packe</a:t>
            </a:r>
            <a:r>
              <a:rPr lang="cs-CZ" sz="3200" b="1" dirty="0" smtClean="0">
                <a:solidFill>
                  <a:srgbClr val="FF0000"/>
                </a:solidFill>
              </a:rPr>
              <a:t>.....</a:t>
            </a:r>
          </a:p>
          <a:p>
            <a:pPr indent="0">
              <a:lnSpc>
                <a:spcPct val="150000"/>
              </a:lnSpc>
              <a:buNone/>
            </a:pPr>
            <a:r>
              <a:rPr lang="cs-CZ" sz="3200" b="1" dirty="0" err="1" smtClean="0">
                <a:solidFill>
                  <a:srgbClr val="FF0000"/>
                </a:solidFill>
              </a:rPr>
              <a:t>Ich</a:t>
            </a:r>
            <a:r>
              <a:rPr lang="cs-CZ" sz="3200" b="1" dirty="0" smtClean="0">
                <a:solidFill>
                  <a:srgbClr val="FF0000"/>
                </a:solidFill>
              </a:rPr>
              <a:t> </a:t>
            </a:r>
            <a:r>
              <a:rPr lang="cs-CZ" sz="3200" b="1" dirty="0" err="1" smtClean="0">
                <a:solidFill>
                  <a:srgbClr val="FF0000"/>
                </a:solidFill>
              </a:rPr>
              <a:t>muss</a:t>
            </a:r>
            <a:r>
              <a:rPr lang="cs-CZ" sz="3200" b="1" dirty="0" smtClean="0">
                <a:solidFill>
                  <a:srgbClr val="FF0000"/>
                </a:solidFill>
              </a:rPr>
              <a:t> </a:t>
            </a:r>
            <a:r>
              <a:rPr lang="cs-CZ" sz="3200" b="1" dirty="0" err="1" smtClean="0">
                <a:solidFill>
                  <a:srgbClr val="FF0000"/>
                </a:solidFill>
              </a:rPr>
              <a:t>noch</a:t>
            </a:r>
            <a:r>
              <a:rPr lang="cs-CZ" sz="3200" b="1" dirty="0" smtClean="0">
                <a:solidFill>
                  <a:srgbClr val="FF0000"/>
                </a:solidFill>
              </a:rPr>
              <a:t> ..... </a:t>
            </a:r>
            <a:r>
              <a:rPr lang="cs-CZ" sz="3200" b="1" dirty="0" err="1" smtClean="0">
                <a:solidFill>
                  <a:srgbClr val="FF0000"/>
                </a:solidFill>
              </a:rPr>
              <a:t>kaufen</a:t>
            </a:r>
            <a:r>
              <a:rPr lang="cs-CZ" sz="3200" b="1" dirty="0" smtClean="0">
                <a:solidFill>
                  <a:srgbClr val="FF0000"/>
                </a:solidFill>
              </a:rPr>
              <a:t>.</a:t>
            </a:r>
          </a:p>
          <a:p>
            <a:pPr indent="0">
              <a:lnSpc>
                <a:spcPct val="150000"/>
              </a:lnSpc>
              <a:buNone/>
            </a:pPr>
            <a:r>
              <a:rPr lang="cs-CZ" sz="3200" b="1" dirty="0" err="1" smtClean="0">
                <a:solidFill>
                  <a:srgbClr val="FF0000"/>
                </a:solidFill>
              </a:rPr>
              <a:t>Ich</a:t>
            </a:r>
            <a:r>
              <a:rPr lang="cs-CZ" sz="3200" b="1" dirty="0" smtClean="0">
                <a:solidFill>
                  <a:srgbClr val="FF0000"/>
                </a:solidFill>
              </a:rPr>
              <a:t> </a:t>
            </a:r>
            <a:r>
              <a:rPr lang="cs-CZ" sz="3200" b="1" dirty="0" err="1" smtClean="0">
                <a:solidFill>
                  <a:srgbClr val="FF0000"/>
                </a:solidFill>
              </a:rPr>
              <a:t>brauche</a:t>
            </a:r>
            <a:r>
              <a:rPr lang="cs-CZ" sz="3200" b="1" dirty="0" smtClean="0">
                <a:solidFill>
                  <a:srgbClr val="FF0000"/>
                </a:solidFill>
              </a:rPr>
              <a:t> ...... .</a:t>
            </a:r>
          </a:p>
          <a:p>
            <a:pPr indent="0">
              <a:lnSpc>
                <a:spcPct val="150000"/>
              </a:lnSpc>
              <a:buNone/>
            </a:pPr>
            <a:r>
              <a:rPr lang="cs-CZ" sz="3200" b="1" dirty="0" err="1" smtClean="0">
                <a:solidFill>
                  <a:srgbClr val="FF0000"/>
                </a:solidFill>
              </a:rPr>
              <a:t>Ich</a:t>
            </a:r>
            <a:r>
              <a:rPr lang="cs-CZ" sz="3200" b="1" dirty="0" smtClean="0">
                <a:solidFill>
                  <a:srgbClr val="FF0000"/>
                </a:solidFill>
              </a:rPr>
              <a:t> </a:t>
            </a:r>
            <a:r>
              <a:rPr lang="cs-CZ" sz="3200" b="1" dirty="0" err="1" smtClean="0">
                <a:solidFill>
                  <a:srgbClr val="FF0000"/>
                </a:solidFill>
              </a:rPr>
              <a:t>nehme</a:t>
            </a:r>
            <a:r>
              <a:rPr lang="cs-CZ" sz="3200" b="1" dirty="0" smtClean="0">
                <a:solidFill>
                  <a:srgbClr val="FF0000"/>
                </a:solidFill>
              </a:rPr>
              <a:t> ....... </a:t>
            </a:r>
            <a:r>
              <a:rPr lang="cs-CZ" sz="3200" b="1" dirty="0" err="1" smtClean="0">
                <a:solidFill>
                  <a:srgbClr val="FF0000"/>
                </a:solidFill>
              </a:rPr>
              <a:t>mit</a:t>
            </a:r>
            <a:r>
              <a:rPr lang="cs-CZ" sz="3200" b="1" dirty="0" smtClean="0">
                <a:solidFill>
                  <a:srgbClr val="FF0000"/>
                </a:solidFill>
              </a:rPr>
              <a:t>.</a:t>
            </a:r>
          </a:p>
          <a:p>
            <a:pPr indent="0">
              <a:lnSpc>
                <a:spcPct val="150000"/>
              </a:lnSpc>
              <a:buNone/>
            </a:pPr>
            <a:endParaRPr lang="cs-CZ" sz="3200" b="1" dirty="0" smtClean="0">
              <a:solidFill>
                <a:srgbClr val="FF0000"/>
              </a:solidFill>
            </a:endParaRPr>
          </a:p>
          <a:p>
            <a:pPr indent="0">
              <a:lnSpc>
                <a:spcPct val="150000"/>
              </a:lnSpc>
              <a:buNone/>
            </a:pPr>
            <a:r>
              <a:rPr lang="cs-CZ" sz="3200" b="1" dirty="0" smtClean="0"/>
              <a:t>Tvořte věty dle uvedených vzorů...</a:t>
            </a:r>
          </a:p>
          <a:p>
            <a:pPr indent="0">
              <a:lnSpc>
                <a:spcPct val="150000"/>
              </a:lnSpc>
              <a:buNone/>
            </a:pPr>
            <a:r>
              <a:rPr lang="cs-CZ" sz="3200" b="1" dirty="0" smtClean="0"/>
              <a:t>Vypracujte si seznam věcí. Pracujte se slovníkem.</a:t>
            </a:r>
          </a:p>
          <a:p>
            <a:pPr indent="0">
              <a:lnSpc>
                <a:spcPct val="150000"/>
              </a:lnSpc>
              <a:buNone/>
            </a:pPr>
            <a:endParaRPr lang="cs-CZ" sz="3200" b="1" dirty="0"/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2060848"/>
            <a:ext cx="2787556" cy="27875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5582064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4000" dirty="0" err="1" smtClean="0"/>
              <a:t>Schreibt</a:t>
            </a:r>
            <a:r>
              <a:rPr lang="cs-CZ" sz="4000" dirty="0" smtClean="0"/>
              <a:t> </a:t>
            </a:r>
            <a:r>
              <a:rPr lang="cs-CZ" sz="4000" dirty="0" err="1" smtClean="0"/>
              <a:t>eine</a:t>
            </a:r>
            <a:r>
              <a:rPr lang="cs-CZ" sz="4000" dirty="0" smtClean="0"/>
              <a:t> </a:t>
            </a:r>
            <a:r>
              <a:rPr lang="cs-CZ" sz="4000" dirty="0" err="1" smtClean="0"/>
              <a:t>Ansichtskarte</a:t>
            </a:r>
            <a:r>
              <a:rPr lang="cs-CZ" sz="4000" dirty="0" smtClean="0"/>
              <a:t> </a:t>
            </a:r>
            <a:r>
              <a:rPr lang="cs-CZ" sz="4000" dirty="0" err="1" smtClean="0"/>
              <a:t>aus</a:t>
            </a:r>
            <a:r>
              <a:rPr lang="cs-CZ" sz="4000" dirty="0" smtClean="0"/>
              <a:t> dem </a:t>
            </a:r>
            <a:r>
              <a:rPr lang="cs-CZ" sz="4000" dirty="0" err="1" smtClean="0"/>
              <a:t>Urlaub</a:t>
            </a:r>
            <a:r>
              <a:rPr lang="cs-CZ" sz="4000" dirty="0" smtClean="0"/>
              <a:t>: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5328592"/>
          </a:xfrm>
        </p:spPr>
        <p:txBody>
          <a:bodyPr>
            <a:normAutofit/>
          </a:bodyPr>
          <a:lstStyle/>
          <a:p>
            <a:pPr indent="0">
              <a:buNone/>
            </a:pPr>
            <a:r>
              <a:rPr lang="cs-CZ" dirty="0" err="1" smtClean="0"/>
              <a:t>Hallo</a:t>
            </a:r>
            <a:r>
              <a:rPr lang="cs-CZ" dirty="0" smtClean="0"/>
              <a:t> Ivana,</a:t>
            </a:r>
          </a:p>
          <a:p>
            <a:pPr indent="0">
              <a:buNone/>
            </a:pPr>
            <a:endParaRPr lang="de-DE" dirty="0" smtClean="0"/>
          </a:p>
          <a:p>
            <a:pPr indent="0">
              <a:buNone/>
            </a:pPr>
            <a:r>
              <a:rPr lang="cs-CZ" dirty="0" err="1" smtClean="0"/>
              <a:t>wir</a:t>
            </a:r>
            <a:r>
              <a:rPr lang="cs-CZ" dirty="0" smtClean="0"/>
              <a:t> </a:t>
            </a:r>
            <a:r>
              <a:rPr lang="cs-CZ" dirty="0" err="1" smtClean="0"/>
              <a:t>sind</a:t>
            </a:r>
            <a:r>
              <a:rPr lang="cs-CZ" dirty="0" smtClean="0"/>
              <a:t>..........................................................................</a:t>
            </a:r>
          </a:p>
          <a:p>
            <a:pPr indent="0">
              <a:buNone/>
            </a:pPr>
            <a:r>
              <a:rPr lang="cs-CZ" dirty="0" smtClean="0"/>
              <a:t>.......................................................................................</a:t>
            </a:r>
          </a:p>
          <a:p>
            <a:pPr indent="0">
              <a:buNone/>
            </a:pPr>
            <a:r>
              <a:rPr lang="cs-CZ" dirty="0" err="1" smtClean="0"/>
              <a:t>Das</a:t>
            </a:r>
            <a:r>
              <a:rPr lang="cs-CZ" dirty="0" smtClean="0"/>
              <a:t> </a:t>
            </a:r>
            <a:r>
              <a:rPr lang="cs-CZ" dirty="0" err="1" smtClean="0"/>
              <a:t>Wetter</a:t>
            </a:r>
            <a:r>
              <a:rPr lang="cs-CZ" dirty="0" smtClean="0"/>
              <a:t> ...................................................................</a:t>
            </a:r>
          </a:p>
          <a:p>
            <a:pPr indent="0">
              <a:buNone/>
            </a:pPr>
            <a:r>
              <a:rPr lang="cs-CZ" dirty="0" smtClean="0"/>
              <a:t>......................................................................................................................................................................................</a:t>
            </a:r>
          </a:p>
          <a:p>
            <a:pPr indent="0">
              <a:buNone/>
            </a:pPr>
            <a:r>
              <a:rPr lang="cs-CZ" dirty="0" err="1" smtClean="0"/>
              <a:t>Liebe</a:t>
            </a:r>
            <a:r>
              <a:rPr lang="cs-CZ" dirty="0" smtClean="0"/>
              <a:t> </a:t>
            </a:r>
            <a:r>
              <a:rPr lang="cs-CZ" dirty="0" err="1" smtClean="0"/>
              <a:t>Grü</a:t>
            </a:r>
            <a:r>
              <a:rPr lang="de-DE" dirty="0" err="1" smtClean="0"/>
              <a:t>ße</a:t>
            </a:r>
            <a:endParaRPr lang="de-DE" dirty="0" smtClean="0"/>
          </a:p>
          <a:p>
            <a:pPr indent="0">
              <a:buNone/>
            </a:pPr>
            <a:endParaRPr lang="de-DE" dirty="0" smtClean="0"/>
          </a:p>
          <a:p>
            <a:pPr indent="0">
              <a:buNone/>
            </a:pPr>
            <a:r>
              <a:rPr lang="de-DE" dirty="0" smtClean="0"/>
              <a:t>Alex</a:t>
            </a:r>
          </a:p>
          <a:p>
            <a:pPr indent="0">
              <a:buNone/>
            </a:pPr>
            <a:r>
              <a:rPr lang="de-DE" dirty="0">
                <a:solidFill>
                  <a:srgbClr val="FF0000"/>
                </a:solidFill>
              </a:rPr>
              <a:t>zwei Wochen – Griechenland – 35 °C – alles sehr schön</a:t>
            </a:r>
          </a:p>
          <a:p>
            <a:pPr indent="0">
              <a:buNone/>
            </a:pPr>
            <a:r>
              <a:rPr lang="de-DE" dirty="0" smtClean="0">
                <a:solidFill>
                  <a:srgbClr val="FF0000"/>
                </a:solidFill>
              </a:rPr>
              <a:t>die Sonne scheint – das Wasser perfekt – baden </a:t>
            </a:r>
          </a:p>
          <a:p>
            <a:pPr indent="0">
              <a:buNone/>
            </a:pPr>
            <a:endParaRPr lang="de-DE" dirty="0" smtClean="0">
              <a:solidFill>
                <a:srgbClr val="FF0000"/>
              </a:solidFill>
            </a:endParaRPr>
          </a:p>
        </p:txBody>
      </p:sp>
      <p:cxnSp>
        <p:nvCxnSpPr>
          <p:cNvPr id="5" name="Přímá spojnice 4"/>
          <p:cNvCxnSpPr/>
          <p:nvPr/>
        </p:nvCxnSpPr>
        <p:spPr>
          <a:xfrm>
            <a:off x="467544" y="5661248"/>
            <a:ext cx="8280920" cy="0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498877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Přehled zdrojů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1800" dirty="0"/>
              <a:t>Obrázky 1 – </a:t>
            </a:r>
            <a:r>
              <a:rPr lang="de-DE" sz="1800" dirty="0" smtClean="0"/>
              <a:t>24</a:t>
            </a:r>
            <a:r>
              <a:rPr lang="cs-CZ" sz="1800" dirty="0" smtClean="0"/>
              <a:t> </a:t>
            </a:r>
            <a:r>
              <a:rPr lang="cs-CZ" sz="1800" dirty="0"/>
              <a:t>použity z </a:t>
            </a:r>
            <a:r>
              <a:rPr lang="it-IT" sz="1800" dirty="0"/>
              <a:t>www.office.microsoft.com [online]. c2011 [cit. </a:t>
            </a:r>
            <a:r>
              <a:rPr lang="it-IT" sz="1800" dirty="0" smtClean="0"/>
              <a:t>2011-0</a:t>
            </a:r>
            <a:r>
              <a:rPr lang="cs-CZ" sz="1800" dirty="0" smtClean="0"/>
              <a:t>3</a:t>
            </a:r>
            <a:r>
              <a:rPr lang="it-IT" sz="1800" dirty="0" smtClean="0"/>
              <a:t>-1</a:t>
            </a:r>
            <a:r>
              <a:rPr lang="cs-CZ" sz="1800" dirty="0" smtClean="0"/>
              <a:t>8</a:t>
            </a:r>
            <a:r>
              <a:rPr lang="it-IT" sz="1800" dirty="0" smtClean="0"/>
              <a:t>]. </a:t>
            </a:r>
            <a:endParaRPr lang="it-IT" sz="1800" dirty="0"/>
          </a:p>
          <a:p>
            <a:pPr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934371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Human">
  <a:themeElements>
    <a:clrScheme name="Human">
      <a:dk1>
        <a:sysClr val="windowText" lastClr="000000"/>
      </a:dk1>
      <a:lt1>
        <a:sysClr val="window" lastClr="FFFFFF"/>
      </a:lt1>
      <a:dk2>
        <a:srgbClr val="795339"/>
      </a:dk2>
      <a:lt2>
        <a:srgbClr val="F7EEDD"/>
      </a:lt2>
      <a:accent1>
        <a:srgbClr val="AD2E27"/>
      </a:accent1>
      <a:accent2>
        <a:srgbClr val="3F3D66"/>
      </a:accent2>
      <a:accent3>
        <a:srgbClr val="17517A"/>
      </a:accent3>
      <a:accent4>
        <a:srgbClr val="877E48"/>
      </a:accent4>
      <a:accent5>
        <a:srgbClr val="AF8B1E"/>
      </a:accent5>
      <a:accent6>
        <a:srgbClr val="A35E21"/>
      </a:accent6>
      <a:hlink>
        <a:srgbClr val="9B7300"/>
      </a:hlink>
      <a:folHlink>
        <a:srgbClr val="D6A73B"/>
      </a:folHlink>
    </a:clrScheme>
    <a:fontScheme name="Human">
      <a:majorFont>
        <a:latin typeface="Candara"/>
        <a:ea typeface=""/>
        <a:cs typeface=""/>
        <a:font script="Jpan" typeface="ＭＳ Ｐゴシック"/>
        <a:font script="Hang" typeface="HY견명조"/>
        <a:font script="Hans" typeface="华文新魏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ndara"/>
        <a:ea typeface=""/>
        <a:cs typeface=""/>
        <a:font script="Jpan" typeface="ＭＳ Ｐゴシック"/>
        <a:font script="Hang" typeface="HY견명조"/>
        <a:font script="Hans" typeface="华文楷体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Human">
      <a:fillStyleLst>
        <a:solidFill>
          <a:schemeClr val="phClr">
            <a:tint val="100000"/>
          </a:schemeClr>
        </a:solidFill>
        <a:gradFill>
          <a:gsLst>
            <a:gs pos="0">
              <a:schemeClr val="phClr">
                <a:tint val="30000"/>
                <a:satMod val="175000"/>
              </a:schemeClr>
            </a:gs>
            <a:gs pos="50000">
              <a:schemeClr val="phClr">
                <a:tint val="55000"/>
                <a:satMod val="200000"/>
              </a:schemeClr>
            </a:gs>
            <a:gs pos="70000">
              <a:schemeClr val="phClr">
                <a:tint val="70000"/>
                <a:satMod val="175000"/>
              </a:schemeClr>
            </a:gs>
            <a:gs pos="100000">
              <a:schemeClr val="phClr">
                <a:tint val="85000"/>
                <a:satMod val="175000"/>
              </a:schemeClr>
            </a:gs>
          </a:gsLst>
          <a:lin ang="8000000" scaled="1"/>
        </a:gradFill>
        <a:gradFill>
          <a:gsLst>
            <a:gs pos="0">
              <a:schemeClr val="phClr">
                <a:shade val="100000"/>
                <a:satMod val="140000"/>
              </a:schemeClr>
            </a:gs>
            <a:gs pos="40000">
              <a:schemeClr val="phClr">
                <a:shade val="65000"/>
                <a:satMod val="140000"/>
              </a:schemeClr>
            </a:gs>
            <a:gs pos="70000">
              <a:schemeClr val="phClr">
                <a:shade val="40000"/>
                <a:satMod val="115000"/>
              </a:schemeClr>
            </a:gs>
            <a:gs pos="100000">
              <a:schemeClr val="phClr">
                <a:shade val="20000"/>
                <a:satMod val="115000"/>
              </a:schemeClr>
            </a:gs>
          </a:gsLst>
          <a:lin ang="8000000" scaled="1"/>
        </a:gradFill>
      </a:fillStyleLst>
      <a:lnStyleLst>
        <a:ln w="5000">
          <a:solidFill>
            <a:schemeClr val="phClr"/>
          </a:solidFill>
          <a:prstDash val="solid"/>
        </a:ln>
        <a:ln w="12700">
          <a:solidFill>
            <a:schemeClr val="phClr"/>
          </a:solidFill>
          <a:prstDash val="solid"/>
        </a:ln>
        <a:ln w="28100">
          <a:solidFill>
            <a:schemeClr val="phClr"/>
          </a:solidFill>
          <a:prstDash val="solid"/>
        </a:ln>
      </a:lnStyleLst>
      <a:effectStyleLst>
        <a:effectStyle>
          <a:effectLst>
            <a:outerShdw blurRad="39000" dist="25400" dir="9000000">
              <a:srgbClr val="1A0000">
                <a:alpha val="35000"/>
              </a:srgbClr>
            </a:outerShdw>
          </a:effectLst>
        </a:effectStyle>
        <a:effectStyle>
          <a:effectLst>
            <a:outerShdw blurRad="39000" dist="25400" dir="9000000">
              <a:srgbClr val="1A0000">
                <a:alpha val="40000"/>
              </a:srgbClr>
            </a:outerShdw>
          </a:effectLst>
        </a:effectStyle>
        <a:effectStyle>
          <a:effectLst>
            <a:outerShdw blurRad="39000" dist="25400" dir="9000000">
              <a:srgbClr val="000000">
                <a:alpha val="40000"/>
              </a:srgbClr>
            </a:outerShdw>
          </a:effectLst>
          <a:scene3d>
            <a:camera prst="perspectiveFront">
              <a:rot lat="0" lon="0" rev="0"/>
            </a:camera>
            <a:lightRig rig="brightRoom" dir="tr">
              <a:rot lat="0" lon="0" rev="3540000"/>
            </a:lightRig>
          </a:scene3d>
          <a:sp3d prstMaterial="matte">
            <a:bevelT w="190500" h="44450" prst="cross"/>
          </a:sp3d>
        </a:effectStyle>
      </a:effectStyleLst>
      <a:bgFillStyleLst>
        <a:solidFill>
          <a:schemeClr val="phClr">
            <a:tint val="100000"/>
          </a:schemeClr>
        </a:solidFill>
        <a:gradFill flip="none" rotWithShape="1">
          <a:gsLst>
            <a:gs pos="0">
              <a:schemeClr val="phClr">
                <a:tint val="85000"/>
                <a:satMod val="275000"/>
              </a:schemeClr>
            </a:gs>
            <a:gs pos="3000">
              <a:schemeClr val="phClr">
                <a:tint val="87000"/>
                <a:satMod val="275000"/>
              </a:schemeClr>
            </a:gs>
            <a:gs pos="10000">
              <a:schemeClr val="phClr">
                <a:tint val="90000"/>
                <a:satMod val="275000"/>
              </a:schemeClr>
            </a:gs>
            <a:gs pos="70000">
              <a:schemeClr val="phClr">
                <a:shade val="38000"/>
                <a:satMod val="275000"/>
              </a:schemeClr>
            </a:gs>
            <a:gs pos="90000">
              <a:schemeClr val="phClr">
                <a:shade val="25000"/>
                <a:satMod val="300000"/>
              </a:schemeClr>
            </a:gs>
            <a:gs pos="100000">
              <a:schemeClr val="phClr">
                <a:shade val="22000"/>
                <a:satMod val="300000"/>
              </a:schemeClr>
            </a:gs>
          </a:gsLst>
          <a:path path="circle">
            <a:fillToRect l="60000" t="-3300" b="200000"/>
          </a:path>
          <a:tileRect/>
        </a:gradFill>
        <a:gradFill rotWithShape="1">
          <a:gsLst>
            <a:gs pos="0">
              <a:schemeClr val="phClr">
                <a:tint val="57000"/>
                <a:satMod val="400000"/>
              </a:schemeClr>
            </a:gs>
            <a:gs pos="100000">
              <a:schemeClr val="phClr">
                <a:tint val="87000"/>
                <a:shade val="40000"/>
                <a:satMod val="5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TC010113062[[fn=Lidský motiv]]</Template>
  <TotalTime>677</TotalTime>
  <Words>286</Words>
  <Application>Microsoft Office PowerPoint</Application>
  <PresentationFormat>Předvádění na obrazovce (4:3)</PresentationFormat>
  <Paragraphs>103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Human</vt:lpstr>
      <vt:lpstr>Německý jazyk – Cvičení na podporu konverzace </vt:lpstr>
      <vt:lpstr>Das Wetter</vt:lpstr>
      <vt:lpstr>Wie heißen die 4 Jahreszeiten?</vt:lpstr>
      <vt:lpstr>Prezentace aplikace PowerPoint</vt:lpstr>
      <vt:lpstr>Wie ist das Wetter...?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Schreibt eine Ansichtskarte aus dem Urlaub:</vt:lpstr>
      <vt:lpstr>Přehled zdrojů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BERLIN</dc:title>
  <dc:creator>Petr Kozlovský</dc:creator>
  <cp:lastModifiedBy>Petr Chvojka</cp:lastModifiedBy>
  <cp:revision>76</cp:revision>
  <dcterms:created xsi:type="dcterms:W3CDTF">2011-11-03T18:30:26Z</dcterms:created>
  <dcterms:modified xsi:type="dcterms:W3CDTF">2012-04-15T18:37:30Z</dcterms:modified>
</cp:coreProperties>
</file>