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83" r:id="rId5"/>
    <p:sldId id="299" r:id="rId6"/>
    <p:sldId id="296" r:id="rId7"/>
    <p:sldId id="310" r:id="rId8"/>
    <p:sldId id="314" r:id="rId9"/>
    <p:sldId id="300" r:id="rId10"/>
    <p:sldId id="303" r:id="rId11"/>
    <p:sldId id="315" r:id="rId12"/>
    <p:sldId id="316" r:id="rId13"/>
    <p:sldId id="317" r:id="rId14"/>
    <p:sldId id="282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24" y="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5.10.2014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0000" y="3429000"/>
            <a:ext cx="58674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Daňová evidence</a:t>
            </a:r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			</a:t>
            </a:r>
          </a:p>
          <a:p>
            <a:pPr algn="r"/>
            <a:r>
              <a:rPr lang="cs-CZ" sz="28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P</a:t>
            </a:r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ohledávky a závazky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764704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833" y="38690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VI-2-18-17_Daňová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evidence – Pohledávky a závazky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24. 04. 2014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2276872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3861" y="515719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158417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b="1" dirty="0" smtClean="0">
                <a:latin typeface="Arial Black" pitchFamily="34" charset="0"/>
              </a:rPr>
              <a:t>Daňová evidence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421802" y="5301208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45141" y="2199635"/>
            <a:ext cx="8048058" cy="2739211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Evidence pohledávek a závazků, pohledávky z obchodních a ostatních vztahů, závazky z obchodní a ostatních vztahů, zápisy do knihy pohledávek a závazků</a:t>
            </a:r>
            <a:endParaRPr lang="cs-CZ" sz="28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365104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496" y="4383112"/>
            <a:ext cx="2915816" cy="251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Evidence pohledávek a závazků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b="1" dirty="0" smtClean="0">
                <a:solidFill>
                  <a:srgbClr val="0070C0"/>
                </a:solidFill>
              </a:rPr>
              <a:t>1. Kniha </a:t>
            </a:r>
            <a:r>
              <a:rPr lang="cs-CZ" b="1" dirty="0">
                <a:solidFill>
                  <a:srgbClr val="0070C0"/>
                </a:solidFill>
              </a:rPr>
              <a:t>pohledávek a závazků, kniha faktur přijatých a vydaných, příp. každá kniha vedená </a:t>
            </a:r>
            <a:r>
              <a:rPr lang="cs-CZ" b="1" dirty="0" smtClean="0">
                <a:solidFill>
                  <a:srgbClr val="0070C0"/>
                </a:solidFill>
              </a:rPr>
              <a:t>zvlášť</a:t>
            </a:r>
            <a:endParaRPr lang="cs-CZ" b="1" dirty="0">
              <a:solidFill>
                <a:srgbClr val="0070C0"/>
              </a:solidFill>
            </a:endParaRPr>
          </a:p>
          <a:p>
            <a:pPr marL="514350" indent="-514350">
              <a:buNone/>
              <a:defRPr/>
            </a:pPr>
            <a:endParaRPr lang="cs-CZ" dirty="0"/>
          </a:p>
          <a:p>
            <a:pPr marL="514350" indent="-514350">
              <a:buNone/>
              <a:defRPr/>
            </a:pPr>
            <a:r>
              <a:rPr lang="cs-CZ" dirty="0" smtClean="0"/>
              <a:t>Pohledávky </a:t>
            </a:r>
            <a:r>
              <a:rPr lang="cs-CZ" dirty="0"/>
              <a:t>a závazky vzniklé v dodavatelsko-odběratelských </a:t>
            </a:r>
            <a:r>
              <a:rPr lang="cs-CZ" dirty="0" smtClean="0"/>
              <a:t>vztazích</a:t>
            </a:r>
          </a:p>
          <a:p>
            <a:pPr marL="514350" indent="-514350">
              <a:buNone/>
              <a:defRPr/>
            </a:pPr>
            <a:endParaRPr lang="cs-CZ" b="1" dirty="0"/>
          </a:p>
          <a:p>
            <a:pPr marL="514350" indent="-514350">
              <a:buNone/>
              <a:defRPr/>
            </a:pPr>
            <a:r>
              <a:rPr lang="cs-CZ" b="1" dirty="0" smtClean="0"/>
              <a:t>Cíl</a:t>
            </a:r>
            <a:r>
              <a:rPr lang="cs-CZ" b="1" dirty="0"/>
              <a:t>:</a:t>
            </a:r>
            <a:r>
              <a:rPr lang="cs-CZ" dirty="0"/>
              <a:t> poskytovat podnikateli přehled, </a:t>
            </a:r>
            <a:r>
              <a:rPr lang="cs-CZ" b="1" dirty="0">
                <a:solidFill>
                  <a:srgbClr val="FF0000"/>
                </a:solidFill>
              </a:rPr>
              <a:t>komu dluží a kolik, </a:t>
            </a:r>
            <a:r>
              <a:rPr lang="cs-CZ" b="1" dirty="0" smtClean="0">
                <a:solidFill>
                  <a:srgbClr val="FF0000"/>
                </a:solidFill>
              </a:rPr>
              <a:t>a </a:t>
            </a:r>
            <a:r>
              <a:rPr lang="cs-CZ" b="1" dirty="0">
                <a:solidFill>
                  <a:srgbClr val="FF0000"/>
                </a:solidFill>
              </a:rPr>
              <a:t>kolik a komu dluží on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Evidence pohledávek a závazků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/>
          </a:bodyPr>
          <a:lstStyle/>
          <a:p>
            <a:pPr>
              <a:buNone/>
              <a:defRPr/>
            </a:pPr>
            <a:r>
              <a:rPr lang="cs-CZ" dirty="0">
                <a:solidFill>
                  <a:srgbClr val="FF0000"/>
                </a:solidFill>
              </a:rPr>
              <a:t>Musí poskytnout:</a:t>
            </a:r>
          </a:p>
          <a:p>
            <a:pPr marL="514350" indent="-514350">
              <a:buFont typeface="Arial" pitchFamily="34" charset="0"/>
              <a:buAutoNum type="arabicPeriod"/>
              <a:defRPr/>
            </a:pPr>
            <a:r>
              <a:rPr lang="cs-CZ" dirty="0"/>
              <a:t>Oddělené sledování pohledávek a závazků podle účetních dokladů (faktur)</a:t>
            </a:r>
          </a:p>
          <a:p>
            <a:pPr marL="514350" indent="-514350">
              <a:buFont typeface="Arial" pitchFamily="34" charset="0"/>
              <a:buAutoNum type="arabicPeriod"/>
              <a:defRPr/>
            </a:pPr>
            <a:r>
              <a:rPr lang="cs-CZ" dirty="0"/>
              <a:t>Číslování faktur</a:t>
            </a:r>
          </a:p>
          <a:p>
            <a:pPr marL="514350" indent="-514350">
              <a:buFont typeface="Arial" pitchFamily="34" charset="0"/>
              <a:buAutoNum type="arabicPeriod"/>
              <a:defRPr/>
            </a:pPr>
            <a:r>
              <a:rPr lang="cs-CZ" dirty="0"/>
              <a:t>Datum vzniku pohledávky či závazku</a:t>
            </a:r>
          </a:p>
          <a:p>
            <a:pPr marL="514350" indent="-514350">
              <a:buFont typeface="Arial" pitchFamily="34" charset="0"/>
              <a:buAutoNum type="arabicPeriod"/>
              <a:defRPr/>
            </a:pPr>
            <a:r>
              <a:rPr lang="cs-CZ" dirty="0"/>
              <a:t>Částku</a:t>
            </a:r>
          </a:p>
          <a:p>
            <a:pPr marL="514350" indent="-514350">
              <a:buFont typeface="Arial" pitchFamily="34" charset="0"/>
              <a:buAutoNum type="arabicPeriod"/>
              <a:defRPr/>
            </a:pPr>
            <a:r>
              <a:rPr lang="cs-CZ" dirty="0"/>
              <a:t>Datum splatnosti a způsob platby</a:t>
            </a:r>
          </a:p>
          <a:p>
            <a:pPr marL="514350" indent="-514350">
              <a:buFont typeface="Arial" pitchFamily="34" charset="0"/>
              <a:buAutoNum type="arabicPeriod"/>
              <a:defRPr/>
            </a:pPr>
            <a:r>
              <a:rPr lang="cs-CZ" dirty="0"/>
              <a:t>Identifikační údaj pro kontrolu platby (variabilní symbol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460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Evidence pohledávek a závazků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altLang="cs-CZ" dirty="0"/>
              <a:t>Podle potřeb podniku je možné doplnit </a:t>
            </a:r>
            <a:r>
              <a:rPr lang="cs-CZ" altLang="cs-CZ" dirty="0">
                <a:solidFill>
                  <a:srgbClr val="FF0000"/>
                </a:solidFill>
              </a:rPr>
              <a:t>další údaje:</a:t>
            </a:r>
          </a:p>
          <a:p>
            <a:pPr>
              <a:buFont typeface="Wingdings" panose="05000000000000000000" pitchFamily="2" charset="2"/>
              <a:buChar char="ü"/>
            </a:pPr>
            <a:endParaRPr lang="cs-CZ" altLang="cs-C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altLang="cs-CZ" dirty="0"/>
              <a:t>popis závazku či pohledávky (do textu)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altLang="cs-CZ" dirty="0"/>
              <a:t>vyplacené zálohy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altLang="cs-CZ" dirty="0"/>
              <a:t>informace o kurzech (obchodování se zahraničím)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773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Evidence pohledávek a závazků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altLang="cs-CZ" dirty="0">
                <a:solidFill>
                  <a:srgbClr val="FF0000"/>
                </a:solidFill>
              </a:rPr>
              <a:t>Do knihy pohledávek a závazků se zapíší:</a:t>
            </a:r>
          </a:p>
          <a:p>
            <a:pPr>
              <a:buNone/>
            </a:pPr>
            <a:endParaRPr lang="cs-CZ" altLang="cs-CZ" dirty="0"/>
          </a:p>
          <a:p>
            <a:pPr>
              <a:buFont typeface="Wingdings" panose="05000000000000000000" pitchFamily="2" charset="2"/>
              <a:buChar char="q"/>
            </a:pPr>
            <a:r>
              <a:rPr lang="cs-CZ" altLang="cs-CZ" dirty="0"/>
              <a:t>Faktury přijaté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altLang="cs-CZ" dirty="0"/>
              <a:t>Faktury vydané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altLang="cs-CZ" dirty="0" smtClean="0"/>
              <a:t>VBÚ (výpis </a:t>
            </a:r>
            <a:r>
              <a:rPr lang="cs-CZ" altLang="cs-CZ" dirty="0"/>
              <a:t>z bankovního </a:t>
            </a:r>
            <a:r>
              <a:rPr lang="cs-CZ" altLang="cs-CZ" dirty="0" smtClean="0"/>
              <a:t>účtu)</a:t>
            </a:r>
            <a:endParaRPr lang="cs-CZ" altLang="cs-CZ" dirty="0"/>
          </a:p>
          <a:p>
            <a:pPr>
              <a:buFont typeface="Wingdings" panose="05000000000000000000" pitchFamily="2" charset="2"/>
              <a:buChar char="q"/>
            </a:pPr>
            <a:r>
              <a:rPr lang="cs-CZ" altLang="cs-CZ" dirty="0"/>
              <a:t>PPD (příjmový pokladní doklad)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cs-CZ" altLang="cs-CZ" dirty="0"/>
              <a:t>VPD (výdajový podkladní doklad)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05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b="1" dirty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Evidence pohledávek a závazků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  <a:buNone/>
              <a:defRPr/>
            </a:pPr>
            <a:r>
              <a:rPr lang="cs-CZ" sz="2800" b="1" dirty="0">
                <a:solidFill>
                  <a:srgbClr val="0070C0"/>
                </a:solidFill>
              </a:rPr>
              <a:t>2. Ostatní závazky a pohledávky</a:t>
            </a:r>
          </a:p>
          <a:p>
            <a:pPr>
              <a:lnSpc>
                <a:spcPct val="90000"/>
              </a:lnSpc>
              <a:buNone/>
              <a:defRPr/>
            </a:pPr>
            <a:r>
              <a:rPr lang="cs-CZ" sz="2800" dirty="0"/>
              <a:t>= tzv. neobchodní pohledávky a </a:t>
            </a:r>
            <a:r>
              <a:rPr lang="cs-CZ" sz="2800" dirty="0" smtClean="0"/>
              <a:t>závazky, například</a:t>
            </a:r>
            <a:endParaRPr lang="cs-CZ" sz="2800" dirty="0"/>
          </a:p>
          <a:p>
            <a:pPr>
              <a:lnSpc>
                <a:spcPct val="90000"/>
              </a:lnSpc>
              <a:buNone/>
              <a:defRPr/>
            </a:pPr>
            <a:endParaRPr lang="cs-CZ" sz="1100" dirty="0"/>
          </a:p>
          <a:p>
            <a:pPr>
              <a:lnSpc>
                <a:spcPct val="90000"/>
              </a:lnSpc>
              <a:buFont typeface="Wingdings" panose="05000000000000000000" pitchFamily="2" charset="2"/>
              <a:buChar char="q"/>
              <a:defRPr/>
            </a:pPr>
            <a:r>
              <a:rPr lang="cs-CZ" sz="2800" dirty="0" smtClean="0"/>
              <a:t>Přijaté </a:t>
            </a:r>
            <a:r>
              <a:rPr lang="cs-CZ" sz="2800" dirty="0"/>
              <a:t>a </a:t>
            </a:r>
            <a:r>
              <a:rPr lang="cs-CZ" sz="2800" dirty="0" smtClean="0"/>
              <a:t>poskytnuté půjčky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q"/>
              <a:defRPr/>
            </a:pPr>
            <a:r>
              <a:rPr lang="cs-CZ" sz="2800" dirty="0" smtClean="0"/>
              <a:t>Závazky </a:t>
            </a:r>
            <a:r>
              <a:rPr lang="cs-CZ" sz="2800" dirty="0"/>
              <a:t>a pohledávky vůči </a:t>
            </a:r>
            <a:r>
              <a:rPr lang="cs-CZ" sz="2800" dirty="0" smtClean="0"/>
              <a:t>Finančnímu </a:t>
            </a:r>
            <a:r>
              <a:rPr lang="cs-CZ" sz="2800" dirty="0"/>
              <a:t>úřadu </a:t>
            </a:r>
            <a:r>
              <a:rPr lang="cs-CZ" sz="2800" dirty="0" smtClean="0"/>
              <a:t>(nezaplacené daně, přeplatky, nadměrný odpočet DPH)</a:t>
            </a:r>
            <a:endParaRPr lang="cs-CZ" sz="2800" dirty="0"/>
          </a:p>
          <a:p>
            <a:pPr>
              <a:lnSpc>
                <a:spcPct val="90000"/>
              </a:lnSpc>
              <a:buFont typeface="Wingdings" panose="05000000000000000000" pitchFamily="2" charset="2"/>
              <a:buChar char="q"/>
              <a:defRPr/>
            </a:pPr>
            <a:r>
              <a:rPr lang="cs-CZ" sz="2800" dirty="0"/>
              <a:t>Závazky a pohledávky vůči zaměstnancům (mzdy, zálohy na služební cestu, škody, …)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q"/>
              <a:defRPr/>
            </a:pPr>
            <a:r>
              <a:rPr lang="cs-CZ" sz="2800" dirty="0"/>
              <a:t>Závazky (příp. pohledávky) vůči instituci ZP (Zdravotní pojišťovna) a OSSZ (Odbor Státní správa sociálního zabezpečení) (pojištění</a:t>
            </a:r>
            <a:r>
              <a:rPr lang="cs-CZ" sz="2800" dirty="0" smtClean="0"/>
              <a:t>)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q"/>
              <a:defRPr/>
            </a:pPr>
            <a:r>
              <a:rPr lang="cs-CZ" sz="2800" dirty="0" smtClean="0"/>
              <a:t>Pohledávky jako nárok na pojistnou náhradu od pojišťovny v případě pojistného plnění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q"/>
              <a:defRPr/>
            </a:pPr>
            <a:r>
              <a:rPr lang="cs-CZ" sz="2800" dirty="0" smtClean="0"/>
              <a:t>atd.</a:t>
            </a:r>
            <a:endParaRPr lang="cs-CZ" sz="2800" dirty="0"/>
          </a:p>
          <a:p>
            <a:pPr>
              <a:buFont typeface="Wingdings" panose="05000000000000000000" pitchFamily="2" charset="2"/>
              <a:buChar char="q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8872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>
            <a:noAutofit/>
          </a:bodyPr>
          <a:lstStyle/>
          <a:p>
            <a:r>
              <a:rPr lang="cs-CZ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Příklady vedených knih pohledávek a závazků  z obchodního styku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06788534"/>
              </p:ext>
            </p:extLst>
          </p:nvPr>
        </p:nvGraphicFramePr>
        <p:xfrm>
          <a:off x="611560" y="2132856"/>
          <a:ext cx="7776864" cy="16616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44265"/>
                <a:gridCol w="944265"/>
                <a:gridCol w="1048608"/>
                <a:gridCol w="944265"/>
                <a:gridCol w="944265"/>
                <a:gridCol w="1144070"/>
                <a:gridCol w="899863"/>
                <a:gridCol w="907263"/>
              </a:tblGrid>
              <a:tr h="3505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Datum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Číslo faktury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Odběratel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Částka Kč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Datum splatnosti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Úhrada dne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Číslo dokladu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Pozn.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585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31.07.2014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20140120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Milan Janáč – účetnictví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10.000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10.08.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12. 08.2014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b/92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Splaceno </a:t>
                      </a:r>
                      <a:r>
                        <a:rPr lang="cs-CZ" sz="1400" dirty="0" smtClean="0">
                          <a:effectLst/>
                        </a:rPr>
                        <a:t>5.000 </a:t>
                      </a:r>
                      <a:r>
                        <a:rPr lang="cs-CZ" sz="1400" dirty="0">
                          <a:effectLst/>
                        </a:rPr>
                        <a:t>Kč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585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05.08.2014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20140121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err="1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Techem</a:t>
                      </a: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, a.s.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25.000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15.08.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14.08.2014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P/111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177069"/>
              </p:ext>
            </p:extLst>
          </p:nvPr>
        </p:nvGraphicFramePr>
        <p:xfrm>
          <a:off x="611560" y="4722356"/>
          <a:ext cx="7920880" cy="16493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36104"/>
                <a:gridCol w="648072"/>
                <a:gridCol w="792088"/>
                <a:gridCol w="1152128"/>
                <a:gridCol w="864096"/>
                <a:gridCol w="864096"/>
                <a:gridCol w="864096"/>
                <a:gridCol w="792088"/>
                <a:gridCol w="1008112"/>
              </a:tblGrid>
              <a:tr h="24828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Datum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Číslo faktury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Dodavatel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Částka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Datum splatnosti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Úhrada dne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Číslo dokladu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effectLst/>
                        </a:rPr>
                        <a:t>Pozn.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21971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interní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err="1" smtClean="0">
                          <a:effectLst/>
                        </a:rPr>
                        <a:t>dodavat</a:t>
                      </a:r>
                      <a:r>
                        <a:rPr lang="cs-CZ" sz="1400" dirty="0" smtClean="0">
                          <a:effectLst/>
                        </a:rPr>
                        <a:t>.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778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14.08.2014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F/1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5062014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err="1" smtClean="0">
                          <a:effectLst/>
                        </a:rPr>
                        <a:t>T-mobile</a:t>
                      </a:r>
                      <a:r>
                        <a:rPr lang="cs-CZ" sz="1400" dirty="0" smtClean="0">
                          <a:effectLst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</a:rPr>
                        <a:t> </a:t>
                      </a:r>
                      <a:r>
                        <a:rPr lang="cs-CZ" sz="1400" dirty="0" smtClean="0">
                          <a:effectLst/>
                        </a:rPr>
                        <a:t>a.s.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650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28.08.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28.08.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b/98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>
                          <a:effectLst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  <a:tr h="5778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15.08.2014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F/2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1822014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Jan Zídek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900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25.08.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24.08.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V/10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11560" y="4295854"/>
            <a:ext cx="489654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Kniha přijatých faktur (dodavatelé)</a:t>
            </a: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1700808"/>
            <a:ext cx="763284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altLang="cs-CZ" sz="2000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Kniha vydaných </a:t>
            </a:r>
            <a:r>
              <a:rPr lang="cs-CZ" altLang="cs-CZ" sz="2000" dirty="0" smtClean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faktur (odběratelé)</a:t>
            </a:r>
            <a:endParaRPr lang="cs-CZ" altLang="cs-CZ" sz="2000" dirty="0"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0430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	Samostatná práce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3200" b="1" dirty="0" smtClean="0"/>
              <a:t>Určete, zda se jedná u podnikatele o pohledávku (ano/ne):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provedl pro zákazníka služby, za které dostal zaplaceno Kč 5 000, částku přijal v hotovosti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provedl pro zákazníka služby, za které si vyúčtoval Kč 20 000, částku dosud neuhradil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zaplatil zálohu dodavateli na nákup materiálu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si půjčil peněžní prostředky u peněžního ústavu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má přeplatek na dani u finančního úřadu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přijal zálohu na dodávku zboží (bude dodáno příští měsíc)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má povinnost odvést sociální pojištění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půjčil zaměstnanci Kč 25 000 (bude vráceno příští rok)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5246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	Samostatná </a:t>
            </a:r>
            <a:r>
              <a:rPr lang="cs-CZ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práce -» řešení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200" b="1" dirty="0" smtClean="0"/>
              <a:t>Určete, zda se jedná u podnikatele o pohledávku (ano/ne):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ano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ano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ano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ne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7288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2.	Samostatná práce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3200" b="1" dirty="0" smtClean="0"/>
              <a:t>Určete, zda se jedná u podnikatele o závazek (ano/ne):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provedl výpočet mezd (výplata bude provedena příští měsíc)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přijal fakturu od dodavatele za nákup počítače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zaplatil zálohu dodavateli na nákup materiálu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půjčil peněžní prostředky obchodní společnosti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zaplatil zálohu stavební firmě na stavbu firemní budovy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vystavil fakturu zákazníkovi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má povinnost zaplatit daň finančnímu úřadu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Podnikatel vyplatil zálohu zaměstnanci na služební cestu</a:t>
            </a: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84714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</a:rPr>
              <a:t>2.	Samostatná práce </a:t>
            </a:r>
            <a:r>
              <a:rPr lang="cs-CZ" sz="4000" b="1" dirty="0">
                <a:solidFill>
                  <a:prstClr val="black">
                    <a:lumMod val="95000"/>
                    <a:lumOff val="5000"/>
                  </a:prstClr>
                </a:solidFill>
                <a:latin typeface="Constantia"/>
              </a:rPr>
              <a:t>-» řešení</a:t>
            </a:r>
            <a:endParaRPr lang="cs-CZ" sz="40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6237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200" b="1" dirty="0" smtClean="0"/>
              <a:t>Určete, zda se jedná u podnikatele o závazek (ano/ne):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ano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ano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ne	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ne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ano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 smtClean="0"/>
              <a:t>	ne</a:t>
            </a: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2546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7"/>
            <a:ext cx="792088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r>
              <a:rPr lang="cs-CZ" dirty="0"/>
              <a:t>Prezentace obsahuje výklad </a:t>
            </a:r>
            <a:r>
              <a:rPr lang="cs-CZ" dirty="0" smtClean="0"/>
              <a:t>o způsobech </a:t>
            </a:r>
            <a:r>
              <a:rPr lang="cs-CZ" dirty="0"/>
              <a:t>vedení </a:t>
            </a:r>
            <a:r>
              <a:rPr lang="cs-CZ" dirty="0" smtClean="0"/>
              <a:t>evidence podnikatelské činnosti a o obsahu knihy pohledávek a závazků a jejich náležitostech. Jedná se o evidenci závazků a pohledávek z obchodního styku a ostatních pohledávek a závazků. Způsoby jejich používání a vyplňování. Vše je doplněno </a:t>
            </a:r>
            <a:r>
              <a:rPr lang="cs-CZ" dirty="0"/>
              <a:t>praktickými </a:t>
            </a:r>
            <a:r>
              <a:rPr lang="cs-CZ" dirty="0" smtClean="0"/>
              <a:t>příklady evidence</a:t>
            </a:r>
            <a:r>
              <a:rPr lang="cs-CZ" dirty="0"/>
              <a:t>.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Použité </a:t>
            </a:r>
            <a:r>
              <a:rPr lang="cs-CZ" b="1" dirty="0"/>
              <a:t>zdroje:</a:t>
            </a:r>
          </a:p>
          <a:p>
            <a:r>
              <a:rPr lang="cs-CZ" dirty="0" smtClean="0"/>
              <a:t>ŠTOHL</a:t>
            </a:r>
            <a:r>
              <a:rPr lang="cs-CZ" dirty="0"/>
              <a:t>, Ing. Pavel. Učebnice účetnictví 2013 - 1. díl. 14. vyd. Znojmo: Ing. Pavel </a:t>
            </a:r>
            <a:r>
              <a:rPr lang="cs-CZ" dirty="0" err="1"/>
              <a:t>Štohl</a:t>
            </a:r>
            <a:r>
              <a:rPr lang="cs-CZ" dirty="0"/>
              <a:t> s.r.o., Znojmo, 2013. ISBN 978-8087237-58-8</a:t>
            </a:r>
            <a:r>
              <a:rPr lang="cs-CZ" dirty="0" smtClean="0"/>
              <a:t>.</a:t>
            </a:r>
          </a:p>
          <a:p>
            <a:r>
              <a:rPr lang="cs-CZ" dirty="0"/>
              <a:t>ŠTOHL, Ing. Pavel a Ing. Vladislav KLIČKA. Maturitní okruhy z účetnictví 2011. 4. upravené vydání. Znojmo: Ing. Pavel </a:t>
            </a:r>
            <a:r>
              <a:rPr lang="cs-CZ" dirty="0" err="1"/>
              <a:t>Štohl</a:t>
            </a:r>
            <a:r>
              <a:rPr lang="cs-CZ" dirty="0"/>
              <a:t> s.r.o., Znojmo, 2011. ISBN 978-80-87237-32-8</a:t>
            </a:r>
            <a:r>
              <a:rPr lang="cs-CZ" dirty="0" smtClean="0"/>
              <a:t>.</a:t>
            </a:r>
          </a:p>
          <a:p>
            <a:r>
              <a:rPr lang="cs-CZ" dirty="0"/>
              <a:t>ŠTOHL, Pavel. Daňová evidence 2011: praktický průvodce. 2., </a:t>
            </a:r>
            <a:r>
              <a:rPr lang="cs-CZ" dirty="0" err="1"/>
              <a:t>upr</a:t>
            </a:r>
            <a:r>
              <a:rPr lang="cs-CZ" dirty="0"/>
              <a:t>. vyd. Znojmo: Pavel </a:t>
            </a:r>
            <a:r>
              <a:rPr lang="cs-CZ" dirty="0" err="1"/>
              <a:t>Štohl</a:t>
            </a:r>
            <a:r>
              <a:rPr lang="cs-CZ" dirty="0"/>
              <a:t>, 2011, 133 s. ISBN 978-80-87237-34-2.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12354</TotalTime>
  <Words>817</Words>
  <Application>Microsoft Office PowerPoint</Application>
  <PresentationFormat>Předvádění na obrazovce (4:3)</PresentationFormat>
  <Paragraphs>160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Prezentace aplikace PowerPoint</vt:lpstr>
      <vt:lpstr>Prezentace aplikace PowerPoint</vt:lpstr>
      <vt:lpstr>Daňová evidence</vt:lpstr>
      <vt:lpstr>Evidence pohledávek a závazků</vt:lpstr>
      <vt:lpstr>Evidence pohledávek a závazků</vt:lpstr>
      <vt:lpstr>Evidence pohledávek a závazků</vt:lpstr>
      <vt:lpstr>Evidence pohledávek a závazků</vt:lpstr>
      <vt:lpstr>Evidence pohledávek a závazků</vt:lpstr>
      <vt:lpstr>Příklady vedených knih pohledávek a závazků  z obchodního styku</vt:lpstr>
      <vt:lpstr> Samostatná práce</vt:lpstr>
      <vt:lpstr> Samostatná práce -» řešení</vt:lpstr>
      <vt:lpstr>2. Samostatná práce</vt:lpstr>
      <vt:lpstr>2. Samostatná práce -» řešení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NB1</cp:lastModifiedBy>
  <cp:revision>255</cp:revision>
  <dcterms:created xsi:type="dcterms:W3CDTF">2013-01-11T17:11:37Z</dcterms:created>
  <dcterms:modified xsi:type="dcterms:W3CDTF">2014-10-05T21:19:17Z</dcterms:modified>
</cp:coreProperties>
</file>