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3" r:id="rId5"/>
    <p:sldId id="299" r:id="rId6"/>
    <p:sldId id="318" r:id="rId7"/>
    <p:sldId id="296" r:id="rId8"/>
    <p:sldId id="310" r:id="rId9"/>
    <p:sldId id="319" r:id="rId10"/>
    <p:sldId id="320" r:id="rId11"/>
    <p:sldId id="321" r:id="rId12"/>
    <p:sldId id="322" r:id="rId13"/>
    <p:sldId id="323" r:id="rId14"/>
    <p:sldId id="324" r:id="rId15"/>
    <p:sldId id="326" r:id="rId16"/>
    <p:sldId id="327" r:id="rId17"/>
    <p:sldId id="325" r:id="rId18"/>
    <p:sldId id="329" r:id="rId19"/>
    <p:sldId id="328" r:id="rId20"/>
    <p:sldId id="330" r:id="rId21"/>
    <p:sldId id="282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pPr/>
              <a:t>6.11.2014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0000" y="3429000"/>
            <a:ext cx="58674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Daňová evidence</a:t>
            </a:r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			</a:t>
            </a:r>
          </a:p>
          <a:p>
            <a:pPr algn="r"/>
            <a:r>
              <a:rPr lang="cs-CZ" sz="28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D</a:t>
            </a:r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aň z přidané hodnoty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37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833" y="38690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VI-2-18-18_Daňová evidence – Daň z přidané hodnoty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30.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04. 2014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695" y="2276872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085184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Daňová evidence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1802" y="530120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5141" y="2199635"/>
            <a:ext cx="8048058" cy="2739211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Podstata DPH, plátce daně, sazby DPH, způsob výpočtu daně, nárok na odpočet daně, povinnost přiznat daň na výstupu, zapisování DPH do deníku a záznamní evidence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Podstata DPH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Nepřímá daň – neplatí se přímo, ale je obsažena v ceně majetku a služeb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Výrobce nebo prodejce daň připočítává k ceně výrobku nebo služby a zákazník ji zaplatí společně s cenou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Plátci daně mají nárok na odpočet daně, kterou zaplatili v nakoupeném majetku či službách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Neovlivňuje výsledek hospodaření – nezahrnuje se do daňových výdajů, neovlivňuje daňové příjmy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Plátce DPH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cs-CZ" dirty="0" smtClean="0"/>
              <a:t>Plátci daně se registrují u finančního úřadu, registrace může být: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cs-CZ" dirty="0" smtClean="0"/>
              <a:t>Povinná – překročení obratu – za nejvýše 12 předcházejících po sobě jdoucích měsíců – 1 mil Kč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cs-CZ" dirty="0" smtClean="0"/>
              <a:t>Dobrovolná – vlastní žádost podnikatele, který nakupuje od plátců a prodává plátcům</a:t>
            </a:r>
            <a:endParaRPr lang="cs-CZ" dirty="0"/>
          </a:p>
          <a:p>
            <a:pPr>
              <a:buFont typeface="Wingdings" panose="05000000000000000000" pitchFamily="2" charset="2"/>
              <a:buChar char="q"/>
              <a:defRPr/>
            </a:pP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5460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Sazby DPH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cs-CZ" dirty="0" smtClean="0"/>
              <a:t>Sazba daně má dvě základní úrovně: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cs-CZ" dirty="0" smtClean="0"/>
              <a:t>Základní sazba – vztahuje se na zboží a služby, mimo zboží uvedeného v příloze č. 1 a služeb z přílohy č. 2 ZDPH (Zákon o DPH) – 21 %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cs-CZ" dirty="0" smtClean="0"/>
              <a:t>Snížená sazba – vztahuje se pouze na vybrané zboží a služby, které jsou uvedeny v příloze č. 1 a 2 ZDPH – např. většina potravin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1548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Způsob výpočtu daně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935480"/>
            <a:ext cx="8363272" cy="43891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2 způsoby výpočtu daně: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Základem daně je cena bez DPH (základ daně x sazba daně v %)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Základem daně je cena včetně DPH, tj. 115 % nebo 121 % - používá se např. u tržeb v maloobchodě nebo u zjednodušeného daňového dokladu (celková částka s daní x koeficient)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cs-CZ" dirty="0" smtClean="0"/>
              <a:t>Koeficient = </a:t>
            </a:r>
          </a:p>
          <a:p>
            <a:pPr marL="514350" indent="-514350">
              <a:buAutoNum type="alphaLcParenR"/>
            </a:pPr>
            <a:r>
              <a:rPr lang="cs-CZ" dirty="0" smtClean="0"/>
              <a:t>U sazby 15 % ... 15/115 = koeficient 0,1304</a:t>
            </a:r>
          </a:p>
          <a:p>
            <a:pPr marL="514350" indent="-514350">
              <a:buAutoNum type="alphaLcParenR"/>
            </a:pPr>
            <a:r>
              <a:rPr lang="cs-CZ" dirty="0" smtClean="0"/>
              <a:t>U sazby 21 % … 21/121 = koeficient 0,1736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0773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Daňové doklady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Každý plátce je povinen vést záznamy o základu daně, správné výši daně a přesně určit den vzniku daňové povinnosti.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 základě vystaveného daňového dokladu dodavatelem vzniká </a:t>
            </a:r>
            <a:r>
              <a:rPr lang="cs-CZ" dirty="0" smtClean="0">
                <a:solidFill>
                  <a:srgbClr val="FF0000"/>
                </a:solidFill>
              </a:rPr>
              <a:t>daňová povinnost </a:t>
            </a:r>
            <a:r>
              <a:rPr lang="cs-CZ" dirty="0" smtClean="0"/>
              <a:t>odvést DPH finančnímu úřadu, a naopak, odběratel může uplatnit </a:t>
            </a:r>
            <a:r>
              <a:rPr lang="cs-CZ" dirty="0" smtClean="0">
                <a:solidFill>
                  <a:srgbClr val="FF0000"/>
                </a:solidFill>
              </a:rPr>
              <a:t>nárok na odpočet </a:t>
            </a:r>
            <a:r>
              <a:rPr lang="cs-CZ" dirty="0" smtClean="0"/>
              <a:t>daně.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105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Daňové doklady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 praxi se nejčastěji používají: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>
                <a:solidFill>
                  <a:srgbClr val="FF0000"/>
                </a:solidFill>
              </a:rPr>
              <a:t>Běžný daňový doklad </a:t>
            </a:r>
            <a:r>
              <a:rPr lang="cs-CZ" dirty="0" smtClean="0"/>
              <a:t>– faktura - musí obsahovat náležitosti běžného daňového dokladu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>
                <a:solidFill>
                  <a:srgbClr val="FF0000"/>
                </a:solidFill>
              </a:rPr>
              <a:t>Zjednodušený daňový </a:t>
            </a:r>
            <a:r>
              <a:rPr lang="cs-CZ" dirty="0">
                <a:solidFill>
                  <a:srgbClr val="FF0000"/>
                </a:solidFill>
              </a:rPr>
              <a:t>d</a:t>
            </a:r>
            <a:r>
              <a:rPr lang="cs-CZ" dirty="0" smtClean="0">
                <a:solidFill>
                  <a:srgbClr val="FF0000"/>
                </a:solidFill>
              </a:rPr>
              <a:t>oklad </a:t>
            </a:r>
          </a:p>
          <a:p>
            <a:pPr>
              <a:buFontTx/>
              <a:buChar char="-"/>
            </a:pPr>
            <a:r>
              <a:rPr lang="cs-CZ" dirty="0" smtClean="0"/>
              <a:t>nemusí obsahovat některé náležitosti, ale pokud odběratel chce doklad uplatnit pro účely odpočtu daně na vstupu, musí doplnit údaje o vlastní firmě např. razítkem a </a:t>
            </a:r>
            <a:r>
              <a:rPr lang="cs-CZ" dirty="0" smtClean="0"/>
              <a:t>údaje o samotné </a:t>
            </a:r>
            <a:r>
              <a:rPr lang="cs-CZ" dirty="0" smtClean="0"/>
              <a:t>dani</a:t>
            </a:r>
          </a:p>
          <a:p>
            <a:pPr>
              <a:buFontTx/>
              <a:buChar char="-"/>
            </a:pPr>
            <a:r>
              <a:rPr lang="cs-CZ" dirty="0" smtClean="0"/>
              <a:t>pouze v případě nákupu za hotové, nebo pomocí platební karty, platby šekem </a:t>
            </a:r>
            <a:r>
              <a:rPr lang="cs-CZ" dirty="0" smtClean="0">
                <a:solidFill>
                  <a:srgbClr val="FF0000"/>
                </a:solidFill>
              </a:rPr>
              <a:t>do Kč 10 000 včetně DPH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5501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Nárok na odpočet daně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Plátce daně (příjemce - odběratel) má možnost daň obsaženou v přijatých zdanitelných plněních odečíst (nákupy), </a:t>
            </a:r>
          </a:p>
          <a:p>
            <a:pPr marL="0" indent="0">
              <a:buNone/>
            </a:pPr>
            <a:r>
              <a:rPr lang="cs-CZ" dirty="0" smtClean="0"/>
              <a:t>prokazuje </a:t>
            </a:r>
            <a:r>
              <a:rPr lang="cs-CZ" dirty="0" smtClean="0">
                <a:solidFill>
                  <a:srgbClr val="FF0000"/>
                </a:solidFill>
              </a:rPr>
              <a:t>nárok na odpočet daně </a:t>
            </a:r>
            <a:r>
              <a:rPr lang="cs-CZ" dirty="0" smtClean="0"/>
              <a:t>daňovým dokladem, který byl vystaven plátcem (dodavatelem).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Nárok na odpočet daně lze uplatnit nejdříve v daňovém přiznání za zdaňovací období, ve kterém se uskutečnilo zdanitelné plnění nebo byla provedena platba před uskutečněním zdanitelného plnění.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1807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Nárok na odpočet daně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Příklad</a:t>
            </a:r>
          </a:p>
          <a:p>
            <a:pPr marL="0" indent="0">
              <a:buNone/>
            </a:pPr>
            <a:r>
              <a:rPr lang="cs-CZ" dirty="0" smtClean="0"/>
              <a:t>Pan Novák nakoupil materiál na fakturu 12.2.2014. Daňový doklad obdržel 20.2.2014. Fakturu uhradil 5.4.2014. Ve kterém zdaňovacím období si může pan Novák uplatnit nárok na odpočet nejdříve?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Řešení</a:t>
            </a:r>
          </a:p>
          <a:p>
            <a:pPr marL="0" indent="0">
              <a:buNone/>
            </a:pPr>
            <a:r>
              <a:rPr lang="cs-CZ" dirty="0" smtClean="0"/>
              <a:t>Nárok na odpočet lze uplatnit již v únorovém zdaňovacím období. Datum zaplacení faktury nemá žádný vliv na uplatnění nároku na odpočet daně.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5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Povinnost přiznat daň na výstupu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Při prodeji výrobků, zboží a služeb má plátce DPH povinnost připočítat k ceně svých výkonů DPH, kterou zaznamenává jako závazek vůči finančnímu úřadu.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Tuto povinnost má ke </a:t>
            </a:r>
            <a:r>
              <a:rPr lang="cs-CZ" dirty="0" smtClean="0">
                <a:solidFill>
                  <a:srgbClr val="FF0000"/>
                </a:solidFill>
              </a:rPr>
              <a:t>dni uskutečnění zdanitelného plnění: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Den dodání zboží jinému podnikateli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Den prodeje zboží nepodnikateli při převzetí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Den poskytnutí služeb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7927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Zapisování DPH do deníku a záznamní evidence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O DPH se v deníku příjmů a výdajů (peněžní deník) zapisuje až v okamžiku proběhnutí platby.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Z hlediska evidence DPH je rozhodující datum uskutečnění zdanitelného plnění.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= o DPH se musí vést evidence v tzv. pomocných knihách </a:t>
            </a:r>
            <a:r>
              <a:rPr lang="cs-CZ" dirty="0" smtClean="0">
                <a:solidFill>
                  <a:srgbClr val="FF0000"/>
                </a:solidFill>
              </a:rPr>
              <a:t>(kniha evidence DPH)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48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cs-CZ" sz="2600" b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Příklad na stanovení daňové povinnosti </a:t>
            </a:r>
            <a:r>
              <a:rPr lang="cs-CZ" sz="2600" b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DPH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Plátce daně v dubnu 2014 uskutečnil tyto účetní případy: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FAP – nákup materiálu Kč 12 100 (cena bez DPH Kč 10.000, DPH Kč 2.100) – zaplaceno v dubnu 2014 převodním příkazem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VPD – nákup odborných publikací Kč 1.000 (cena včetně DPH, sazba DPH 15 %)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FAV – prodej výrobků Kč 60.500 (cena bez DPH Kč 50.000, DPH Kč 10.500) – odběratel do konce roku nezaplatil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PPD – tržby z prodeje výrobků v hotovosti Kč 24.200 (cena včetně DPH, sazba 21 %)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788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48281658"/>
              </p:ext>
            </p:extLst>
          </p:nvPr>
        </p:nvGraphicFramePr>
        <p:xfrm>
          <a:off x="971599" y="1862287"/>
          <a:ext cx="7056785" cy="2566827"/>
        </p:xfrm>
        <a:graphic>
          <a:graphicData uri="http://schemas.openxmlformats.org/drawingml/2006/table">
            <a:tbl>
              <a:tblPr/>
              <a:tblGrid>
                <a:gridCol w="228234"/>
                <a:gridCol w="2076023"/>
                <a:gridCol w="1224136"/>
                <a:gridCol w="1224136"/>
                <a:gridCol w="1152128"/>
                <a:gridCol w="1152128"/>
              </a:tblGrid>
              <a:tr h="558601"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Pořadové číslo</a:t>
                      </a:r>
                    </a:p>
                  </a:txBody>
                  <a:tcPr marL="6616" marR="6616" marT="6616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Přijatá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zdanitelná plnění (nákupy)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Snížená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sazba (15 %)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l-PL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Základní sazba (21 %)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491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Bez daně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DPH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Bez daně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DPH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442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1.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FAP – materiál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2 100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VPD – odborné publikace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870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130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816">
                <a:tc>
                  <a:txBody>
                    <a:bodyPr/>
                    <a:lstStyle/>
                    <a:p>
                      <a:pPr algn="l" fontAlgn="b"/>
                      <a:endParaRPr lang="cs-CZ" sz="1200" b="1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Celkem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870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130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10 000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2 100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52639745"/>
              </p:ext>
            </p:extLst>
          </p:nvPr>
        </p:nvGraphicFramePr>
        <p:xfrm>
          <a:off x="971600" y="1397000"/>
          <a:ext cx="7056784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0567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Kniha</a:t>
                      </a:r>
                      <a:r>
                        <a:rPr lang="cs-CZ" b="1" baseline="0" dirty="0" smtClean="0"/>
                        <a:t> evidence DPH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1942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6533396"/>
              </p:ext>
            </p:extLst>
          </p:nvPr>
        </p:nvGraphicFramePr>
        <p:xfrm>
          <a:off x="971599" y="1862287"/>
          <a:ext cx="7056785" cy="2590641"/>
        </p:xfrm>
        <a:graphic>
          <a:graphicData uri="http://schemas.openxmlformats.org/drawingml/2006/table">
            <a:tbl>
              <a:tblPr/>
              <a:tblGrid>
                <a:gridCol w="176353"/>
                <a:gridCol w="2271920"/>
                <a:gridCol w="1080120"/>
                <a:gridCol w="1008112"/>
                <a:gridCol w="1224136"/>
                <a:gridCol w="1296144"/>
              </a:tblGrid>
              <a:tr h="558601"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Pořadové číslo</a:t>
                      </a:r>
                    </a:p>
                  </a:txBody>
                  <a:tcPr marL="6616" marR="6616" marT="6616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Uskutečněná 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zdanitelná plnění (prodeje)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Snížená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sazba (15 %)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l-PL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Základní sazba (21 %)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491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Bez daně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DPH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Bez daně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DPH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81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FAV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– prodej výrobků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 smtClean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10 500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PPD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-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Tržby v hotovosti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4 200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1" i="0" u="none" strike="noStrike" dirty="0" smtClean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1" i="0" u="none" strike="noStrike" dirty="0" smtClean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Celkem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70 000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14 700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65987941"/>
              </p:ext>
            </p:extLst>
          </p:nvPr>
        </p:nvGraphicFramePr>
        <p:xfrm>
          <a:off x="971600" y="1397000"/>
          <a:ext cx="7056784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0567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Kniha</a:t>
                      </a:r>
                      <a:r>
                        <a:rPr lang="cs-CZ" b="1" baseline="0" dirty="0" smtClean="0"/>
                        <a:t> evidence DPH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584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Kniha evidence DPH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Daňová povinnost = </a:t>
            </a:r>
            <a:r>
              <a:rPr lang="cs-CZ" b="1" dirty="0" smtClean="0"/>
              <a:t>daň na výstupu (prodeje) – daň na vstupu (nákupy)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tj. 14.700 – 2.230 = 12.470 Kč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i="1" dirty="0" smtClean="0"/>
              <a:t>Na výslednou daňovou povinnost neměla vliv skutečnost, že odběratel podnikateli nezaplatil.</a:t>
            </a:r>
            <a:endParaRPr lang="cs-CZ" sz="2400" i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6865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Zapsání do deníku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cs-CZ" sz="2400" i="1" dirty="0" smtClean="0"/>
              <a:t>DPH na vstupu (nákupy) ve výdajích nezahrnovaných do základu daně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i="1" dirty="0" smtClean="0"/>
              <a:t>DPH na výstupu (prodeje) do příjmů nezahrnovaných do základu daně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i="1" dirty="0" smtClean="0">
                <a:solidFill>
                  <a:srgbClr val="FF0000"/>
                </a:solidFill>
              </a:rPr>
              <a:t>Odvod DPH finančnímu úřadu </a:t>
            </a:r>
            <a:r>
              <a:rPr lang="cs-CZ" sz="2400" i="1" dirty="0" smtClean="0"/>
              <a:t>jako výdaj nezahrnovaný do základu daně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i="1" dirty="0" smtClean="0">
                <a:solidFill>
                  <a:srgbClr val="FF0000"/>
                </a:solidFill>
              </a:rPr>
              <a:t>Vrácení nadměrného odpočtu DPH </a:t>
            </a:r>
            <a:r>
              <a:rPr lang="cs-CZ" sz="2400" i="1" dirty="0" smtClean="0"/>
              <a:t>jako příjem nezahrnovaný do základu daně</a:t>
            </a:r>
          </a:p>
          <a:p>
            <a:pPr>
              <a:buFont typeface="Wingdings" panose="05000000000000000000" pitchFamily="2" charset="2"/>
              <a:buChar char="q"/>
            </a:pPr>
            <a:endParaRPr lang="cs-CZ" sz="2400" i="1" dirty="0"/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DPH neovlivňuje základ daně z příjmů!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694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89699450"/>
              </p:ext>
            </p:extLst>
          </p:nvPr>
        </p:nvGraphicFramePr>
        <p:xfrm>
          <a:off x="971599" y="1862287"/>
          <a:ext cx="7056785" cy="3077257"/>
        </p:xfrm>
        <a:graphic>
          <a:graphicData uri="http://schemas.openxmlformats.org/drawingml/2006/table">
            <a:tbl>
              <a:tblPr/>
              <a:tblGrid>
                <a:gridCol w="135020"/>
                <a:gridCol w="1739439"/>
                <a:gridCol w="826967"/>
                <a:gridCol w="826967"/>
                <a:gridCol w="826967"/>
                <a:gridCol w="771836"/>
                <a:gridCol w="937229"/>
                <a:gridCol w="992360"/>
              </a:tblGrid>
              <a:tr h="558601"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Pořadové číslo</a:t>
                      </a:r>
                    </a:p>
                  </a:txBody>
                  <a:tcPr marL="6616" marR="6616" marT="6616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Text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Peněžní prostředky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Platby s vlivem na zisk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l-PL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Platby bez vlivu na zisk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491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Příjmy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Výdaje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Příjmy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Výdaje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Příjmy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Výdaje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81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FAP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– materiál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12.100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10.000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2.100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81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VPD – odborné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publikace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1.000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870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130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PPD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-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Tržby v hotovosti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24.200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20.000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4.200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VBÚ – odvod DPH finančnímu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úřadu</a:t>
                      </a:r>
                      <a:endParaRPr lang="cs-CZ" sz="1200" b="0" i="0" u="none" strike="noStrike" dirty="0" smtClean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12.470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12.470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73533631"/>
              </p:ext>
            </p:extLst>
          </p:nvPr>
        </p:nvGraphicFramePr>
        <p:xfrm>
          <a:off x="971600" y="1397000"/>
          <a:ext cx="7056784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0567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Deník příjmů a výdajů</a:t>
                      </a:r>
                      <a:r>
                        <a:rPr lang="cs-CZ" b="1" baseline="0" dirty="0" smtClean="0"/>
                        <a:t> – zapsání DPH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3559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Zapsání do deníku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i="1" dirty="0" smtClean="0"/>
              <a:t>Odvod DPH </a:t>
            </a:r>
            <a:r>
              <a:rPr lang="cs-CZ" sz="2800" i="1" dirty="0" smtClean="0">
                <a:solidFill>
                  <a:srgbClr val="FF0000"/>
                </a:solidFill>
              </a:rPr>
              <a:t>nelze</a:t>
            </a:r>
            <a:r>
              <a:rPr lang="cs-CZ" sz="2800" i="1" dirty="0" smtClean="0"/>
              <a:t> provádět na základě rozdílu sloupců DPH v deníku příjmů a výdajů, ale </a:t>
            </a:r>
            <a:r>
              <a:rPr lang="cs-CZ" sz="2800" i="1" dirty="0" smtClean="0">
                <a:solidFill>
                  <a:srgbClr val="FF0000"/>
                </a:solidFill>
              </a:rPr>
              <a:t>musí se provádět na základě evidence DPH.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2496" y="3501008"/>
            <a:ext cx="2915816" cy="339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0386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r>
              <a:rPr lang="cs-CZ" dirty="0"/>
              <a:t>Prezentace obsahuje výklad </a:t>
            </a:r>
            <a:r>
              <a:rPr lang="cs-CZ" dirty="0" smtClean="0"/>
              <a:t>o způsobech </a:t>
            </a:r>
            <a:r>
              <a:rPr lang="cs-CZ" dirty="0"/>
              <a:t>vedení </a:t>
            </a:r>
            <a:r>
              <a:rPr lang="cs-CZ" dirty="0" smtClean="0"/>
              <a:t>evidence podnikatelské činnosti, o zjišťování nároku na odpočet DPH a povinnosti přiznat daň na vstupu. Taktéž se naučíme zapisovat DPH do deníku příjmů a výdajů a  záznamní evidenci v </a:t>
            </a:r>
            <a:r>
              <a:rPr lang="cs-CZ" dirty="0"/>
              <a:t>K</a:t>
            </a:r>
            <a:r>
              <a:rPr lang="cs-CZ" dirty="0" smtClean="0"/>
              <a:t>nize evidence DPH. Vše je doplněno </a:t>
            </a:r>
            <a:r>
              <a:rPr lang="cs-CZ" dirty="0"/>
              <a:t>praktickými </a:t>
            </a:r>
            <a:r>
              <a:rPr lang="cs-CZ" dirty="0" smtClean="0"/>
              <a:t>příklady evidence</a:t>
            </a:r>
            <a:r>
              <a:rPr lang="cs-CZ" dirty="0"/>
              <a:t>.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Použité </a:t>
            </a:r>
            <a:r>
              <a:rPr lang="cs-CZ" b="1" dirty="0"/>
              <a:t>zdroje:</a:t>
            </a:r>
          </a:p>
          <a:p>
            <a:r>
              <a:rPr lang="cs-CZ" dirty="0" smtClean="0"/>
              <a:t>ŠTOHL</a:t>
            </a:r>
            <a:r>
              <a:rPr lang="cs-CZ" dirty="0"/>
              <a:t>, Ing. Pavel. Učebnice účetnictví 2013 - 1. díl. 14. vyd. Znojmo: Ing. Pavel </a:t>
            </a:r>
            <a:r>
              <a:rPr lang="cs-CZ" dirty="0" err="1"/>
              <a:t>Štohl</a:t>
            </a:r>
            <a:r>
              <a:rPr lang="cs-CZ" dirty="0"/>
              <a:t> s.r.o., Znojmo, 2013. ISBN 978-8087237-58-8</a:t>
            </a:r>
            <a:r>
              <a:rPr lang="cs-CZ" dirty="0" smtClean="0"/>
              <a:t>.</a:t>
            </a:r>
          </a:p>
          <a:p>
            <a:r>
              <a:rPr lang="cs-CZ" dirty="0"/>
              <a:t>ŠTOHL, Ing. Pavel a Ing. Vladislav KLIČKA. Maturitní okruhy z účetnictví 2011. 4. upravené vydání. Znojmo: Ing. Pavel </a:t>
            </a:r>
            <a:r>
              <a:rPr lang="cs-CZ" dirty="0" err="1"/>
              <a:t>Štohl</a:t>
            </a:r>
            <a:r>
              <a:rPr lang="cs-CZ" dirty="0"/>
              <a:t> s.r.o., Znojmo, 2011. ISBN 978-80-87237-32-8</a:t>
            </a:r>
            <a:r>
              <a:rPr lang="cs-CZ" dirty="0" smtClean="0"/>
              <a:t>.</a:t>
            </a:r>
          </a:p>
          <a:p>
            <a:r>
              <a:rPr lang="cs-CZ" dirty="0"/>
              <a:t>ŠTOHL, Pavel. Daňová evidence 2011: praktický průvodce. 2., </a:t>
            </a:r>
            <a:r>
              <a:rPr lang="cs-CZ" dirty="0" err="1"/>
              <a:t>upr</a:t>
            </a:r>
            <a:r>
              <a:rPr lang="cs-CZ" dirty="0"/>
              <a:t>. vyd. Znojmo: Pavel </a:t>
            </a:r>
            <a:r>
              <a:rPr lang="cs-CZ" dirty="0" err="1"/>
              <a:t>Štohl</a:t>
            </a:r>
            <a:r>
              <a:rPr lang="cs-CZ" dirty="0"/>
              <a:t>, 2011, 133 s. ISBN 978-80-87237-34-2.</a:t>
            </a:r>
          </a:p>
          <a:p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xmlns="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20530</TotalTime>
  <Words>1285</Words>
  <Application>Microsoft Office PowerPoint</Application>
  <PresentationFormat>Předvádění na obrazovce (4:3)</PresentationFormat>
  <Paragraphs>191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Tok</vt:lpstr>
      <vt:lpstr>Snímek 1</vt:lpstr>
      <vt:lpstr>Snímek 2</vt:lpstr>
      <vt:lpstr>Daňová evidence</vt:lpstr>
      <vt:lpstr>Podstata DPH</vt:lpstr>
      <vt:lpstr>Plátce DPH</vt:lpstr>
      <vt:lpstr>Sazby DPH</vt:lpstr>
      <vt:lpstr>Způsob výpočtu daně</vt:lpstr>
      <vt:lpstr>Daňové doklady</vt:lpstr>
      <vt:lpstr>Daňové doklady</vt:lpstr>
      <vt:lpstr>Nárok na odpočet daně</vt:lpstr>
      <vt:lpstr>Nárok na odpočet daně</vt:lpstr>
      <vt:lpstr>Povinnost přiznat daň na výstupu</vt:lpstr>
      <vt:lpstr>Zapisování DPH do deníku a záznamní evidence</vt:lpstr>
      <vt:lpstr>Příklad na stanovení daňové povinnosti DPH</vt:lpstr>
      <vt:lpstr>Snímek 15</vt:lpstr>
      <vt:lpstr>Snímek 16</vt:lpstr>
      <vt:lpstr>Kniha evidence DPH</vt:lpstr>
      <vt:lpstr>Zapsání do deníku příjmů a výdajů</vt:lpstr>
      <vt:lpstr>Snímek 19</vt:lpstr>
      <vt:lpstr>Zapsání do deníku příjmů a výdajů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Dum</cp:lastModifiedBy>
  <cp:revision>296</cp:revision>
  <dcterms:created xsi:type="dcterms:W3CDTF">2013-01-11T17:11:37Z</dcterms:created>
  <dcterms:modified xsi:type="dcterms:W3CDTF">2014-11-06T13:33:51Z</dcterms:modified>
</cp:coreProperties>
</file>