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85" r:id="rId6"/>
    <p:sldId id="295" r:id="rId7"/>
    <p:sldId id="286" r:id="rId8"/>
    <p:sldId id="293" r:id="rId9"/>
    <p:sldId id="301" r:id="rId10"/>
    <p:sldId id="302" r:id="rId11"/>
    <p:sldId id="28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718" autoAdjust="0"/>
  </p:normalViewPr>
  <p:slideViewPr>
    <p:cSldViewPr>
      <p:cViewPr varScale="1">
        <p:scale>
          <a:sx n="68" d="100"/>
          <a:sy n="68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5.10.2014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		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Hospodaření podniku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76470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161343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VI-2-19-01_Hospodaření a cíle podniku – Podstata hospodaření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25.12.2013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V="1">
            <a:off x="262817" y="4324538"/>
            <a:ext cx="8606049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313" y="2378281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5448" y="5085184"/>
            <a:ext cx="5864225" cy="1354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72819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Podstata hospodaření</a:t>
            </a:r>
            <a:br>
              <a:rPr lang="cs-CZ" b="1" dirty="0" smtClean="0">
                <a:latin typeface="Arial Black" pitchFamily="34" charset="0"/>
              </a:rPr>
            </a:br>
            <a:r>
              <a:rPr lang="cs-CZ" b="1" dirty="0" smtClean="0">
                <a:latin typeface="Arial Black" pitchFamily="34" charset="0"/>
              </a:rPr>
              <a:t>Úroveň hospodaření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1877437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Hospodaření, základní ekonomický problém, efektivnost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NB1\AppData\Local\Microsoft\Windows\Temporary Internet Files\Content.IE5\JMCJYE1R\MM900234756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599895"/>
            <a:ext cx="1019175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7931224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Základní pojmy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7787208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Podstata hospodaření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Snahou lidstva je zpříjemňovat si život a zvyšovat svoji životní úroveň. Toto úsilí je provázeno růstem lidských potřeb. Je mnoho věcí, které bychom chtěli mít, ale zatím si je nemůžeme dovolit, i když by pro nás byly užitečné.</a:t>
            </a:r>
          </a:p>
          <a:p>
            <a:pPr marL="0" indent="0">
              <a:buNone/>
            </a:pPr>
            <a:r>
              <a:rPr lang="cs-CZ" dirty="0" smtClean="0"/>
              <a:t>Možnosti uspokojení potřeb jsou však omezeny.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Základní ekonomický problém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571184" cy="4389120"/>
          </a:xfrm>
        </p:spPr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Základní ekonomický problém </a:t>
            </a:r>
            <a:r>
              <a:rPr lang="cs-CZ" dirty="0" smtClean="0"/>
              <a:t>každé společnosti </a:t>
            </a:r>
            <a:r>
              <a:rPr lang="cs-CZ" b="1" dirty="0" smtClean="0"/>
              <a:t>spočívá v tom, jak s omezenými zdroji co nejlépe uspokojit lidské potřeby.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Snahy zvyšovat životní úroveň a omezenost zdrojů nutí jednotlivce, domácnosti, ale i velké skupiny lidí (podnik, stát), aby s prostředky pro uspokojení potřeb </a:t>
            </a:r>
            <a:r>
              <a:rPr lang="cs-CZ" b="1" dirty="0" smtClean="0"/>
              <a:t>hospodařili.</a:t>
            </a:r>
          </a:p>
        </p:txBody>
      </p:sp>
    </p:spTree>
    <p:extLst>
      <p:ext uri="{BB962C8B-B14F-4D97-AF65-F5344CB8AC3E}">
        <p14:creationId xmlns:p14="http://schemas.microsoft.com/office/powerpoint/2010/main" val="121209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96720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Hospodaření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7488832" cy="489317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Hospodaření je úsilí o dosažení nejvýhodnějšího poměru mezi vynaloženými prostředky (náklady) a dosaženými výsledky (výnosy) při uspokojování potřeb.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Hospodařením se rozumí účelné (efektivní) nakládání s prostředky, které má společnost k dispozici.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6142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Hospodaření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7211144" cy="4389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Dobře hospodařit znamená vytvářet potřebné statky a služby a počínat si při tom úsporně, tzn. </a:t>
            </a:r>
            <a:r>
              <a:rPr lang="cs-CZ" sz="2800" b="1" dirty="0" smtClean="0"/>
              <a:t>účelně (efektivně) </a:t>
            </a:r>
            <a:r>
              <a:rPr lang="cs-CZ" sz="2800" dirty="0" smtClean="0"/>
              <a:t>vynakládat prostředky a práci na jejich vytváření.</a:t>
            </a:r>
          </a:p>
          <a:p>
            <a:pPr marL="0" indent="0">
              <a:buNone/>
            </a:pPr>
            <a:r>
              <a:rPr lang="cs-CZ" sz="2800" dirty="0"/>
              <a:t>H</a:t>
            </a:r>
            <a:r>
              <a:rPr lang="cs-CZ" sz="2800" dirty="0" smtClean="0"/>
              <a:t>ospodařit znamená vybírat mezi různými možnostmi, současně se vzdávat možností jiných, např. koupíme-li byt, musíme se současně vzdát zahraniční dovolené či nového automobilu.</a:t>
            </a:r>
          </a:p>
        </p:txBody>
      </p:sp>
    </p:spTree>
    <p:extLst>
      <p:ext uri="{BB962C8B-B14F-4D97-AF65-F5344CB8AC3E}">
        <p14:creationId xmlns:p14="http://schemas.microsoft.com/office/powerpoint/2010/main" val="37148419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Principy hospodárnosti</a:t>
            </a: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Při hospodaření je nutné prosazovat </a:t>
            </a:r>
            <a:r>
              <a:rPr lang="cs-CZ" b="1" dirty="0" smtClean="0"/>
              <a:t>zásady (principy) </a:t>
            </a:r>
            <a:r>
              <a:rPr lang="cs-CZ" dirty="0" smtClean="0"/>
              <a:t>hospodárnosti:</a:t>
            </a:r>
          </a:p>
          <a:p>
            <a:pPr marL="514350" indent="-514350">
              <a:buAutoNum type="alphaLcParenR"/>
            </a:pPr>
            <a:r>
              <a:rPr lang="cs-CZ" dirty="0" smtClean="0"/>
              <a:t>Získávat maximální výsledky z určitého množství zdrojů,</a:t>
            </a:r>
          </a:p>
          <a:p>
            <a:pPr marL="514350" indent="-514350">
              <a:buAutoNum type="alphaLcParenR"/>
            </a:pPr>
            <a:r>
              <a:rPr lang="cs-CZ" dirty="0" smtClean="0"/>
              <a:t>Získávat potřebný výsledek s minimálními zdroji.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 praxi se oba způsoby kombinují. </a:t>
            </a:r>
          </a:p>
          <a:p>
            <a:pPr marL="0" indent="0">
              <a:buNone/>
            </a:pPr>
            <a:r>
              <a:rPr lang="cs-CZ" dirty="0" smtClean="0"/>
              <a:t>Je to základní zásada pro celé hospodářství i pro jednotlivce.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3212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Principy hospodárnosti</a:t>
            </a:r>
            <a:br>
              <a:rPr lang="cs-CZ" sz="4000" b="1" dirty="0" smtClean="0">
                <a:solidFill>
                  <a:schemeClr val="tx1"/>
                </a:solidFill>
                <a:latin typeface="+mn-lt"/>
              </a:rPr>
            </a:br>
            <a:endParaRPr lang="cs-CZ" sz="40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Dovedeme-li vytvořit a prodat více žádaných výrobků a služeb pomocí vloženého kapitálu a vytvořit vyšší zisk, tím lepší je naše hospodaření.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13285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+mn-lt"/>
              </a:rPr>
              <a:t>Praktické cvičení</a:t>
            </a:r>
            <a:br>
              <a:rPr lang="cs-CZ" sz="3600" b="1" dirty="0" smtClean="0">
                <a:solidFill>
                  <a:schemeClr val="tx1"/>
                </a:solidFill>
                <a:latin typeface="+mn-lt"/>
              </a:rPr>
            </a:br>
            <a:endParaRPr lang="cs-CZ" sz="3600" b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Pokuste se vysvětlit české přísloví: Dobrá hospodyně pro pírko i přes plot skočí.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Potřeby rostou, prostředky a zdroje jejich uspokojování jsou omezené. S kterými zdroji je nutno zvlášť dobře hospodařit?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Uveďte možnosti, jak nedostatkové zdroje nahradit jinými.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29268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</a:t>
            </a:r>
            <a:r>
              <a:rPr lang="cs-CZ" dirty="0" smtClean="0"/>
              <a:t>pojmů výnosy, náklady a především hospodářský </a:t>
            </a:r>
            <a:r>
              <a:rPr lang="cs-CZ" smtClean="0"/>
              <a:t>výsledek  jako </a:t>
            </a:r>
            <a:r>
              <a:rPr lang="cs-CZ" dirty="0" smtClean="0"/>
              <a:t>nejsledovanější ukazatelé při měření hospodárnosti podniku. Jsou předmětem každodenního zájmu podnikatelů.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PREISLEROVÁ, Ing. Dagmar. Ekonomika: Slovník ekonomických pojmů. Brno, Moldavská 11: MC nakladatelství, 1998</a:t>
            </a:r>
            <a:r>
              <a:rPr lang="cs-CZ" dirty="0" smtClean="0"/>
              <a:t>.</a:t>
            </a:r>
          </a:p>
          <a:p>
            <a:r>
              <a:rPr lang="cs-CZ" dirty="0"/>
              <a:t>ČISTÁ, Ing. </a:t>
            </a:r>
            <a:r>
              <a:rPr lang="cs-CZ" dirty="0" err="1"/>
              <a:t>Lydia</a:t>
            </a:r>
            <a:r>
              <a:rPr lang="cs-CZ" dirty="0"/>
              <a:t>. Ekonomika: pro střední odborná učiliště a veřejnost. 1. vyd. Praha: Fortuna, 2005. ISBN 80-7168-922-X</a:t>
            </a:r>
            <a:r>
              <a:rPr lang="cs-CZ" dirty="0" smtClean="0"/>
              <a:t>.</a:t>
            </a:r>
          </a:p>
          <a:p>
            <a:r>
              <a:rPr lang="cs-CZ" dirty="0"/>
              <a:t>MACH, CSC., Ing. Josef. Ekonomika: pro střední odborná učiliště. 3. díl. Praha: </a:t>
            </a:r>
            <a:r>
              <a:rPr lang="cs-CZ" dirty="0" err="1"/>
              <a:t>Fotruna</a:t>
            </a:r>
            <a:r>
              <a:rPr lang="cs-CZ" dirty="0"/>
              <a:t>, 2000. ISBN 80-7168-729-4.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ékárna">
    <a:dk1>
      <a:sysClr val="windowText" lastClr="000000"/>
    </a:dk1>
    <a:lt1>
      <a:sysClr val="window" lastClr="FFFFFF"/>
    </a:lt1>
    <a:dk2>
      <a:srgbClr val="564B3C"/>
    </a:dk2>
    <a:lt2>
      <a:srgbClr val="ECEDD1"/>
    </a:lt2>
    <a:accent1>
      <a:srgbClr val="93A299"/>
    </a:accent1>
    <a:accent2>
      <a:srgbClr val="CF543F"/>
    </a:accent2>
    <a:accent3>
      <a:srgbClr val="B5AE53"/>
    </a:accent3>
    <a:accent4>
      <a:srgbClr val="848058"/>
    </a:accent4>
    <a:accent5>
      <a:srgbClr val="E8B54D"/>
    </a:accent5>
    <a:accent6>
      <a:srgbClr val="786C71"/>
    </a:accent6>
    <a:hlink>
      <a:srgbClr val="CCCC00"/>
    </a:hlink>
    <a:folHlink>
      <a:srgbClr val="B2B2B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3427</TotalTime>
  <Words>542</Words>
  <Application>Microsoft Office PowerPoint</Application>
  <PresentationFormat>Předvádění na obrazovce (4:3)</PresentationFormat>
  <Paragraphs>64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Podstata hospodaření Úroveň hospodaření</vt:lpstr>
      <vt:lpstr>Základní pojmy</vt:lpstr>
      <vt:lpstr>Základní ekonomický problém</vt:lpstr>
      <vt:lpstr>Hospodaření </vt:lpstr>
      <vt:lpstr>Hospodaření </vt:lpstr>
      <vt:lpstr>Principy hospodárnosti</vt:lpstr>
      <vt:lpstr>Principy hospodárnosti </vt:lpstr>
      <vt:lpstr>Praktické cvičení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NB1</cp:lastModifiedBy>
  <cp:revision>174</cp:revision>
  <dcterms:created xsi:type="dcterms:W3CDTF">2013-01-11T17:11:37Z</dcterms:created>
  <dcterms:modified xsi:type="dcterms:W3CDTF">2014-10-05T21:52:22Z</dcterms:modified>
</cp:coreProperties>
</file>