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96" r:id="rId5"/>
    <p:sldId id="301" r:id="rId6"/>
    <p:sldId id="297" r:id="rId7"/>
    <p:sldId id="298" r:id="rId8"/>
    <p:sldId id="299" r:id="rId9"/>
    <p:sldId id="300" r:id="rId10"/>
    <p:sldId id="302" r:id="rId11"/>
    <p:sldId id="303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podniku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90872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VI-2-19-02_Hospodaření a cíle podniku – Úroveň hospodaření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25.12.2013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Podstata hospodaření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b="1" dirty="0" smtClean="0">
                <a:latin typeface="Arial Black" pitchFamily="34" charset="0"/>
              </a:rPr>
              <a:t>Úroveň hospodaření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Hospodaření, vstupy, výstupy, efektivnost, úsporná opatření, hospodářský proces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NB1\AppData\Local\Microsoft\Windows\Temporary Internet Files\Content.IE5\JMCJYE1R\MM900234756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99895"/>
            <a:ext cx="101917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211144" cy="8527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Úroveň hospodaření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571184" cy="491182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Čím vyšší je </a:t>
            </a:r>
            <a:r>
              <a:rPr lang="cs-CZ" b="1" dirty="0" smtClean="0"/>
              <a:t>úroveň hospodaření, </a:t>
            </a:r>
            <a:r>
              <a:rPr lang="cs-CZ" dirty="0" smtClean="0"/>
              <a:t>tím více dokonalejších statků a služeb dokáže hospodářství vytvořit, a tím lépe mohou být </a:t>
            </a:r>
            <a:r>
              <a:rPr lang="cs-CZ" b="1" dirty="0" smtClean="0"/>
              <a:t>uspokojeny</a:t>
            </a:r>
            <a:r>
              <a:rPr lang="cs-CZ" dirty="0" smtClean="0"/>
              <a:t> lidské potřeby.</a:t>
            </a:r>
          </a:p>
        </p:txBody>
      </p:sp>
    </p:spTree>
    <p:extLst>
      <p:ext uri="{BB962C8B-B14F-4D97-AF65-F5344CB8AC3E}">
        <p14:creationId xmlns:p14="http://schemas.microsoft.com/office/powerpoint/2010/main" xmlns="" val="167612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211144" cy="8527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Úroveň hospodaření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571184" cy="49118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Úroveň úsilí o </a:t>
            </a:r>
            <a:r>
              <a:rPr lang="cs-CZ" b="1" dirty="0" smtClean="0"/>
              <a:t>řešení základního ekonomického </a:t>
            </a:r>
            <a:r>
              <a:rPr lang="cs-CZ" dirty="0" smtClean="0"/>
              <a:t>problému </a:t>
            </a:r>
            <a:r>
              <a:rPr lang="cs-CZ" b="1" dirty="0" smtClean="0"/>
              <a:t>co </a:t>
            </a:r>
            <a:r>
              <a:rPr lang="cs-CZ" dirty="0" smtClean="0"/>
              <a:t>(jaké statky produkovat a v jakém množství), </a:t>
            </a:r>
            <a:r>
              <a:rPr lang="cs-CZ" b="1" dirty="0" smtClean="0"/>
              <a:t>jak a pro koho </a:t>
            </a:r>
            <a:r>
              <a:rPr lang="cs-CZ" dirty="0" smtClean="0"/>
              <a:t>(kdo tyto statky potřebuje a bude kupovat) může být různá. </a:t>
            </a:r>
          </a:p>
          <a:p>
            <a:pPr marL="0" indent="0">
              <a:buNone/>
            </a:pPr>
            <a:r>
              <a:rPr lang="cs-CZ" dirty="0" smtClean="0"/>
              <a:t>Jak budou otázky zodpovězeny, z toho vyplyne jaký účinek hospodářství  přinese a jaká bude životní úroveň obyvatel.</a:t>
            </a:r>
          </a:p>
        </p:txBody>
      </p:sp>
    </p:spTree>
    <p:extLst>
      <p:ext uri="{BB962C8B-B14F-4D97-AF65-F5344CB8AC3E}">
        <p14:creationId xmlns:p14="http://schemas.microsoft.com/office/powerpoint/2010/main" xmlns="" val="361594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Úroveň hospodaření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Vztahy mezi velikostí užitku a vynaloženými prostředky se nazývá </a:t>
            </a:r>
            <a:r>
              <a:rPr lang="cs-CZ" b="1" dirty="0" smtClean="0"/>
              <a:t>efektivnost.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Vložené prostředky = </a:t>
            </a:r>
            <a:r>
              <a:rPr lang="cs-CZ" b="1" dirty="0" smtClean="0"/>
              <a:t>vstupy</a:t>
            </a:r>
            <a:r>
              <a:rPr lang="cs-CZ" dirty="0" smtClean="0"/>
              <a:t> (náklady na materiál, energie, stroje a zařízení, mzdy)</a:t>
            </a:r>
          </a:p>
          <a:p>
            <a:pPr marL="0" indent="0">
              <a:buNone/>
            </a:pPr>
            <a:r>
              <a:rPr lang="cs-CZ" dirty="0" smtClean="0"/>
              <a:t>Velikost užitku = </a:t>
            </a:r>
            <a:r>
              <a:rPr lang="cs-CZ" b="1" dirty="0" smtClean="0"/>
              <a:t>výstupy</a:t>
            </a:r>
            <a:r>
              <a:rPr lang="cs-CZ" dirty="0" smtClean="0"/>
              <a:t> (tržby za výrobky, zboží, služby.</a:t>
            </a:r>
          </a:p>
          <a:p>
            <a:pPr marL="0" indent="0">
              <a:buNone/>
            </a:pPr>
            <a:r>
              <a:rPr lang="cs-CZ" b="1" dirty="0" smtClean="0"/>
              <a:t>Platí vztah: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Efektivnost = výstupy/vstupy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860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499176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Příklady efektivních opatření (hospodárnosti)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7499176" cy="39757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Využívání odpadů z domácností (třídění)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Výroba hraček z dřevěného odpadu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Zhasínání světel v místnosti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Dodržování receptur a norem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Optimální hnojení pozemků…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597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643192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Příklady nízké efektivnosti (nehospodárnosti)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560840" cy="43891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Jízda nákladních aut nevytížených v jednom směru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Velká spotřeba materiálu prořezáním, prostříháním (dvakrát měř, jednou řež)…</a:t>
            </a:r>
            <a:endParaRPr lang="cs-CZ" dirty="0"/>
          </a:p>
        </p:txBody>
      </p:sp>
      <p:pic>
        <p:nvPicPr>
          <p:cNvPr id="4" name="Picture 2" descr="C:\Users\NB1\AppData\Local\Microsoft\Windows\Temporary Internet Files\Content.IE5\JMCJYE1R\MM900234756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101917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56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Příklady nežádoucích (ale někdy nutných) úsporných opatření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>
              <a:buFontTx/>
              <a:buChar char="-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Zvyšování počtu žáků ve třídách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Zvyšování počtu pacientů na pokoji v nemocnici, případně rušení oddělení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Omezení veřejného osvětlení…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182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Hospodářský proces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Hospodaření není jednorázový akt, protože člověk i celá společnost musí uspokojovat své potřeby neustále.</a:t>
            </a:r>
          </a:p>
          <a:p>
            <a:pPr marL="0" indent="0">
              <a:buNone/>
            </a:pPr>
            <a:r>
              <a:rPr lang="cs-CZ" dirty="0" smtClean="0"/>
              <a:t>To vede k nepřetržité opakující hospodářské činnosti </a:t>
            </a:r>
          </a:p>
          <a:p>
            <a:pPr marL="0" indent="0">
              <a:buNone/>
            </a:pPr>
            <a:r>
              <a:rPr lang="cs-CZ" b="1" dirty="0" smtClean="0"/>
              <a:t>= hospodářský proces (reprodukce).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podnicích k tomu přistupuje ještě další cíl </a:t>
            </a:r>
          </a:p>
          <a:p>
            <a:pPr marL="0" indent="0">
              <a:buNone/>
            </a:pPr>
            <a:r>
              <a:rPr lang="cs-CZ" b="1" dirty="0" smtClean="0"/>
              <a:t>= dosažení zisku.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65042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931224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Podle svých zkušeností uveďte příklady dobrého a špatného hospodaření v domácnosti,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ve škole,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 podniku, kde jste vykonali odbornou praxi,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 místě bydliště.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3518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účinek hospodářství, životní úroveň, efektivnost, nehospodárnost, úsporná opatření. Efektivnost je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3418</TotalTime>
  <Words>511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Podstata hospodaření Úroveň hospodaření</vt:lpstr>
      <vt:lpstr>Úroveň hospodaření </vt:lpstr>
      <vt:lpstr>Úroveň hospodaření </vt:lpstr>
      <vt:lpstr>Úroveň hospodaření </vt:lpstr>
      <vt:lpstr>Příklady efektivních opatření (hospodárnosti)</vt:lpstr>
      <vt:lpstr>Příklady nízké efektivnosti (nehospodárnosti)</vt:lpstr>
      <vt:lpstr>Příklady nežádoucích (ale někdy nutných) úsporných opatření</vt:lpstr>
      <vt:lpstr>Hospodářský proces</vt:lpstr>
      <vt:lpstr>Praktické cvičení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176</cp:revision>
  <dcterms:created xsi:type="dcterms:W3CDTF">2013-01-11T17:11:37Z</dcterms:created>
  <dcterms:modified xsi:type="dcterms:W3CDTF">2014-11-06T13:27:48Z</dcterms:modified>
</cp:coreProperties>
</file>