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285" r:id="rId6"/>
    <p:sldId id="295" r:id="rId7"/>
    <p:sldId id="286" r:id="rId8"/>
    <p:sldId id="293" r:id="rId9"/>
    <p:sldId id="296" r:id="rId10"/>
    <p:sldId id="297" r:id="rId11"/>
    <p:sldId id="298" r:id="rId12"/>
    <p:sldId id="299" r:id="rId13"/>
    <p:sldId id="28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718" autoAdjust="0"/>
  </p:normalViewPr>
  <p:slideViewPr>
    <p:cSldViewPr>
      <p:cViewPr varScale="1">
        <p:scale>
          <a:sx n="97" d="100"/>
          <a:sy n="97" d="100"/>
        </p:scale>
        <p:origin x="-30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3429000"/>
            <a:ext cx="58674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FINANČNÍ GRAMOTNOST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					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Hospodaření podniku 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8300" y="764704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161343" cy="39472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VI-2-19-03_Hospodaření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cíle podniku – Náklady, výnosy, 				hospodářský výsledek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25.12.2013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262817" y="4324538"/>
            <a:ext cx="8606049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53313" y="2378281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38300" y="515719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172819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Náklady, výnosy, hospodářský výsledek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802" y="530120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5141" y="2199635"/>
            <a:ext cx="8048058" cy="1446550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Náklady, výnosy, zisk, ztráta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NB1\AppData\Local\Microsoft\Windows\Temporary Internet Files\Content.IE5\ZRN3B7VT\MP9003826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454521"/>
            <a:ext cx="3103230" cy="2216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Základní pojmy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Náklady podniku </a:t>
            </a:r>
          </a:p>
          <a:p>
            <a:pPr marL="0" indent="0">
              <a:buNone/>
            </a:pPr>
            <a:r>
              <a:rPr lang="cs-CZ" dirty="0" smtClean="0"/>
              <a:t>- představují </a:t>
            </a:r>
            <a:r>
              <a:rPr lang="cs-CZ" b="1" dirty="0" smtClean="0"/>
              <a:t>v penězích spotřebu a opotřebení výrobních činitelů, </a:t>
            </a:r>
          </a:p>
          <a:p>
            <a:pPr>
              <a:buFontTx/>
              <a:buChar char="-"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např. spotřeba materiálu, opotřebení dlouhodobého majetku, spotřeba energie, cestovné, nájemné, náklady na reklamu, propagaci, mzdy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je to tedy </a:t>
            </a:r>
            <a:r>
              <a:rPr lang="cs-CZ" b="1" dirty="0" smtClean="0"/>
              <a:t>to, co utratíme</a:t>
            </a:r>
            <a:r>
              <a:rPr lang="cs-CZ" dirty="0" smtClean="0"/>
              <a:t>, abychom mohli vyrábět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11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Jak členíme náklady podniku?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Náklady podniku členíme podle druhu na: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Provozní náklady </a:t>
            </a:r>
            <a:r>
              <a:rPr lang="cs-CZ" dirty="0" smtClean="0"/>
              <a:t>(souvisejí s finanční činností podniku – např. spotřeba energie, materiálu)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Finanční náklady </a:t>
            </a:r>
            <a:r>
              <a:rPr lang="cs-CZ" dirty="0" smtClean="0"/>
              <a:t>(souvisejí s finanční činností podniku – např. placené úroky z úvěrů)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Mimořádné náklady </a:t>
            </a:r>
            <a:r>
              <a:rPr lang="cs-CZ" dirty="0" smtClean="0"/>
              <a:t>(souvisejí s nahodilými situacemi – např. placené škody)</a:t>
            </a:r>
          </a:p>
        </p:txBody>
      </p:sp>
    </p:spTree>
    <p:extLst>
      <p:ext uri="{BB962C8B-B14F-4D97-AF65-F5344CB8AC3E}">
        <p14:creationId xmlns:p14="http://schemas.microsoft.com/office/powerpoint/2010/main" xmlns="" val="121209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Jaké jsou možnosti snižování nákladů podniku?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Možnosti snižování nákladů: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Snižování materiálových nákladů – např. záměna dražších surovin za levnější, snížení energetické náročnosti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Snižování mzdových nákladů – např. náhrada ruční práce automaty, snižování pracnosti, odstranění prostojů, kontrola zmetkovitosti (nutné prodloužení pracovní doby z důvodů oprav škod)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Snižování ostatních nákladů – např. omezení administrativy, odstranění penalizace, dodržování kvality, zbytečné pracovní cesty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8614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Co jsou výnosy podniku?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Výnosy podniku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800" dirty="0" smtClean="0"/>
              <a:t>vyjadřují </a:t>
            </a:r>
            <a:r>
              <a:rPr lang="cs-CZ" sz="2800" b="1" dirty="0" smtClean="0"/>
              <a:t>peněžní prostředky získané z prodeje </a:t>
            </a:r>
            <a:r>
              <a:rPr lang="cs-CZ" sz="2800" dirty="0" smtClean="0"/>
              <a:t>výrobků, zboží a poskytnutých služeb za určité časové období (den, měsíc, rok).</a:t>
            </a:r>
          </a:p>
        </p:txBody>
      </p:sp>
      <p:pic>
        <p:nvPicPr>
          <p:cNvPr id="5123" name="Picture 3" descr="C:\Users\NB1\AppData\Local\Microsoft\Windows\Temporary Internet Files\Content.IE5\JMCJYE1R\MM910001097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509120"/>
            <a:ext cx="1981200" cy="1733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148419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Jak členíme výnosy podniku?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Výnosy podniku členíme podle druhu na: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Provozní výnosy </a:t>
            </a:r>
            <a:r>
              <a:rPr lang="cs-CZ" dirty="0" smtClean="0"/>
              <a:t>(např. tržby z prodeje vyrobených výrobků, zboží a poskytnutých služeb)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Finanční výnosy </a:t>
            </a:r>
            <a:r>
              <a:rPr lang="cs-CZ" dirty="0" smtClean="0"/>
              <a:t>(např. tržby z prodeje cenných papírů, přijaté úroky od bank)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Mimořádné výnosy </a:t>
            </a:r>
            <a:r>
              <a:rPr lang="cs-CZ" dirty="0" smtClean="0"/>
              <a:t>(např. z prodeje odepsaného dlouhodobého majetku, náhrady odškodnění z pojistných událostí od pojišťoven)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13212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211144" cy="1143000"/>
          </a:xfrm>
        </p:spPr>
        <p:txBody>
          <a:bodyPr>
            <a:normAutofit fontScale="90000"/>
          </a:bodyPr>
          <a:lstStyle/>
          <a:p>
            <a:r>
              <a:rPr lang="cs-CZ" sz="4000" b="1" dirty="0">
                <a:solidFill>
                  <a:schemeClr val="tx1"/>
                </a:solidFill>
                <a:latin typeface="+mn-lt"/>
              </a:rPr>
              <a:t>Jaké jsou možnosti zvyšování výnosů podniku?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7571184" cy="4389120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Možnosti zvyšování výnosů: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dirty="0" smtClean="0"/>
              <a:t>Zvyšováním výkonů – např. výrobou a prodejem většího množství výrobků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Zvyšováním cen výkonů – předpokládá analýzu trhu, konkurence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Zvyšování ostatních výnosů – finanční a mimořádné výnosy např. z prodeje nepotřebného majetku, z prodeje cenných papírů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76123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Co je podstatou hospodářského výsledku podniku?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Hospodářský výsledek podniku vyjadřuje v penězích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rozdíl mezi výnosy a náklady </a:t>
            </a:r>
            <a:r>
              <a:rPr lang="cs-CZ" dirty="0" smtClean="0"/>
              <a:t>podniku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Provozní hospodářský výsledek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Finanční hospodářský výsledek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Mimořádný hospodářský výsledek</a:t>
            </a:r>
            <a:endParaRPr lang="cs-CZ" dirty="0"/>
          </a:p>
        </p:txBody>
      </p:sp>
      <p:pic>
        <p:nvPicPr>
          <p:cNvPr id="4098" name="Picture 2" descr="C:\Users\NB1\AppData\Local\Microsoft\Windows\Temporary Internet Files\Content.IE5\ZRN3B7VT\MP9003826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98848" y="5085184"/>
            <a:ext cx="2264296" cy="1617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98609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499176" cy="1143000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chemeClr val="tx1"/>
                </a:solidFill>
                <a:latin typeface="+mn-lt"/>
              </a:rPr>
              <a:t>J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aké jsou formy hospodářského výsledku podniku?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7499176" cy="3975720"/>
          </a:xfrm>
        </p:spPr>
        <p:txBody>
          <a:bodyPr/>
          <a:lstStyle/>
          <a:p>
            <a:r>
              <a:rPr lang="cs-CZ" b="1" dirty="0" smtClean="0"/>
              <a:t>Zisk, </a:t>
            </a:r>
            <a:r>
              <a:rPr lang="cs-CZ" dirty="0" smtClean="0"/>
              <a:t>jsou-li výnosy vyšší než náklady</a:t>
            </a:r>
          </a:p>
          <a:p>
            <a:r>
              <a:rPr lang="cs-CZ" b="1" dirty="0" smtClean="0"/>
              <a:t>Ztráta, </a:t>
            </a:r>
            <a:r>
              <a:rPr lang="cs-CZ" dirty="0" smtClean="0"/>
              <a:t>jsou-li náklady vyšší než výnosy</a:t>
            </a:r>
          </a:p>
          <a:p>
            <a:r>
              <a:rPr lang="cs-CZ" b="1" dirty="0" smtClean="0"/>
              <a:t>Nulový hospodářský výsledek</a:t>
            </a:r>
            <a:r>
              <a:rPr lang="cs-CZ" dirty="0" smtClean="0"/>
              <a:t>, náklady se rovnají výnosům</a:t>
            </a:r>
            <a:endParaRPr lang="cs-CZ" dirty="0"/>
          </a:p>
        </p:txBody>
      </p:sp>
      <p:pic>
        <p:nvPicPr>
          <p:cNvPr id="3074" name="Picture 2" descr="C:\Users\NB1\AppData\Local\Microsoft\Windows\Temporary Internet Files\Content.IE5\ZRN3B7VT\MP9003826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046212"/>
            <a:ext cx="2336304" cy="1668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65977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643192" cy="114300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Podstata hospodářského výsledku v praktickém příkladu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16832"/>
            <a:ext cx="7560840" cy="438912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000" dirty="0" smtClean="0"/>
              <a:t>a) náklady	&lt;	výnosy</a:t>
            </a:r>
            <a:r>
              <a:rPr lang="cs-CZ" sz="2000" dirty="0" smtClean="0">
                <a:sym typeface="Wingdings 2"/>
              </a:rPr>
              <a:t>			zisk</a:t>
            </a:r>
          </a:p>
          <a:p>
            <a:pPr marL="0" indent="0">
              <a:buNone/>
            </a:pPr>
            <a:r>
              <a:rPr lang="cs-CZ" sz="2000" dirty="0" smtClean="0">
                <a:sym typeface="Wingdings 2"/>
              </a:rPr>
              <a:t>200 000 Kč		500 000 Kč		300 000 Kč</a:t>
            </a:r>
          </a:p>
          <a:p>
            <a:pPr marL="0" indent="0">
              <a:buNone/>
            </a:pPr>
            <a:endParaRPr lang="cs-CZ" sz="2000" dirty="0" smtClean="0">
              <a:sym typeface="Wingdings 2"/>
            </a:endParaRPr>
          </a:p>
          <a:p>
            <a:pPr marL="0" indent="0">
              <a:buNone/>
            </a:pPr>
            <a:r>
              <a:rPr lang="cs-CZ" sz="2000" dirty="0" smtClean="0">
                <a:sym typeface="Wingdings 2"/>
              </a:rPr>
              <a:t>b)</a:t>
            </a:r>
            <a:r>
              <a:rPr lang="cs-CZ" sz="2000" dirty="0" smtClean="0"/>
              <a:t> náklady	</a:t>
            </a:r>
            <a:r>
              <a:rPr lang="cs-CZ" sz="2000" dirty="0"/>
              <a:t>&gt;</a:t>
            </a:r>
            <a:r>
              <a:rPr lang="cs-CZ" sz="2000" dirty="0" smtClean="0"/>
              <a:t>	výnosy</a:t>
            </a:r>
            <a:r>
              <a:rPr lang="cs-CZ" sz="2000" dirty="0" smtClean="0">
                <a:sym typeface="Wingdings 2"/>
              </a:rPr>
              <a:t>			ztráta</a:t>
            </a:r>
          </a:p>
          <a:p>
            <a:pPr marL="0" indent="0">
              <a:buNone/>
            </a:pPr>
            <a:r>
              <a:rPr lang="cs-CZ" sz="2000" dirty="0" smtClean="0">
                <a:sym typeface="Wingdings 2"/>
              </a:rPr>
              <a:t>500 </a:t>
            </a:r>
            <a:r>
              <a:rPr lang="cs-CZ" sz="2000" dirty="0">
                <a:sym typeface="Wingdings 2"/>
              </a:rPr>
              <a:t>000 Kč		</a:t>
            </a:r>
            <a:r>
              <a:rPr lang="cs-CZ" sz="2000" dirty="0" smtClean="0">
                <a:sym typeface="Wingdings 2"/>
              </a:rPr>
              <a:t>200 </a:t>
            </a:r>
            <a:r>
              <a:rPr lang="cs-CZ" sz="2000" dirty="0">
                <a:sym typeface="Wingdings 2"/>
              </a:rPr>
              <a:t>000 Kč		300 000 </a:t>
            </a:r>
            <a:r>
              <a:rPr lang="cs-CZ" sz="2000" dirty="0" smtClean="0">
                <a:sym typeface="Wingdings 2"/>
              </a:rPr>
              <a:t>Kč</a:t>
            </a:r>
          </a:p>
          <a:p>
            <a:pPr marL="0" indent="0">
              <a:buNone/>
            </a:pPr>
            <a:endParaRPr lang="cs-CZ" sz="2000" dirty="0">
              <a:sym typeface="Wingdings 2"/>
            </a:endParaRPr>
          </a:p>
          <a:p>
            <a:pPr marL="0" indent="0">
              <a:buNone/>
            </a:pPr>
            <a:r>
              <a:rPr lang="cs-CZ" sz="2000" dirty="0" smtClean="0">
                <a:sym typeface="Wingdings 2"/>
              </a:rPr>
              <a:t>c) náklady	=	výnosy			rovnost</a:t>
            </a:r>
          </a:p>
          <a:p>
            <a:pPr marL="0" indent="0">
              <a:buNone/>
            </a:pPr>
            <a:r>
              <a:rPr lang="cs-CZ" sz="2000" dirty="0" smtClean="0">
                <a:sym typeface="Wingdings 2"/>
              </a:rPr>
              <a:t>500 000 Kč		500 000 Kč</a:t>
            </a:r>
          </a:p>
          <a:p>
            <a:pPr marL="0" indent="0">
              <a:buNone/>
            </a:pPr>
            <a:endParaRPr lang="cs-CZ" sz="2000" dirty="0">
              <a:sym typeface="Wingdings 2"/>
            </a:endParaRPr>
          </a:p>
          <a:p>
            <a:pPr marL="0" indent="0">
              <a:buNone/>
            </a:pPr>
            <a:r>
              <a:rPr lang="cs-CZ" sz="2000" dirty="0" smtClean="0"/>
              <a:t>	</a:t>
            </a:r>
            <a:r>
              <a:rPr lang="cs-CZ" dirty="0" smtClean="0"/>
              <a:t>	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4572000" y="2708920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595428" y="3717032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595428" y="4861520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NB1\AppData\Local\Microsoft\Windows\Temporary Internet Files\Content.IE5\ZRN3B7VT\MP9003826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951456"/>
            <a:ext cx="2192288" cy="1565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55601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Prezentace obsahuje výklad </a:t>
            </a:r>
            <a:r>
              <a:rPr lang="cs-CZ" dirty="0" smtClean="0"/>
              <a:t>pojmů výnosy, náklady a především hospodářský výsledek jako nejsledovanější ukazatelé při měření hospodárnosti podniku. Jsou předmětem každodenního zájmu podnikatelů. Určeno </a:t>
            </a:r>
            <a:r>
              <a:rPr lang="cs-CZ" dirty="0"/>
              <a:t>k výkladu do hodiny a k praktickému procvičení učiva.</a:t>
            </a:r>
          </a:p>
          <a:p>
            <a:r>
              <a:rPr lang="cs-CZ" dirty="0"/>
              <a:t> </a:t>
            </a:r>
          </a:p>
          <a:p>
            <a:endParaRPr lang="cs-CZ" b="1" dirty="0"/>
          </a:p>
          <a:p>
            <a:r>
              <a:rPr lang="cs-CZ" b="1" dirty="0"/>
              <a:t>Použité zdroje:</a:t>
            </a:r>
          </a:p>
          <a:p>
            <a:r>
              <a:rPr lang="cs-CZ" dirty="0"/>
              <a:t>PREISLEROVÁ, Ing. Dagmar. Ekonomika: Slovník ekonomických pojmů. Brno, Moldavská 11: MC nakladatelství, 1998</a:t>
            </a:r>
            <a:r>
              <a:rPr lang="cs-CZ" dirty="0" smtClean="0"/>
              <a:t>.</a:t>
            </a:r>
          </a:p>
          <a:p>
            <a:r>
              <a:rPr lang="cs-CZ" dirty="0"/>
              <a:t>ČISTÁ, Ing. </a:t>
            </a:r>
            <a:r>
              <a:rPr lang="cs-CZ" dirty="0" err="1"/>
              <a:t>Lydia</a:t>
            </a:r>
            <a:r>
              <a:rPr lang="cs-CZ" dirty="0"/>
              <a:t>. Ekonomika: pro střední odborná učiliště a veřejnost. 1. vyd. Praha: Fortuna, 2005. ISBN 80-7168-922-X</a:t>
            </a:r>
            <a:r>
              <a:rPr lang="cs-CZ" dirty="0" smtClean="0"/>
              <a:t>.</a:t>
            </a:r>
          </a:p>
          <a:p>
            <a:r>
              <a:rPr lang="cs-CZ" dirty="0"/>
              <a:t>MACH, CSC., Ing. Josef. Ekonomika: pro střední odborná učiliště. 3. díl. Praha: </a:t>
            </a:r>
            <a:r>
              <a:rPr lang="cs-CZ" dirty="0" err="1"/>
              <a:t>Fotruna</a:t>
            </a:r>
            <a:r>
              <a:rPr lang="cs-CZ" dirty="0"/>
              <a:t>, 2000. ISBN 80-7168-729-4</a:t>
            </a:r>
            <a:r>
              <a:rPr lang="cs-CZ" dirty="0" smtClean="0"/>
              <a:t>.</a:t>
            </a:r>
          </a:p>
          <a:p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xmlns="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Lékárna">
    <a:dk1>
      <a:sysClr val="windowText" lastClr="000000"/>
    </a:dk1>
    <a:lt1>
      <a:sysClr val="window" lastClr="FFFFFF"/>
    </a:lt1>
    <a:dk2>
      <a:srgbClr val="564B3C"/>
    </a:dk2>
    <a:lt2>
      <a:srgbClr val="ECEDD1"/>
    </a:lt2>
    <a:accent1>
      <a:srgbClr val="93A299"/>
    </a:accent1>
    <a:accent2>
      <a:srgbClr val="CF543F"/>
    </a:accent2>
    <a:accent3>
      <a:srgbClr val="B5AE53"/>
    </a:accent3>
    <a:accent4>
      <a:srgbClr val="848058"/>
    </a:accent4>
    <a:accent5>
      <a:srgbClr val="E8B54D"/>
    </a:accent5>
    <a:accent6>
      <a:srgbClr val="786C71"/>
    </a:accent6>
    <a:hlink>
      <a:srgbClr val="CCCC00"/>
    </a:hlink>
    <a:folHlink>
      <a:srgbClr val="B2B2B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3350</TotalTime>
  <Words>596</Words>
  <Application>Microsoft Office PowerPoint</Application>
  <PresentationFormat>Předvádění na obrazovce (4:3)</PresentationFormat>
  <Paragraphs>89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Snímek 1</vt:lpstr>
      <vt:lpstr>Snímek 2</vt:lpstr>
      <vt:lpstr>Náklady, výnosy, hospodářský výsledek</vt:lpstr>
      <vt:lpstr>Základní pojmy</vt:lpstr>
      <vt:lpstr>Jak členíme náklady podniku?</vt:lpstr>
      <vt:lpstr>Jaké jsou možnosti snižování nákladů podniku?</vt:lpstr>
      <vt:lpstr>Co jsou výnosy podniku?</vt:lpstr>
      <vt:lpstr>Jak členíme výnosy podniku?</vt:lpstr>
      <vt:lpstr>Jaké jsou možnosti zvyšování výnosů podniku?</vt:lpstr>
      <vt:lpstr>Co je podstatou hospodářského výsledku podniku?</vt:lpstr>
      <vt:lpstr>Jaké jsou formy hospodářského výsledku podniku?</vt:lpstr>
      <vt:lpstr>Podstata hospodářského výsledku v praktickém příkladu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Dum</cp:lastModifiedBy>
  <cp:revision>165</cp:revision>
  <dcterms:created xsi:type="dcterms:W3CDTF">2013-01-11T17:11:37Z</dcterms:created>
  <dcterms:modified xsi:type="dcterms:W3CDTF">2014-11-06T13:26:30Z</dcterms:modified>
</cp:coreProperties>
</file>