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81" r:id="rId2"/>
    <p:sldId id="256" r:id="rId3"/>
    <p:sldId id="271" r:id="rId4"/>
    <p:sldId id="272" r:id="rId5"/>
    <p:sldId id="273" r:id="rId6"/>
    <p:sldId id="274" r:id="rId7"/>
    <p:sldId id="278" r:id="rId8"/>
    <p:sldId id="279" r:id="rId9"/>
    <p:sldId id="280" r:id="rId10"/>
    <p:sldId id="275" r:id="rId11"/>
    <p:sldId id="276" r:id="rId12"/>
    <p:sldId id="27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Reisen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VY_32_INOVACE_02-24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668402"/>
              </p:ext>
            </p:extLst>
          </p:nvPr>
        </p:nvGraphicFramePr>
        <p:xfrm>
          <a:off x="1691680" y="2348880"/>
          <a:ext cx="6208395" cy="229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Reisen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1. 4. 2011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k tématu Cestování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. Pracuje se slovní zásobou – dopravní prostředky a jejích výhody a nevýhody, způsoby trávení dovolené, druhy ubytování. Dále je zde začleněn popis osob a jejich způsobu trávení dovolené, tvoření dialogů v CK.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Reisen</a:t>
            </a:r>
            <a:r>
              <a:rPr lang="cs-CZ" dirty="0" smtClean="0"/>
              <a:t>, </a:t>
            </a:r>
            <a:r>
              <a:rPr lang="cs-CZ" dirty="0" err="1" smtClean="0"/>
              <a:t>Ferien</a:t>
            </a:r>
            <a:r>
              <a:rPr lang="cs-CZ" dirty="0" smtClean="0"/>
              <a:t>, </a:t>
            </a:r>
            <a:r>
              <a:rPr lang="cs-CZ" dirty="0" err="1" smtClean="0"/>
              <a:t>Urlaub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366023"/>
            <a:ext cx="8229600" cy="5721499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4800" b="1" dirty="0" err="1" smtClean="0">
                <a:solidFill>
                  <a:srgbClr val="7030A0"/>
                </a:solidFill>
              </a:rPr>
              <a:t>Wie</a:t>
            </a:r>
            <a:r>
              <a:rPr lang="cs-CZ" sz="4800" b="1" dirty="0" smtClean="0">
                <a:solidFill>
                  <a:srgbClr val="7030A0"/>
                </a:solidFill>
              </a:rPr>
              <a:t> </a:t>
            </a:r>
            <a:r>
              <a:rPr lang="cs-CZ" sz="4800" b="1" dirty="0" err="1" smtClean="0">
                <a:solidFill>
                  <a:srgbClr val="7030A0"/>
                </a:solidFill>
              </a:rPr>
              <a:t>können</a:t>
            </a:r>
            <a:r>
              <a:rPr lang="cs-CZ" sz="4800" b="1" dirty="0" smtClean="0">
                <a:solidFill>
                  <a:srgbClr val="7030A0"/>
                </a:solidFill>
              </a:rPr>
              <a:t> </a:t>
            </a:r>
            <a:r>
              <a:rPr lang="cs-CZ" sz="4800" b="1" dirty="0" err="1" smtClean="0">
                <a:solidFill>
                  <a:srgbClr val="7030A0"/>
                </a:solidFill>
              </a:rPr>
              <a:t>wir</a:t>
            </a:r>
            <a:r>
              <a:rPr lang="cs-CZ" sz="4800" b="1" dirty="0" smtClean="0">
                <a:solidFill>
                  <a:srgbClr val="7030A0"/>
                </a:solidFill>
              </a:rPr>
              <a:t> </a:t>
            </a:r>
            <a:r>
              <a:rPr lang="cs-CZ" sz="4800" b="1" dirty="0" err="1" smtClean="0">
                <a:solidFill>
                  <a:srgbClr val="7030A0"/>
                </a:solidFill>
              </a:rPr>
              <a:t>Reisen</a:t>
            </a:r>
            <a:r>
              <a:rPr lang="cs-CZ" sz="4800" b="1" dirty="0" smtClean="0">
                <a:solidFill>
                  <a:srgbClr val="7030A0"/>
                </a:solidFill>
              </a:rPr>
              <a:t>?</a:t>
            </a:r>
          </a:p>
          <a:p>
            <a:pPr indent="0">
              <a:buNone/>
            </a:pPr>
            <a:endParaRPr lang="cs-CZ" sz="4800" b="1" dirty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4800" b="1" dirty="0" smtClean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4800" b="1" dirty="0" smtClean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489" y="1526348"/>
            <a:ext cx="1718561" cy="171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17" y="4077072"/>
            <a:ext cx="1692130" cy="1692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56792"/>
            <a:ext cx="1688116" cy="168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100" y="4077072"/>
            <a:ext cx="1671256" cy="1671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9" y="1526347"/>
            <a:ext cx="1718561" cy="171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214" y="4077072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93198" y="3456473"/>
            <a:ext cx="171856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zu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Fu</a:t>
            </a:r>
            <a:r>
              <a:rPr lang="de-DE" sz="2000" b="1" dirty="0" smtClean="0"/>
              <a:t>ß 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3780214" y="3410450"/>
            <a:ext cx="176576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 dem Schiff </a:t>
            </a:r>
            <a:endParaRPr lang="cs-CZ" b="1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22" y="1508212"/>
            <a:ext cx="1718561" cy="171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6749100" y="3431557"/>
            <a:ext cx="171856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 dem Zug</a:t>
            </a:r>
            <a:endParaRPr lang="cs-CZ" b="1" dirty="0"/>
          </a:p>
        </p:txBody>
      </p:sp>
      <p:sp>
        <p:nvSpPr>
          <p:cNvPr id="17" name="Obdélník 16"/>
          <p:cNvSpPr/>
          <p:nvPr/>
        </p:nvSpPr>
        <p:spPr>
          <a:xfrm>
            <a:off x="395537" y="6159776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 dem Flugzeug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3802851" y="6159776"/>
            <a:ext cx="1993285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 dem Fahrrad</a:t>
            </a:r>
            <a:endParaRPr lang="cs-CZ" b="1" dirty="0"/>
          </a:p>
        </p:txBody>
      </p:sp>
      <p:sp>
        <p:nvSpPr>
          <p:cNvPr id="19" name="Obdélník 18"/>
          <p:cNvSpPr/>
          <p:nvPr/>
        </p:nvSpPr>
        <p:spPr>
          <a:xfrm>
            <a:off x="6725447" y="6132156"/>
            <a:ext cx="171856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 dem Auto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5042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de-DE" sz="4400" b="1" dirty="0" smtClean="0"/>
              <a:t>Was passt zusammen</a:t>
            </a:r>
            <a:r>
              <a:rPr lang="cs-CZ" sz="4400" b="1" dirty="0" smtClean="0"/>
              <a:t>?</a:t>
            </a:r>
            <a:endParaRPr lang="cs-CZ" sz="4400" b="1" dirty="0"/>
          </a:p>
          <a:p>
            <a:pPr indent="0">
              <a:buNone/>
            </a:pPr>
            <a:endParaRPr lang="cs-CZ" sz="4400" b="1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zu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Fu</a:t>
            </a:r>
            <a:r>
              <a:rPr lang="de-DE" sz="3600" b="1" dirty="0" smtClean="0"/>
              <a:t>ß					fahren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/>
              <a:t>mit dem Auto				fliegen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/>
              <a:t>mit dem Schiff			fahren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/>
              <a:t>mit dem Zug 				fahren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/>
              <a:t>mit dem Flugzeug			gehen	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/>
              <a:t>mit dem Fahrrad			segeln</a:t>
            </a:r>
          </a:p>
          <a:p>
            <a:pPr indent="0">
              <a:buNone/>
            </a:pPr>
            <a:endParaRPr lang="cs-CZ" sz="3600" b="1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907704" y="2132856"/>
            <a:ext cx="3960440" cy="302433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3275856" y="2276872"/>
            <a:ext cx="2592288" cy="64807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419872" y="3645024"/>
            <a:ext cx="2448272" cy="2304256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3059832" y="3789040"/>
            <a:ext cx="2736304" cy="6480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4139952" y="3068960"/>
            <a:ext cx="1728192" cy="2088232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3887924" y="4548158"/>
            <a:ext cx="1980220" cy="136815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357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21499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de-DE" sz="4800" dirty="0" smtClean="0">
                <a:solidFill>
                  <a:srgbClr val="7030A0"/>
                </a:solidFill>
              </a:rPr>
              <a:t>Beantworte</a:t>
            </a:r>
            <a:r>
              <a:rPr lang="cs-CZ" sz="4800" dirty="0" smtClean="0">
                <a:solidFill>
                  <a:srgbClr val="7030A0"/>
                </a:solidFill>
              </a:rPr>
              <a:t>n </a:t>
            </a:r>
            <a:r>
              <a:rPr lang="cs-CZ" sz="4800" dirty="0" err="1" smtClean="0">
                <a:solidFill>
                  <a:srgbClr val="7030A0"/>
                </a:solidFill>
              </a:rPr>
              <a:t>Sie</a:t>
            </a:r>
            <a:r>
              <a:rPr lang="de-DE" sz="4800" dirty="0" smtClean="0">
                <a:solidFill>
                  <a:srgbClr val="7030A0"/>
                </a:solidFill>
              </a:rPr>
              <a:t> die Fragen:</a:t>
            </a:r>
          </a:p>
          <a:p>
            <a:pPr indent="0">
              <a:buNone/>
            </a:pPr>
            <a:endParaRPr lang="de-DE" sz="3200" dirty="0">
              <a:solidFill>
                <a:srgbClr val="7030A0"/>
              </a:solidFill>
            </a:endParaRPr>
          </a:p>
          <a:p>
            <a:pPr marL="457200" indent="-457200"/>
            <a:r>
              <a:rPr lang="de-DE" sz="3200" dirty="0" smtClean="0"/>
              <a:t>Wie reisen Sie am liebsten</a:t>
            </a:r>
            <a:r>
              <a:rPr lang="cs-CZ" sz="3200" dirty="0" smtClean="0"/>
              <a:t>?</a:t>
            </a:r>
          </a:p>
          <a:p>
            <a:pPr marL="457200" indent="-457200"/>
            <a:endParaRPr lang="cs-CZ" sz="3200" dirty="0"/>
          </a:p>
          <a:p>
            <a:pPr marL="457200" indent="-457200"/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reist</a:t>
            </a:r>
            <a:r>
              <a:rPr lang="cs-CZ" sz="3200" dirty="0" smtClean="0"/>
              <a:t> man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schnellsten</a:t>
            </a:r>
            <a:r>
              <a:rPr lang="cs-CZ" sz="3200" dirty="0" smtClean="0"/>
              <a:t>?</a:t>
            </a:r>
          </a:p>
          <a:p>
            <a:pPr marL="457200" indent="-457200"/>
            <a:endParaRPr lang="cs-CZ" sz="3200" dirty="0"/>
          </a:p>
          <a:p>
            <a:pPr marL="457200" indent="-457200"/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billigsten</a:t>
            </a:r>
            <a:r>
              <a:rPr lang="cs-CZ" sz="3200" dirty="0" smtClean="0"/>
              <a:t>?</a:t>
            </a:r>
          </a:p>
          <a:p>
            <a:pPr marL="457200" indent="-457200"/>
            <a:endParaRPr lang="cs-CZ" sz="3200" dirty="0"/>
          </a:p>
          <a:p>
            <a:pPr marL="457200" indent="-457200"/>
            <a:r>
              <a:rPr lang="cs-CZ" sz="3200" dirty="0" err="1" smtClean="0"/>
              <a:t>Welche</a:t>
            </a:r>
            <a:r>
              <a:rPr lang="cs-CZ" sz="3200" dirty="0" smtClean="0"/>
              <a:t> Art von </a:t>
            </a:r>
            <a:r>
              <a:rPr lang="cs-CZ" sz="3200" dirty="0" err="1" smtClean="0"/>
              <a:t>Reisen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bequemste</a:t>
            </a:r>
            <a:r>
              <a:rPr lang="cs-CZ" sz="3200" dirty="0" smtClean="0"/>
              <a:t>?</a:t>
            </a:r>
            <a:endParaRPr lang="cs-CZ" sz="3200" dirty="0"/>
          </a:p>
          <a:p>
            <a:pPr marL="457200" indent="-457200"/>
            <a:endParaRPr lang="cs-CZ" sz="3200" dirty="0" smtClean="0"/>
          </a:p>
          <a:p>
            <a:pPr marL="457200" indent="-457200"/>
            <a:r>
              <a:rPr lang="cs-CZ" sz="3200" dirty="0" err="1" smtClean="0"/>
              <a:t>Welche</a:t>
            </a:r>
            <a:r>
              <a:rPr lang="cs-CZ" sz="3200" dirty="0" smtClean="0"/>
              <a:t> Art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gefährlichste</a:t>
            </a:r>
            <a:r>
              <a:rPr lang="cs-CZ" sz="3200" dirty="0" smtClean="0"/>
              <a:t>?</a:t>
            </a:r>
            <a:endParaRPr lang="de-DE" sz="32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195885" cy="219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11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4400" b="1" dirty="0" err="1" smtClean="0">
                <a:solidFill>
                  <a:srgbClr val="7030A0"/>
                </a:solidFill>
              </a:rPr>
              <a:t>Was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brauchen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wir</a:t>
            </a:r>
            <a:r>
              <a:rPr lang="cs-CZ" sz="4400" b="1" dirty="0" smtClean="0">
                <a:solidFill>
                  <a:srgbClr val="7030A0"/>
                </a:solidFill>
              </a:rPr>
              <a:t>, </a:t>
            </a:r>
            <a:r>
              <a:rPr lang="cs-CZ" sz="4400" b="1" dirty="0" err="1" smtClean="0">
                <a:solidFill>
                  <a:srgbClr val="7030A0"/>
                </a:solidFill>
              </a:rPr>
              <a:t>wenn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wir</a:t>
            </a:r>
            <a:r>
              <a:rPr lang="cs-CZ" sz="4400" b="1" dirty="0" smtClean="0">
                <a:solidFill>
                  <a:srgbClr val="7030A0"/>
                </a:solidFill>
              </a:rPr>
              <a:t> in den </a:t>
            </a:r>
            <a:r>
              <a:rPr lang="cs-CZ" sz="4400" b="1" dirty="0" err="1" smtClean="0">
                <a:solidFill>
                  <a:srgbClr val="7030A0"/>
                </a:solidFill>
              </a:rPr>
              <a:t>Urlaub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fahren</a:t>
            </a:r>
            <a:r>
              <a:rPr lang="cs-CZ" sz="4400" b="1" dirty="0" smtClean="0">
                <a:solidFill>
                  <a:srgbClr val="7030A0"/>
                </a:solidFill>
              </a:rPr>
              <a:t>?</a:t>
            </a:r>
          </a:p>
          <a:p>
            <a:pPr indent="0">
              <a:buNone/>
            </a:pPr>
            <a:endParaRPr lang="cs-CZ" sz="3600" dirty="0" smtClean="0">
              <a:solidFill>
                <a:srgbClr val="7030A0"/>
              </a:solidFill>
            </a:endParaRPr>
          </a:p>
          <a:p>
            <a:pPr marL="571500" indent="-571500"/>
            <a:r>
              <a:rPr lang="cs-CZ" sz="3600" dirty="0" err="1" smtClean="0">
                <a:solidFill>
                  <a:srgbClr val="7030A0"/>
                </a:solidFill>
              </a:rPr>
              <a:t>Nennen</a:t>
            </a:r>
            <a:r>
              <a:rPr lang="cs-CZ" sz="3600" dirty="0" smtClean="0">
                <a:solidFill>
                  <a:srgbClr val="7030A0"/>
                </a:solidFill>
              </a:rPr>
              <a:t>  </a:t>
            </a:r>
            <a:r>
              <a:rPr lang="cs-CZ" sz="3600" dirty="0" err="1" smtClean="0">
                <a:solidFill>
                  <a:srgbClr val="7030A0"/>
                </a:solidFill>
              </a:rPr>
              <a:t>Sie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dirty="0" err="1" smtClean="0">
                <a:solidFill>
                  <a:srgbClr val="7030A0"/>
                </a:solidFill>
              </a:rPr>
              <a:t>mindestens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10 </a:t>
            </a:r>
            <a:r>
              <a:rPr lang="cs-CZ" sz="3600" b="1" dirty="0" err="1" smtClean="0">
                <a:solidFill>
                  <a:srgbClr val="7030A0"/>
                </a:solidFill>
              </a:rPr>
              <a:t>Sachen</a:t>
            </a:r>
            <a:r>
              <a:rPr lang="cs-CZ" sz="3600" dirty="0" smtClean="0">
                <a:solidFill>
                  <a:srgbClr val="7030A0"/>
                </a:solidFill>
              </a:rPr>
              <a:t>.</a:t>
            </a:r>
          </a:p>
          <a:p>
            <a:pPr marL="571500" indent="-571500"/>
            <a:endParaRPr lang="cs-CZ" sz="3600" dirty="0">
              <a:solidFill>
                <a:srgbClr val="7030A0"/>
              </a:solidFill>
            </a:endParaRPr>
          </a:p>
          <a:p>
            <a:pPr marL="571500" indent="-571500"/>
            <a:r>
              <a:rPr lang="cs-CZ" sz="3600" dirty="0" err="1" smtClean="0">
                <a:solidFill>
                  <a:srgbClr val="7030A0"/>
                </a:solidFill>
              </a:rPr>
              <a:t>Orden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dirty="0" err="1" smtClean="0">
                <a:solidFill>
                  <a:srgbClr val="7030A0"/>
                </a:solidFill>
              </a:rPr>
              <a:t>Sie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dirty="0" err="1" smtClean="0">
                <a:solidFill>
                  <a:srgbClr val="7030A0"/>
                </a:solidFill>
              </a:rPr>
              <a:t>die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dirty="0" err="1" smtClean="0">
                <a:solidFill>
                  <a:srgbClr val="7030A0"/>
                </a:solidFill>
              </a:rPr>
              <a:t>Sachen</a:t>
            </a:r>
            <a:r>
              <a:rPr lang="cs-CZ" sz="3600" dirty="0" smtClean="0">
                <a:solidFill>
                  <a:srgbClr val="7030A0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der </a:t>
            </a:r>
            <a:r>
              <a:rPr lang="cs-CZ" sz="3600" b="1" dirty="0" err="1" smtClean="0">
                <a:solidFill>
                  <a:srgbClr val="7030A0"/>
                </a:solidFill>
              </a:rPr>
              <a:t>Wichtigkeit</a:t>
            </a:r>
            <a:r>
              <a:rPr lang="cs-CZ" sz="3600" b="1" dirty="0" smtClean="0">
                <a:solidFill>
                  <a:srgbClr val="7030A0"/>
                </a:solidFill>
              </a:rPr>
              <a:t> nach</a:t>
            </a:r>
            <a:r>
              <a:rPr lang="cs-CZ" sz="3600" dirty="0" smtClean="0">
                <a:solidFill>
                  <a:srgbClr val="7030A0"/>
                </a:solidFill>
              </a:rPr>
              <a:t>. </a:t>
            </a:r>
            <a:endParaRPr lang="cs-CZ" sz="3600" dirty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3600" dirty="0" smtClean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3600" dirty="0" smtClean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90151"/>
            <a:ext cx="1403797" cy="14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869160"/>
            <a:ext cx="1475804" cy="1475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890151"/>
            <a:ext cx="1475804" cy="1475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33156"/>
            <a:ext cx="1511808" cy="1511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33156"/>
            <a:ext cx="1511807" cy="151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73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Wo kann man im Urlaub wohnen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92500" lnSpcReduction="20000"/>
          </a:bodyPr>
          <a:lstStyle/>
          <a:p>
            <a:pPr indent="0">
              <a:buNone/>
            </a:pPr>
            <a:r>
              <a:rPr lang="cs-CZ" dirty="0" smtClean="0"/>
              <a:t>			</a:t>
            </a:r>
          </a:p>
          <a:p>
            <a:pPr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</a:t>
            </a:r>
            <a:r>
              <a:rPr lang="cs-CZ" sz="3600" b="1" dirty="0" err="1" smtClean="0"/>
              <a:t>im</a:t>
            </a:r>
            <a:r>
              <a:rPr lang="cs-CZ" sz="3600" b="1" dirty="0" smtClean="0"/>
              <a:t> Hotel</a:t>
            </a:r>
          </a:p>
          <a:p>
            <a:pPr indent="0">
              <a:buNone/>
            </a:pPr>
            <a:endParaRPr lang="cs-CZ" sz="3600" b="1" dirty="0"/>
          </a:p>
          <a:p>
            <a:pPr indent="0">
              <a:buNone/>
            </a:pPr>
            <a:endParaRPr lang="cs-CZ" sz="3600" b="1" dirty="0" smtClean="0"/>
          </a:p>
          <a:p>
            <a:pPr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</a:t>
            </a:r>
          </a:p>
          <a:p>
            <a:pPr indent="0">
              <a:buNone/>
            </a:pPr>
            <a:endParaRPr lang="cs-CZ" sz="3600" b="1" dirty="0"/>
          </a:p>
          <a:p>
            <a:pPr indent="0">
              <a:buNone/>
            </a:pPr>
            <a:r>
              <a:rPr lang="cs-CZ" sz="3600" b="1" dirty="0" smtClean="0"/>
              <a:t>			in </a:t>
            </a:r>
            <a:r>
              <a:rPr lang="cs-CZ" sz="3600" b="1" dirty="0" err="1" smtClean="0"/>
              <a:t>einer</a:t>
            </a:r>
            <a:r>
              <a:rPr lang="cs-CZ" sz="3600" b="1" dirty="0" smtClean="0"/>
              <a:t> Pension</a:t>
            </a:r>
          </a:p>
          <a:p>
            <a:pPr indent="0">
              <a:buNone/>
            </a:pPr>
            <a:endParaRPr lang="cs-CZ" sz="3600" b="1" dirty="0" smtClean="0"/>
          </a:p>
          <a:p>
            <a:pPr indent="0">
              <a:buNone/>
            </a:pPr>
            <a:endParaRPr lang="cs-CZ" sz="3600" b="1" dirty="0"/>
          </a:p>
          <a:p>
            <a:pPr indent="0">
              <a:buNone/>
            </a:pPr>
            <a:endParaRPr lang="cs-CZ" sz="3600" b="1" dirty="0" smtClean="0"/>
          </a:p>
          <a:p>
            <a:pPr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</a:t>
            </a:r>
            <a:endParaRPr lang="cs-CZ" sz="3600" b="1" dirty="0"/>
          </a:p>
          <a:p>
            <a:pPr indent="0">
              <a:buNone/>
            </a:pPr>
            <a:r>
              <a:rPr lang="cs-CZ" sz="3600" b="1" dirty="0" smtClean="0"/>
              <a:t>			</a:t>
            </a:r>
            <a:r>
              <a:rPr lang="cs-CZ" sz="3600" b="1" dirty="0" err="1" smtClean="0"/>
              <a:t>private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Unterkunft</a:t>
            </a:r>
            <a:endParaRPr lang="cs-CZ" sz="3600" b="1" dirty="0" smtClean="0"/>
          </a:p>
          <a:p>
            <a:pPr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</a:t>
            </a:r>
            <a:endParaRPr lang="cs-CZ" sz="3600" b="1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53597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284984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5085184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27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indent="0">
              <a:buNone/>
            </a:pPr>
            <a:r>
              <a:rPr lang="cs-CZ" dirty="0" smtClean="0"/>
              <a:t>			</a:t>
            </a:r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</a:t>
            </a:r>
            <a:r>
              <a:rPr lang="cs-CZ" sz="3200" b="1" dirty="0" err="1" smtClean="0"/>
              <a:t>unter</a:t>
            </a:r>
            <a:r>
              <a:rPr lang="cs-CZ" sz="3200" b="1" dirty="0" smtClean="0"/>
              <a:t> dem </a:t>
            </a:r>
            <a:r>
              <a:rPr lang="cs-CZ" sz="3200" b="1" dirty="0" err="1" smtClean="0"/>
              <a:t>Zelt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 smtClean="0"/>
              <a:t>		</a:t>
            </a:r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in </a:t>
            </a:r>
            <a:r>
              <a:rPr lang="cs-CZ" sz="3200" b="1" dirty="0" err="1" smtClean="0"/>
              <a:t>einem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Caravan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</a:t>
            </a:r>
            <a:r>
              <a:rPr lang="cs-CZ" sz="3200" b="1" dirty="0" err="1" smtClean="0"/>
              <a:t>auf</a:t>
            </a:r>
            <a:r>
              <a:rPr lang="cs-CZ" sz="3200" b="1" dirty="0" smtClean="0"/>
              <a:t> dem </a:t>
            </a:r>
            <a:r>
              <a:rPr lang="cs-CZ" sz="3200" b="1" dirty="0" err="1" smtClean="0"/>
              <a:t>Dampfschiff</a:t>
            </a:r>
            <a:endParaRPr lang="cs-CZ" sz="32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7200"/>
            <a:ext cx="1835845" cy="1835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71" y="2564904"/>
            <a:ext cx="1763837" cy="176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4725145"/>
            <a:ext cx="1767448" cy="1767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89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möchten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Hotel</a:t>
            </a:r>
            <a:r>
              <a:rPr lang="cs-CZ" sz="3200" dirty="0" smtClean="0"/>
              <a:t>		</a:t>
            </a:r>
            <a:r>
              <a:rPr lang="cs-CZ" sz="3200" dirty="0" err="1" smtClean="0"/>
              <a:t>Vorteile</a:t>
            </a:r>
            <a:r>
              <a:rPr lang="cs-CZ" sz="3200" dirty="0" smtClean="0"/>
              <a:t>	x	</a:t>
            </a:r>
            <a:r>
              <a:rPr lang="cs-CZ" sz="3200" dirty="0" err="1" smtClean="0"/>
              <a:t>Nachteile</a:t>
            </a:r>
            <a:endParaRPr lang="cs-CZ" sz="3200" dirty="0" smtClean="0"/>
          </a:p>
          <a:p>
            <a:endParaRPr lang="cs-CZ" sz="3200" dirty="0"/>
          </a:p>
          <a:p>
            <a:r>
              <a:rPr lang="cs-CZ" sz="3200" b="1" dirty="0" smtClean="0"/>
              <a:t>Pension</a:t>
            </a:r>
            <a:r>
              <a:rPr lang="cs-CZ" sz="3200" dirty="0" smtClean="0"/>
              <a:t>		</a:t>
            </a:r>
            <a:r>
              <a:rPr lang="cs-CZ" sz="3200" dirty="0" smtClean="0"/>
              <a:t>Vorteile</a:t>
            </a:r>
            <a:r>
              <a:rPr lang="cs-CZ" sz="3200" dirty="0" smtClean="0"/>
              <a:t>	x	Nachteile</a:t>
            </a:r>
          </a:p>
          <a:p>
            <a:endParaRPr lang="cs-CZ" sz="3200" dirty="0"/>
          </a:p>
          <a:p>
            <a:r>
              <a:rPr lang="cs-CZ" sz="3200" b="1" dirty="0" smtClean="0"/>
              <a:t>Privat		</a:t>
            </a:r>
            <a:r>
              <a:rPr lang="cs-CZ" sz="3200" dirty="0" err="1" smtClean="0"/>
              <a:t>Vorteile</a:t>
            </a:r>
            <a:r>
              <a:rPr lang="cs-CZ" sz="3200" dirty="0" smtClean="0"/>
              <a:t>	x	</a:t>
            </a:r>
            <a:r>
              <a:rPr lang="cs-CZ" sz="3200" dirty="0" err="1" smtClean="0"/>
              <a:t>Nachteile</a:t>
            </a:r>
            <a:r>
              <a:rPr lang="cs-CZ" sz="3200" dirty="0" smtClean="0"/>
              <a:t>	</a:t>
            </a:r>
          </a:p>
          <a:p>
            <a:endParaRPr lang="cs-CZ" sz="3200" dirty="0"/>
          </a:p>
          <a:p>
            <a:r>
              <a:rPr lang="cs-CZ" sz="3200" b="1" dirty="0" err="1" smtClean="0"/>
              <a:t>Zelt</a:t>
            </a:r>
            <a:r>
              <a:rPr lang="cs-CZ" sz="3200" dirty="0" smtClean="0"/>
              <a:t>		</a:t>
            </a:r>
            <a:r>
              <a:rPr lang="cs-CZ" sz="3200" dirty="0"/>
              <a:t> </a:t>
            </a:r>
            <a:r>
              <a:rPr lang="cs-CZ" sz="3200" dirty="0" err="1"/>
              <a:t>Vorteile</a:t>
            </a:r>
            <a:r>
              <a:rPr lang="cs-CZ" sz="3200" dirty="0"/>
              <a:t>	x	</a:t>
            </a:r>
            <a:r>
              <a:rPr lang="cs-CZ" sz="3200" dirty="0" err="1"/>
              <a:t>Nachteile</a:t>
            </a:r>
            <a:r>
              <a:rPr lang="cs-CZ" sz="3200" dirty="0"/>
              <a:t> </a:t>
            </a:r>
            <a:r>
              <a:rPr lang="cs-CZ" sz="3200" dirty="0" smtClean="0"/>
              <a:t>	</a:t>
            </a:r>
          </a:p>
          <a:p>
            <a:endParaRPr lang="cs-CZ" sz="3200" dirty="0"/>
          </a:p>
          <a:p>
            <a:r>
              <a:rPr lang="cs-CZ" sz="3200" b="1" dirty="0" err="1" smtClean="0"/>
              <a:t>Caravan</a:t>
            </a:r>
            <a:r>
              <a:rPr lang="cs-CZ" sz="3200" b="1" dirty="0" smtClean="0"/>
              <a:t>	</a:t>
            </a:r>
            <a:r>
              <a:rPr lang="cs-CZ" sz="3200" dirty="0" smtClean="0"/>
              <a:t>	</a:t>
            </a:r>
            <a:r>
              <a:rPr lang="cs-CZ" sz="3200" dirty="0"/>
              <a:t> </a:t>
            </a:r>
            <a:r>
              <a:rPr lang="cs-CZ" sz="3200" dirty="0" err="1"/>
              <a:t>Vorteile</a:t>
            </a:r>
            <a:r>
              <a:rPr lang="cs-CZ" sz="3200" dirty="0"/>
              <a:t>	x	</a:t>
            </a:r>
            <a:r>
              <a:rPr lang="cs-CZ" sz="3200" dirty="0" err="1"/>
              <a:t>Nachteile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0138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5865515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4400" b="1" dirty="0" err="1" smtClean="0">
                <a:solidFill>
                  <a:srgbClr val="7030A0"/>
                </a:solidFill>
              </a:rPr>
              <a:t>Bilden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Sie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ein</a:t>
            </a:r>
            <a:r>
              <a:rPr lang="cs-CZ" sz="4400" b="1" dirty="0" smtClean="0">
                <a:solidFill>
                  <a:srgbClr val="7030A0"/>
                </a:solidFill>
              </a:rPr>
              <a:t> Dialog </a:t>
            </a:r>
          </a:p>
          <a:p>
            <a:pPr indent="0" algn="ctr">
              <a:buNone/>
            </a:pPr>
            <a:r>
              <a:rPr lang="cs-CZ" sz="4400" b="1" dirty="0" smtClean="0">
                <a:solidFill>
                  <a:srgbClr val="7030A0"/>
                </a:solidFill>
              </a:rPr>
              <a:t>„</a:t>
            </a:r>
            <a:r>
              <a:rPr lang="cs-CZ" sz="4400" b="1" dirty="0" err="1" smtClean="0">
                <a:solidFill>
                  <a:srgbClr val="7030A0"/>
                </a:solidFill>
              </a:rPr>
              <a:t>Im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Reisebüro</a:t>
            </a:r>
            <a:r>
              <a:rPr lang="cs-CZ" sz="4400" b="1" dirty="0" smtClean="0">
                <a:solidFill>
                  <a:srgbClr val="7030A0"/>
                </a:solidFill>
              </a:rPr>
              <a:t>“</a:t>
            </a:r>
          </a:p>
          <a:p>
            <a:pPr marL="457200" indent="-457200"/>
            <a:endParaRPr lang="cs-CZ" sz="3200" b="1" dirty="0">
              <a:solidFill>
                <a:srgbClr val="7030A0"/>
              </a:solidFill>
            </a:endParaRPr>
          </a:p>
          <a:p>
            <a:pPr marL="457200" indent="-457200">
              <a:lnSpc>
                <a:spcPct val="150000"/>
              </a:lnSpc>
            </a:pPr>
            <a:r>
              <a:rPr lang="cs-CZ" sz="3200" dirty="0" err="1" smtClean="0">
                <a:solidFill>
                  <a:srgbClr val="002060"/>
                </a:solidFill>
              </a:rPr>
              <a:t>Sie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möchten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im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Juli</a:t>
            </a:r>
            <a:r>
              <a:rPr lang="cs-CZ" sz="3200" dirty="0" smtClean="0">
                <a:solidFill>
                  <a:srgbClr val="002060"/>
                </a:solidFill>
              </a:rPr>
              <a:t> nach </a:t>
            </a:r>
            <a:r>
              <a:rPr lang="cs-CZ" sz="3200" dirty="0" err="1" smtClean="0">
                <a:solidFill>
                  <a:srgbClr val="002060"/>
                </a:solidFill>
              </a:rPr>
              <a:t>Spanien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fahren</a:t>
            </a:r>
            <a:r>
              <a:rPr lang="cs-CZ" sz="320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cs-CZ" sz="3200" dirty="0" err="1" smtClean="0">
                <a:solidFill>
                  <a:srgbClr val="002060"/>
                </a:solidFill>
              </a:rPr>
              <a:t>Sie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möchten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mit</a:t>
            </a:r>
            <a:r>
              <a:rPr lang="cs-CZ" sz="3200" dirty="0" smtClean="0">
                <a:solidFill>
                  <a:srgbClr val="002060"/>
                </a:solidFill>
              </a:rPr>
              <a:t> dem </a:t>
            </a:r>
            <a:r>
              <a:rPr lang="cs-CZ" sz="3200" dirty="0" err="1" smtClean="0">
                <a:solidFill>
                  <a:srgbClr val="002060"/>
                </a:solidFill>
              </a:rPr>
              <a:t>Flugzeug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fliegen</a:t>
            </a:r>
            <a:r>
              <a:rPr lang="cs-CZ" sz="320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cs-CZ" sz="3200" dirty="0" err="1" smtClean="0">
                <a:solidFill>
                  <a:srgbClr val="002060"/>
                </a:solidFill>
              </a:rPr>
              <a:t>Sie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möchten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ein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Einzelzimmer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im</a:t>
            </a:r>
            <a:r>
              <a:rPr lang="cs-CZ" sz="3200" dirty="0" smtClean="0">
                <a:solidFill>
                  <a:srgbClr val="002060"/>
                </a:solidFill>
              </a:rPr>
              <a:t> Hotel </a:t>
            </a:r>
            <a:r>
              <a:rPr lang="cs-CZ" sz="3200" dirty="0" err="1" smtClean="0">
                <a:solidFill>
                  <a:srgbClr val="002060"/>
                </a:solidFill>
              </a:rPr>
              <a:t>haben</a:t>
            </a:r>
            <a:r>
              <a:rPr lang="cs-CZ" sz="320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cs-CZ" sz="3200" dirty="0" err="1" smtClean="0">
                <a:solidFill>
                  <a:srgbClr val="002060"/>
                </a:solidFill>
              </a:rPr>
              <a:t>Sie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möchten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All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Inclusive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bestellen</a:t>
            </a:r>
            <a:r>
              <a:rPr lang="cs-CZ" sz="320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cs-CZ" sz="3200" dirty="0" err="1" smtClean="0">
                <a:solidFill>
                  <a:srgbClr val="002060"/>
                </a:solidFill>
              </a:rPr>
              <a:t>Sie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lieben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Discos</a:t>
            </a:r>
            <a:r>
              <a:rPr lang="cs-CZ" sz="3200" dirty="0" smtClean="0">
                <a:solidFill>
                  <a:srgbClr val="002060"/>
                </a:solidFill>
              </a:rPr>
              <a:t>, </a:t>
            </a:r>
            <a:r>
              <a:rPr lang="cs-CZ" sz="3200" dirty="0" err="1" smtClean="0">
                <a:solidFill>
                  <a:srgbClr val="002060"/>
                </a:solidFill>
              </a:rPr>
              <a:t>Restaurants</a:t>
            </a:r>
            <a:r>
              <a:rPr lang="cs-CZ" sz="3200" dirty="0" smtClean="0">
                <a:solidFill>
                  <a:srgbClr val="002060"/>
                </a:solidFill>
              </a:rPr>
              <a:t>, </a:t>
            </a:r>
            <a:r>
              <a:rPr lang="cs-CZ" sz="3200" dirty="0" err="1" smtClean="0">
                <a:solidFill>
                  <a:srgbClr val="002060"/>
                </a:solidFill>
              </a:rPr>
              <a:t>viele</a:t>
            </a:r>
            <a:r>
              <a:rPr lang="cs-CZ" sz="3200" dirty="0" smtClean="0">
                <a:solidFill>
                  <a:srgbClr val="002060"/>
                </a:solidFill>
              </a:rPr>
              <a:t> </a:t>
            </a:r>
            <a:r>
              <a:rPr lang="cs-CZ" sz="3200" dirty="0" err="1" smtClean="0">
                <a:solidFill>
                  <a:srgbClr val="002060"/>
                </a:solidFill>
              </a:rPr>
              <a:t>Leute</a:t>
            </a:r>
            <a:r>
              <a:rPr lang="cs-CZ" sz="3200" dirty="0" smtClean="0">
                <a:solidFill>
                  <a:srgbClr val="002060"/>
                </a:solidFill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5528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4400" b="1" dirty="0" err="1" smtClean="0">
                <a:solidFill>
                  <a:srgbClr val="7030A0"/>
                </a:solidFill>
              </a:rPr>
              <a:t>Sprechen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Sie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über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diese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Menschen</a:t>
            </a:r>
            <a:r>
              <a:rPr lang="cs-CZ" sz="4400" b="1" dirty="0" smtClean="0">
                <a:solidFill>
                  <a:srgbClr val="7030A0"/>
                </a:solidFill>
              </a:rPr>
              <a:t>:</a:t>
            </a:r>
            <a:endParaRPr lang="cs-CZ" sz="4400" b="1" dirty="0">
              <a:solidFill>
                <a:srgbClr val="7030A0"/>
              </a:solidFill>
            </a:endParaRPr>
          </a:p>
          <a:p>
            <a:pPr indent="0">
              <a:buNone/>
            </a:pPr>
            <a:r>
              <a:rPr lang="cs-CZ" sz="3200" b="1" dirty="0">
                <a:solidFill>
                  <a:srgbClr val="7030A0"/>
                </a:solidFill>
              </a:rPr>
              <a:t>	</a:t>
            </a:r>
            <a:r>
              <a:rPr lang="cs-CZ" sz="3200" b="1" dirty="0" smtClean="0">
                <a:solidFill>
                  <a:srgbClr val="7030A0"/>
                </a:solidFill>
              </a:rPr>
              <a:t>	</a:t>
            </a:r>
          </a:p>
          <a:p>
            <a:pPr indent="0">
              <a:buNone/>
            </a:pPr>
            <a:r>
              <a:rPr lang="cs-CZ" sz="3200" b="1" dirty="0">
                <a:solidFill>
                  <a:srgbClr val="7030A0"/>
                </a:solidFill>
              </a:rPr>
              <a:t>	</a:t>
            </a:r>
            <a:r>
              <a:rPr lang="cs-CZ" sz="3200" b="1" dirty="0" smtClean="0">
                <a:solidFill>
                  <a:srgbClr val="7030A0"/>
                </a:solidFill>
              </a:rPr>
              <a:t>			</a:t>
            </a:r>
            <a:r>
              <a:rPr lang="cs-CZ" sz="3200" b="1" u="sng" dirty="0" smtClean="0"/>
              <a:t>Max, 62 </a:t>
            </a:r>
            <a:r>
              <a:rPr lang="cs-CZ" sz="3200" b="1" u="sng" dirty="0" err="1" smtClean="0"/>
              <a:t>Jahre</a:t>
            </a:r>
            <a:endParaRPr lang="cs-CZ" sz="3200" b="1" u="sng" dirty="0" smtClean="0"/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</a:t>
            </a:r>
            <a:r>
              <a:rPr lang="cs-CZ" sz="3200" dirty="0" smtClean="0"/>
              <a:t>- </a:t>
            </a:r>
            <a:r>
              <a:rPr lang="cs-CZ" sz="3200" dirty="0" err="1" smtClean="0"/>
              <a:t>Fotografieren</a:t>
            </a:r>
            <a:endParaRPr lang="cs-CZ" sz="3200" dirty="0" smtClean="0"/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- </a:t>
            </a:r>
            <a:r>
              <a:rPr lang="cs-CZ" sz="3200" dirty="0" smtClean="0"/>
              <a:t>Amerika</a:t>
            </a:r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- </a:t>
            </a:r>
            <a:r>
              <a:rPr lang="cs-CZ" sz="3200" dirty="0" err="1" smtClean="0"/>
              <a:t>Flugzeug</a:t>
            </a:r>
            <a:r>
              <a:rPr lang="cs-CZ" sz="3200" dirty="0"/>
              <a:t>	</a:t>
            </a:r>
            <a:endParaRPr lang="cs-CZ" sz="3200" dirty="0" smtClean="0"/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- </a:t>
            </a:r>
            <a:r>
              <a:rPr lang="cs-CZ" sz="3200" dirty="0" err="1" smtClean="0"/>
              <a:t>Wandern</a:t>
            </a:r>
            <a:r>
              <a:rPr lang="cs-CZ" sz="3200" dirty="0" smtClean="0"/>
              <a:t>	</a:t>
            </a:r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- </a:t>
            </a:r>
            <a:r>
              <a:rPr lang="cs-CZ" sz="3200" dirty="0" err="1" smtClean="0"/>
              <a:t>allein</a:t>
            </a:r>
            <a:endParaRPr lang="cs-CZ" sz="3200" dirty="0" smtClean="0"/>
          </a:p>
          <a:p>
            <a:pPr indent="0">
              <a:buNone/>
            </a:pPr>
            <a:r>
              <a:rPr lang="cs-CZ" sz="3200" b="1" dirty="0"/>
              <a:t>	</a:t>
            </a:r>
            <a:r>
              <a:rPr lang="cs-CZ" sz="3200" b="1" dirty="0" smtClean="0"/>
              <a:t>			- </a:t>
            </a:r>
            <a:r>
              <a:rPr lang="cs-CZ" sz="3200" dirty="0" err="1" smtClean="0"/>
              <a:t>viel</a:t>
            </a:r>
            <a:r>
              <a:rPr lang="cs-CZ" sz="3200" dirty="0" smtClean="0"/>
              <a:t> </a:t>
            </a:r>
            <a:r>
              <a:rPr lang="cs-CZ" sz="3200" dirty="0" err="1" smtClean="0"/>
              <a:t>Geld</a:t>
            </a:r>
            <a:r>
              <a:rPr lang="cs-CZ" sz="3200" dirty="0" smtClean="0"/>
              <a:t>	</a:t>
            </a:r>
            <a:r>
              <a:rPr lang="cs-CZ" sz="3200" b="1" dirty="0" smtClean="0"/>
              <a:t>	</a:t>
            </a:r>
          </a:p>
          <a:p>
            <a:pPr indent="0">
              <a:buNone/>
            </a:pPr>
            <a:endParaRPr lang="cs-CZ" sz="1200" b="1" dirty="0" smtClean="0">
              <a:solidFill>
                <a:srgbClr val="7030A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33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365298"/>
          </a:xfrm>
        </p:spPr>
        <p:txBody>
          <a:bodyPr/>
          <a:lstStyle/>
          <a:p>
            <a:pPr indent="0">
              <a:buNone/>
            </a:pPr>
            <a:r>
              <a:rPr lang="cs-CZ" dirty="0" smtClean="0"/>
              <a:t>				</a:t>
            </a:r>
            <a:r>
              <a:rPr lang="cs-CZ" b="1" u="sng" dirty="0" smtClean="0"/>
              <a:t>Ivonne, 42 </a:t>
            </a:r>
            <a:r>
              <a:rPr lang="cs-CZ" b="1" u="sng" dirty="0" err="1" smtClean="0"/>
              <a:t>Jahre</a:t>
            </a:r>
            <a:endParaRPr lang="cs-CZ" b="1" u="sng" dirty="0" smtClean="0"/>
          </a:p>
          <a:p>
            <a:pPr indent="0">
              <a:buNone/>
            </a:pPr>
            <a:r>
              <a:rPr lang="cs-CZ" dirty="0" smtClean="0"/>
              <a:t>				- </a:t>
            </a:r>
            <a:r>
              <a:rPr lang="cs-CZ" dirty="0" err="1" smtClean="0"/>
              <a:t>Österreich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- </a:t>
            </a:r>
            <a:r>
              <a:rPr lang="cs-CZ" dirty="0" err="1" smtClean="0"/>
              <a:t>Sehenswürdigkieten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- </a:t>
            </a:r>
            <a:r>
              <a:rPr lang="cs-CZ" dirty="0" err="1" smtClean="0"/>
              <a:t>gutes</a:t>
            </a:r>
            <a:r>
              <a:rPr lang="cs-CZ" dirty="0" smtClean="0"/>
              <a:t> Essen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- Auto,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Fu</a:t>
            </a:r>
            <a:r>
              <a:rPr lang="de-DE" dirty="0" smtClean="0"/>
              <a:t>ß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mit Freunden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wenig Geld</a:t>
            </a:r>
          </a:p>
          <a:p>
            <a:pPr indent="0">
              <a:buNone/>
            </a:pPr>
            <a:endParaRPr lang="de-DE" dirty="0"/>
          </a:p>
          <a:p>
            <a:pPr indent="0">
              <a:buNone/>
            </a:pPr>
            <a:r>
              <a:rPr lang="de-DE" dirty="0" smtClean="0"/>
              <a:t>				</a:t>
            </a:r>
            <a:r>
              <a:rPr lang="de-DE" b="1" u="sng" dirty="0" smtClean="0"/>
              <a:t>Jens, 36 Jahre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Frankreich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Wein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Zug, Auto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mit seiner Frau</a:t>
            </a:r>
          </a:p>
          <a:p>
            <a:pPr indent="0">
              <a:buNone/>
            </a:pPr>
            <a:r>
              <a:rPr lang="de-DE" dirty="0"/>
              <a:t>	</a:t>
            </a:r>
            <a:r>
              <a:rPr lang="de-DE" dirty="0" smtClean="0"/>
              <a:t>			- viel Geld</a:t>
            </a:r>
          </a:p>
          <a:p>
            <a:pPr indent="0">
              <a:buNone/>
            </a:pPr>
            <a:endParaRPr lang="de-DE" dirty="0"/>
          </a:p>
          <a:p>
            <a:pPr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47" y="404664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65" y="3674337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51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</a:t>
            </a:r>
            <a:r>
              <a:rPr lang="cs-CZ" sz="1800" dirty="0" smtClean="0"/>
              <a:t>21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2011-04-</a:t>
            </a:r>
            <a:r>
              <a:rPr lang="cs-CZ" sz="1800" dirty="0" smtClean="0"/>
              <a:t>0</a:t>
            </a:r>
            <a:r>
              <a:rPr lang="it-IT" sz="1800" dirty="0" smtClean="0"/>
              <a:t>1</a:t>
            </a:r>
            <a:r>
              <a:rPr lang="it-IT" sz="1800" dirty="0"/>
              <a:t>]. </a:t>
            </a:r>
          </a:p>
        </p:txBody>
      </p:sp>
    </p:spTree>
    <p:extLst>
      <p:ext uri="{BB962C8B-B14F-4D97-AF65-F5344CB8AC3E}">
        <p14:creationId xmlns:p14="http://schemas.microsoft.com/office/powerpoint/2010/main" val="8934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950</TotalTime>
  <Words>278</Words>
  <Application>Microsoft Office PowerPoint</Application>
  <PresentationFormat>On-screen Show (4:3)</PresentationFormat>
  <Paragraphs>121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Human</vt:lpstr>
      <vt:lpstr>Německý jazyk – Cvičení na podporu konverzace </vt:lpstr>
      <vt:lpstr>Reisen, Ferien, Urlaub</vt:lpstr>
      <vt:lpstr>PowerPoint Presentation</vt:lpstr>
      <vt:lpstr>PowerPoint Presentation</vt:lpstr>
      <vt:lpstr>PowerPoint Presentation</vt:lpstr>
      <vt:lpstr>PowerPoint Presentation</vt:lpstr>
      <vt:lpstr>Wo kann man im Urlaub wohnen?</vt:lpstr>
      <vt:lpstr>PowerPoint Presentation</vt:lpstr>
      <vt:lpstr>Wo möchten Sie wohnen?</vt:lpstr>
      <vt:lpstr>PowerPoint Presentation</vt:lpstr>
      <vt:lpstr>PowerPoint Presentation</vt:lpstr>
      <vt:lpstr>PowerPoint Presentation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Valued Acer Customer</cp:lastModifiedBy>
  <cp:revision>102</cp:revision>
  <dcterms:created xsi:type="dcterms:W3CDTF">2011-11-03T18:30:26Z</dcterms:created>
  <dcterms:modified xsi:type="dcterms:W3CDTF">2012-04-18T17:50:59Z</dcterms:modified>
</cp:coreProperties>
</file>