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64" r:id="rId2"/>
    <p:sldId id="256" r:id="rId3"/>
    <p:sldId id="271" r:id="rId4"/>
    <p:sldId id="267" r:id="rId5"/>
    <p:sldId id="258" r:id="rId6"/>
    <p:sldId id="259" r:id="rId7"/>
    <p:sldId id="265" r:id="rId8"/>
    <p:sldId id="261" r:id="rId9"/>
    <p:sldId id="266" r:id="rId10"/>
    <p:sldId id="262" r:id="rId11"/>
    <p:sldId id="260" r:id="rId12"/>
    <p:sldId id="269" r:id="rId13"/>
    <p:sldId id="270" r:id="rId14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CCCC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cs-CZ" altLang="cs-CZ" sz="2400" smtClean="0">
              <a:latin typeface="Times New Roman" pitchFamily="18" charset="0"/>
            </a:endParaRP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CCCC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cs-CZ" altLang="cs-CZ" sz="2400" smtClean="0">
              <a:latin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blackWhite">
          <a:xfrm>
            <a:off x="1371600" y="3338513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cs-CZ" altLang="cs-CZ" smtClean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 algn="ctr">
              <a:defRPr sz="4100" i="1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anose="05000000000000000000" pitchFamily="2" charset="2"/>
              <a:buNone/>
              <a:defRPr sz="33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391275"/>
            <a:ext cx="28956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391275"/>
            <a:ext cx="16002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8F56CBC7-EBB6-4B6C-968E-3B7D249FB22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E95650-7EA4-4D1E-8428-C892FEC14C25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70659B-A298-4FB8-AA95-BFB2781EA00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86300" y="1905000"/>
            <a:ext cx="3771900" cy="4038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63DFC8-50E9-4B88-BEBB-BE7AAD6DA849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00D3EA-DF05-4452-B4DB-EFB48376CDC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AE112A-5EBA-44A8-95DF-A9A59C2A2F9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56CAA1-DB68-4173-9447-7E4A301E69F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48B84D-DE7E-41D9-B5F9-4F0AF68EC6E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5B8374-FC05-48C4-B89C-03C791CBB4F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67F31B-D114-459F-A982-0DD64FB61D65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34150" y="533400"/>
            <a:ext cx="192405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61975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9718B3-9EA8-4D1D-B5AF-F146CFEF251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533400"/>
            <a:ext cx="7696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05000"/>
            <a:ext cx="76962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fld id="{479E48AB-D1D7-4D6A-B538-0743F1A7FEF3}" type="slidenum">
              <a:rPr lang="cs-CZ" altLang="cs-CZ"/>
              <a:pPr/>
              <a:t>‹#›</a:t>
            </a:fld>
            <a:endParaRPr lang="cs-CZ" altLang="cs-CZ"/>
          </a:p>
        </p:txBody>
      </p:sp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1032" name="AutoShape 8"/>
            <p:cNvSpPr>
              <a:spLocks noChangeArrowheads="1"/>
            </p:cNvSpPr>
            <p:nvPr/>
          </p:nvSpPr>
          <p:spPr bwMode="auto"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defRPr/>
              </a:pPr>
              <a:endParaRPr lang="cs-CZ" altLang="cs-CZ" sz="2400" smtClean="0">
                <a:latin typeface="Times New Roman" pitchFamily="18" charset="0"/>
              </a:endParaRPr>
            </a:p>
          </p:txBody>
        </p:sp>
        <p:sp>
          <p:nvSpPr>
            <p:cNvPr id="1033" name="Line 9"/>
            <p:cNvSpPr>
              <a:spLocks noChangeShapeType="1"/>
            </p:cNvSpPr>
            <p:nvPr/>
          </p:nvSpPr>
          <p:spPr bwMode="auto"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anose="020B0A040201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anose="020B0A040201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anose="020B0A040201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anose="020B0A040201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anose="020B0A040201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anose="020B0A040201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anose="020B0A040201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anose="020B0A040201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5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5000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5000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t&amp;rct=j&amp;q=zast%C3%A1vka%20u%20brna&amp;source=web&amp;cd=4&amp;sqi=2&amp;ved=0CEgQFjAD&amp;url=http%3A%2F%2Fwww.suz.cz%2Fpages%2Fzastavka.html&amp;ei=68N6T_mZFYmohAfKo807&amp;usg=AFQjCNFmZrEZknpvhtFGcAXRgGg1eGfbeg" TargetMode="External"/><Relationship Id="rId2" Type="http://schemas.openxmlformats.org/officeDocument/2006/relationships/hyperlink" Target="http://www.suz.cz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Druh%C3%A1_sv%C4%9Btov%C3%A1_v%C3%A1lka" TargetMode="External"/><Relationship Id="rId2" Type="http://schemas.openxmlformats.org/officeDocument/2006/relationships/hyperlink" Target="http://www.suz.cz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ffice.microsoft.com/" TargetMode="External"/><Relationship Id="rId4" Type="http://schemas.openxmlformats.org/officeDocument/2006/relationships/hyperlink" Target="http://cs.wikipedia.org/wiki/Eva_Samkov%C3%A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484313"/>
            <a:ext cx="43211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Obdélník 1"/>
          <p:cNvSpPr>
            <a:spLocks noChangeArrowheads="1"/>
          </p:cNvSpPr>
          <p:nvPr/>
        </p:nvSpPr>
        <p:spPr bwMode="auto">
          <a:xfrm>
            <a:off x="2484438" y="2427288"/>
            <a:ext cx="4375150" cy="362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Datum: 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9</a:t>
            </a:r>
            <a:r>
              <a:rPr lang="cs-CZ" altLang="cs-CZ" sz="900" b="1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. 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1</a:t>
            </a:r>
            <a:r>
              <a:rPr lang="cs-CZ" altLang="cs-CZ" sz="900" b="1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. 2014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Projekt: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Kvalitní výuka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Registrační číslo: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CZ.1.07/1.5.00/34.0731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Číslo DUM: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VY_32_INOVACE_060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	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Jméno autora: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Blanka Zbožínková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Název práce: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Vztah občana ke státu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Předmět</a:t>
            </a:r>
            <a:r>
              <a:rPr lang="cs-CZ" altLang="cs-CZ" sz="900" i="1" dirty="0">
                <a:solidFill>
                  <a:srgbClr val="000000"/>
                </a:solidFill>
                <a:cs typeface="Times New Roman" panose="02020603050405020304" pitchFamily="18" charset="0"/>
              </a:rPr>
              <a:t>: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 Občanská nauka 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Ročník: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2.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Časová dotace</a:t>
            </a:r>
            <a:r>
              <a:rPr lang="cs-CZ" altLang="cs-CZ" sz="900" i="1">
                <a:solidFill>
                  <a:srgbClr val="000000"/>
                </a:solidFill>
                <a:cs typeface="Times New Roman" panose="02020603050405020304" pitchFamily="18" charset="0"/>
              </a:rPr>
              <a:t>:</a:t>
            </a:r>
            <a:r>
              <a:rPr lang="cs-CZ" altLang="cs-CZ" sz="90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smtClean="0">
                <a:solidFill>
                  <a:srgbClr val="000000"/>
                </a:solidFill>
                <a:cs typeface="Times New Roman" panose="02020603050405020304" pitchFamily="18" charset="0"/>
              </a:rPr>
              <a:t>40 </a:t>
            </a:r>
            <a:r>
              <a:rPr lang="cs-CZ" altLang="cs-CZ" sz="9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minut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Vzdělávací cíl</a:t>
            </a:r>
            <a:r>
              <a:rPr lang="cs-CZ" altLang="cs-CZ" sz="900" i="1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: Empatie, pochopení situace uprchlíků, výchova proti rasismu, xenofobii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Pomůcky</a:t>
            </a:r>
            <a:r>
              <a:rPr lang="cs-CZ" altLang="cs-CZ" sz="900" i="1" dirty="0">
                <a:solidFill>
                  <a:srgbClr val="000000"/>
                </a:solidFill>
                <a:cs typeface="Times New Roman" panose="02020603050405020304" pitchFamily="18" charset="0"/>
              </a:rPr>
              <a:t>: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 Učebnice,  psací potřeby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Poznámka: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 Materiál je součástí tematického celku </a:t>
            </a:r>
            <a:r>
              <a:rPr lang="cs-CZ" altLang="cs-CZ" sz="9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“Občanská společnost“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Inovace: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cs-CZ" altLang="cs-CZ" sz="900" dirty="0" smtClean="0">
                <a:latin typeface="+mn-lt"/>
                <a:cs typeface="Times New Roman" panose="02020603050405020304" pitchFamily="18" charset="0"/>
              </a:rPr>
              <a:t>Zapojení audiovizuální techniky</a:t>
            </a:r>
            <a:endParaRPr lang="cs-CZ" altLang="cs-CZ" sz="900" b="1" dirty="0">
              <a:latin typeface="+mn-lt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cs-CZ" altLang="cs-CZ" sz="900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altLang="cs-CZ" sz="1350" dirty="0">
              <a:solidFill>
                <a:srgbClr val="003366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MPj0437364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052513"/>
            <a:ext cx="3460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>
                <a:latin typeface="Verdana" pitchFamily="34" charset="0"/>
              </a:rPr>
              <a:t>Vztah</a:t>
            </a:r>
            <a:r>
              <a:rPr lang="cs-CZ" altLang="cs-CZ" b="1" smtClean="0"/>
              <a:t> </a:t>
            </a:r>
            <a:r>
              <a:rPr lang="cs-CZ" altLang="cs-CZ" b="1" smtClean="0">
                <a:latin typeface="Verdana" pitchFamily="34" charset="0"/>
              </a:rPr>
              <a:t>občana</a:t>
            </a:r>
            <a:r>
              <a:rPr lang="cs-CZ" altLang="cs-CZ" b="1" smtClean="0"/>
              <a:t> </a:t>
            </a:r>
            <a:r>
              <a:rPr lang="cs-CZ" altLang="cs-CZ" b="1" smtClean="0">
                <a:latin typeface="Verdana" pitchFamily="34" charset="0"/>
              </a:rPr>
              <a:t>ke státu</a:t>
            </a:r>
            <a:br>
              <a:rPr lang="cs-CZ" altLang="cs-CZ" b="1" smtClean="0">
                <a:latin typeface="Verdana" pitchFamily="34" charset="0"/>
              </a:rPr>
            </a:br>
            <a:r>
              <a:rPr lang="cs-CZ" altLang="cs-CZ" b="1" smtClean="0">
                <a:latin typeface="Verdana" pitchFamily="34" charset="0"/>
              </a:rPr>
              <a:t>				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63713" y="3611563"/>
            <a:ext cx="5410200" cy="1905000"/>
          </a:xfrm>
        </p:spPr>
        <p:txBody>
          <a:bodyPr/>
          <a:lstStyle/>
          <a:p>
            <a:pPr eaLnBrk="1" hangingPunct="1"/>
            <a:r>
              <a:rPr lang="cs-CZ" altLang="cs-CZ" sz="3600" b="1" smtClean="0">
                <a:latin typeface="Verdana" pitchFamily="34" charset="0"/>
              </a:rPr>
              <a:t>DUM 60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>
                <a:solidFill>
                  <a:srgbClr val="336666"/>
                </a:solidFill>
              </a:rPr>
              <a:t>Opáčko. Vysvětli:</a:t>
            </a:r>
            <a:endParaRPr lang="cs-CZ" altLang="cs-CZ" smtClean="0"/>
          </a:p>
        </p:txBody>
      </p:sp>
      <p:sp>
        <p:nvSpPr>
          <p:cNvPr id="5123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5124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altLang="cs-CZ" smtClean="0"/>
              <a:t>Vlastenectví je když …</a:t>
            </a:r>
          </a:p>
          <a:p>
            <a:r>
              <a:rPr lang="cs-CZ" altLang="cs-CZ" smtClean="0"/>
              <a:t>Kosmopolita = ?</a:t>
            </a:r>
          </a:p>
          <a:p>
            <a:endParaRPr lang="cs-CZ" altLang="cs-CZ" smtClean="0"/>
          </a:p>
        </p:txBody>
      </p:sp>
      <p:sp>
        <p:nvSpPr>
          <p:cNvPr id="5125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 altLang="cs-CZ" smtClean="0"/>
          </a:p>
        </p:txBody>
      </p:sp>
      <p:pic>
        <p:nvPicPr>
          <p:cNvPr id="5126" name="Zástupný symbol pro obsah 8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30750" y="2505075"/>
            <a:ext cx="3684588" cy="368458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Zlatá Samča!! ZOH 2014 Soči</a:t>
            </a:r>
          </a:p>
        </p:txBody>
      </p:sp>
      <p:sp>
        <p:nvSpPr>
          <p:cNvPr id="6147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- </a:t>
            </a:r>
            <a:r>
              <a:rPr lang="cs-CZ" altLang="cs-CZ" sz="2800" b="1" smtClean="0"/>
              <a:t>a také O. Moravec, M. Sáblíková, J. Soukup</a:t>
            </a:r>
            <a:endParaRPr lang="cs-CZ" altLang="cs-CZ" smtClean="0"/>
          </a:p>
          <a:p>
            <a:pPr eaLnBrk="1" hangingPunct="1"/>
            <a:r>
              <a:rPr lang="cs-CZ" altLang="cs-CZ" smtClean="0"/>
              <a:t>Na co, koho jste hrdí?</a:t>
            </a:r>
          </a:p>
          <a:p>
            <a:pPr eaLnBrk="1" hangingPunct="1"/>
            <a:r>
              <a:rPr lang="cs-CZ" altLang="cs-CZ" smtClean="0"/>
              <a:t>Jste vlastenci?</a:t>
            </a:r>
          </a:p>
        </p:txBody>
      </p:sp>
      <p:pic>
        <p:nvPicPr>
          <p:cNvPr id="6148" name="Zástupný symbol pro obsah 2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62000" y="2609850"/>
            <a:ext cx="3771900" cy="26289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16313" y="2924175"/>
            <a:ext cx="5337175" cy="254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Příčiny narušeného vztahu mezi občanem a státem: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Omezování lidských práv a svobod</a:t>
            </a:r>
          </a:p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Nebezpečí pronásledování, perzekuce, např. z politických důvodů</a:t>
            </a:r>
          </a:p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Ekonomická nejistota</a:t>
            </a:r>
          </a:p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Pocit nebezpečí (války, násilí, terorismus)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900" smtClean="0"/>
              <a:t>- může vyústit v nedobrovolné řešení situace následujícími způsoby: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3200" smtClean="0">
                <a:solidFill>
                  <a:srgbClr val="0066FF"/>
                </a:solidFill>
              </a:rPr>
              <a:t>EMIGRACE</a:t>
            </a:r>
            <a:r>
              <a:rPr lang="cs-CZ" altLang="cs-CZ" sz="3200" smtClean="0"/>
              <a:t> (vystěhovalectví) – stěhování lidí přes státní hranici do jiného státu. K. Kryl, P. Tigrid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3200" smtClean="0">
                <a:solidFill>
                  <a:srgbClr val="0066FF"/>
                </a:solidFill>
              </a:rPr>
              <a:t>MIGRACE</a:t>
            </a:r>
            <a:r>
              <a:rPr lang="cs-CZ" altLang="cs-CZ" sz="3200" smtClean="0"/>
              <a:t> (přesídlování) – stěhování obyvatel v rámci státu (venkov – město)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nebo: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3200" smtClean="0">
                <a:solidFill>
                  <a:srgbClr val="0066FF"/>
                </a:solidFill>
              </a:rPr>
              <a:t>IMIGRACE </a:t>
            </a:r>
            <a:r>
              <a:rPr lang="cs-CZ" altLang="cs-CZ" sz="3200" smtClean="0"/>
              <a:t>(přistěhovalectví) příliv obyvatel do státu, imigrační úřady, přistěhovalecké tábory, péče státu o imigranty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3200" smtClean="0">
                <a:solidFill>
                  <a:srgbClr val="0066FF"/>
                </a:solidFill>
              </a:rPr>
              <a:t>EXIL</a:t>
            </a:r>
            <a:r>
              <a:rPr lang="cs-CZ" altLang="cs-CZ" sz="3200" smtClean="0"/>
              <a:t> (vyhnanství) – člověk je nežádoucí ve své zemi, je vyhnán do zahraničí, popř. do koncentračního tábora (gulagy – Sibiř)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Uprchlíci – azyl: nová šance nebo problémy?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700" dirty="0" smtClean="0">
                <a:solidFill>
                  <a:srgbClr val="FF0000"/>
                </a:solidFill>
              </a:rPr>
              <a:t>Azyl</a:t>
            </a:r>
            <a:r>
              <a:rPr lang="cs-CZ" altLang="cs-CZ" sz="2700" dirty="0" smtClean="0"/>
              <a:t> = ochrana, útočiště, provizorní domov (pro uprchlíky, svobodné mamky, bezdomovce, pro koho ještě?)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700" dirty="0" smtClean="0"/>
              <a:t>Uprchlíci jsou nejspíš lidé, kteří z nějakého (vážného) důvodu opustili svoji vlast, </a:t>
            </a:r>
            <a:r>
              <a:rPr lang="cs-CZ" altLang="cs-CZ" sz="2700" dirty="0" smtClean="0"/>
              <a:t>zemi, </a:t>
            </a:r>
            <a:r>
              <a:rPr lang="cs-CZ" altLang="cs-CZ" sz="2700" dirty="0" smtClean="0"/>
              <a:t>ve které jsou doma (násilí, pronásledování, víra, živelné pohromy, hlad, polit. nestabilita atp.)</a:t>
            </a:r>
          </a:p>
          <a:p>
            <a:pPr eaLnBrk="1" hangingPunct="1">
              <a:lnSpc>
                <a:spcPct val="90000"/>
              </a:lnSpc>
            </a:pPr>
            <a:endParaRPr lang="cs-CZ" altLang="cs-CZ" sz="27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Pozor: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3200" dirty="0" smtClean="0"/>
              <a:t>Nezapomeň: empatie, soucit, </a:t>
            </a:r>
            <a:r>
              <a:rPr lang="cs-CZ" altLang="cs-CZ" sz="3200" dirty="0" smtClean="0"/>
              <a:t>takt, </a:t>
            </a:r>
            <a:r>
              <a:rPr lang="cs-CZ" altLang="cs-CZ" sz="3200" dirty="0" smtClean="0"/>
              <a:t>ale pořádek! Jsi hostem v naší zemi….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3200" dirty="0" smtClean="0"/>
              <a:t>NE xenofobii, rasismu, agresivitě!!!</a:t>
            </a:r>
            <a:endParaRPr lang="cs-CZ" altLang="cs-CZ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900" smtClean="0"/>
              <a:t>Uprchlické tábory, cizinecká policie, povolení pro pobyt, povolení na práci, kurzy, lékařská péče …..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hlinkClick r:id="rId2"/>
              </a:rPr>
              <a:t>http://www.suz.cz/</a:t>
            </a:r>
            <a:endParaRPr lang="cs-CZ" dirty="0" smtClean="0"/>
          </a:p>
          <a:p>
            <a:pPr eaLnBrk="1" hangingPunct="1">
              <a:defRPr/>
            </a:pPr>
            <a:r>
              <a:rPr lang="cs-CZ" dirty="0" smtClean="0">
                <a:hlinkClick r:id="rId3"/>
              </a:rPr>
              <a:t>Přijímací středisko </a:t>
            </a:r>
            <a:r>
              <a:rPr lang="cs-CZ" b="1" i="1" dirty="0" smtClean="0">
                <a:hlinkClick r:id="rId3"/>
              </a:rPr>
              <a:t>Zastávka</a:t>
            </a:r>
            <a:r>
              <a:rPr lang="cs-CZ" dirty="0" smtClean="0">
                <a:hlinkClick r:id="rId3"/>
              </a:rPr>
              <a:t> - Správa Uprchlických Zařízení MV ČR</a:t>
            </a:r>
            <a:endParaRPr lang="cs-CZ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dirty="0" smtClean="0"/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Mudrujte: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V jakém případě bych opustil(a) svou zemi?</a:t>
            </a:r>
          </a:p>
          <a:p>
            <a:pPr eaLnBrk="1" hangingPunct="1"/>
            <a:r>
              <a:rPr lang="cs-CZ" altLang="cs-CZ" smtClean="0"/>
              <a:t>V jaké společnosti, státě bych chtěl(a) žít?</a:t>
            </a:r>
          </a:p>
        </p:txBody>
      </p:sp>
      <p:pic>
        <p:nvPicPr>
          <p:cNvPr id="13316" name="Picture 4" descr="MCj0441523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3357563"/>
            <a:ext cx="3384550" cy="289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333375"/>
            <a:ext cx="7840662" cy="1358900"/>
          </a:xfrm>
        </p:spPr>
        <p:txBody>
          <a:bodyPr/>
          <a:lstStyle/>
          <a:p>
            <a:pPr eaLnBrk="1" hangingPunct="1"/>
            <a:r>
              <a:rPr lang="cs-CZ" altLang="cs-CZ" sz="2800" smtClean="0"/>
              <a:t/>
            </a:r>
            <a:br>
              <a:rPr lang="cs-CZ" altLang="cs-CZ" sz="2800" smtClean="0"/>
            </a:br>
            <a:r>
              <a:rPr lang="cs-CZ" altLang="cs-CZ" sz="2800" smtClean="0"/>
              <a:t/>
            </a:r>
            <a:br>
              <a:rPr lang="cs-CZ" altLang="cs-CZ" sz="2800" smtClean="0"/>
            </a:br>
            <a:r>
              <a:rPr lang="cs-CZ" altLang="cs-CZ" sz="2800" smtClean="0"/>
              <a:t/>
            </a:r>
            <a:br>
              <a:rPr lang="cs-CZ" altLang="cs-CZ" sz="2800" smtClean="0"/>
            </a:br>
            <a:r>
              <a:rPr lang="cs-CZ" altLang="cs-CZ" sz="2800" smtClean="0"/>
              <a:t>Úkol:</a:t>
            </a:r>
            <a:br>
              <a:rPr lang="cs-CZ" altLang="cs-CZ" sz="2800" smtClean="0"/>
            </a:br>
            <a:r>
              <a:rPr lang="cs-CZ" altLang="cs-CZ" sz="2800" smtClean="0"/>
              <a:t>Návrh ideální společnosti! Uveď:</a:t>
            </a:r>
            <a:r>
              <a:rPr lang="cs-CZ" altLang="cs-CZ" sz="3600" smtClean="0"/>
              <a:t/>
            </a:r>
            <a:br>
              <a:rPr lang="cs-CZ" altLang="cs-CZ" sz="3600" smtClean="0"/>
            </a:br>
            <a:endParaRPr lang="cs-CZ" altLang="cs-CZ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800" smtClean="0"/>
              <a:t>Společenské zřízení (monarchie, republika atd.)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smtClean="0"/>
              <a:t>Politické strany, náboženství, ideologie, vzdělávání, lékařská péče, kultura….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smtClean="0"/>
              <a:t>Národy a národnosti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smtClean="0"/>
              <a:t>Bude tam dobře jenom Tobě nebo i druhým?!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smtClean="0"/>
              <a:t>Bude to společnost civilizovaná, kulturní, vzdělaná, soudná, spravedlivá…?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Zdroje: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lang="cs-CZ" altLang="cs-CZ" sz="1800" smtClean="0">
                <a:solidFill>
                  <a:srgbClr val="000000"/>
                </a:solidFill>
                <a:hlinkClick r:id="rId2"/>
              </a:rPr>
              <a:t>http://www.suz.cz/</a:t>
            </a:r>
            <a:endParaRPr lang="cs-CZ" altLang="cs-CZ" sz="180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lang="cs-CZ" altLang="cs-CZ" sz="1800" smtClean="0">
                <a:solidFill>
                  <a:srgbClr val="000000"/>
                </a:solidFill>
                <a:hlinkClick r:id="rId3"/>
              </a:rPr>
              <a:t>http://cs.wikipedia.org/wiki/Druh%C3%A1_sv%C4%9Btov%C3%A1_v%C3%A1lka#mediaviewer/File:Spitfire_IIA_P7666.jpg</a:t>
            </a:r>
            <a:endParaRPr lang="cs-CZ" altLang="cs-CZ" sz="180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lang="cs-CZ" altLang="cs-CZ" sz="1800" smtClean="0">
                <a:solidFill>
                  <a:srgbClr val="000000"/>
                </a:solidFill>
                <a:hlinkClick r:id="rId4"/>
              </a:rPr>
              <a:t>http://cs.wikipedia.org/wiki/Eva_Samkov%C3%A1#mediaviewer/File:Eva_Samkova.jpg</a:t>
            </a:r>
            <a:endParaRPr lang="cs-CZ" altLang="cs-CZ" sz="180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lang="cs-CZ" sz="1800" u="sng" smtClean="0">
                <a:hlinkClick r:id="rId5"/>
              </a:rPr>
              <a:t>www.office.microsoft.com</a:t>
            </a:r>
            <a:endParaRPr lang="cs-CZ" sz="1800" u="sng" smtClean="0"/>
          </a:p>
          <a:p>
            <a:pPr marL="0" indent="0"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endParaRPr lang="cs-CZ" altLang="cs-CZ" sz="180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endParaRPr lang="cs-CZ" altLang="cs-CZ" sz="2000" smtClean="0">
              <a:solidFill>
                <a:srgbClr val="000000"/>
              </a:solidFill>
            </a:endParaRPr>
          </a:p>
          <a:p>
            <a:pPr marL="0" indent="0"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endParaRPr lang="cs-CZ" altLang="cs-CZ" sz="2000" smtClean="0">
              <a:solidFill>
                <a:srgbClr val="000000"/>
              </a:solidFill>
            </a:endParaRPr>
          </a:p>
          <a:p>
            <a:pPr marL="0" indent="0">
              <a:buFont typeface="Wingdings" pitchFamily="2" charset="2"/>
              <a:buNone/>
            </a:pPr>
            <a:endParaRPr lang="cs-CZ" altLang="cs-CZ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Studio</Template>
  <TotalTime>217</TotalTime>
  <Words>386</Words>
  <Application>Microsoft Office PowerPoint</Application>
  <PresentationFormat>Předvádění na obrazovce (4:3)</PresentationFormat>
  <Paragraphs>69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20" baseType="lpstr">
      <vt:lpstr>Arial</vt:lpstr>
      <vt:lpstr>Arial Black</vt:lpstr>
      <vt:lpstr>Wingdings</vt:lpstr>
      <vt:lpstr>Calibri</vt:lpstr>
      <vt:lpstr>Times New Roman</vt:lpstr>
      <vt:lpstr>Verdana</vt:lpstr>
      <vt:lpstr>Studio</vt:lpstr>
      <vt:lpstr>Snímek 1</vt:lpstr>
      <vt:lpstr>Vztah občana ke státu     </vt:lpstr>
      <vt:lpstr>Opáčko. Vysvětli:</vt:lpstr>
      <vt:lpstr>Zlatá Samča!! ZOH 2014 Soči</vt:lpstr>
      <vt:lpstr>Příčiny narušeného vztahu mezi občanem a státem:</vt:lpstr>
      <vt:lpstr>- může vyústit v nedobrovolné řešení situace následujícími způsoby:</vt:lpstr>
      <vt:lpstr>nebo:</vt:lpstr>
      <vt:lpstr>Uprchlíci – azyl: nová šance nebo problémy?</vt:lpstr>
      <vt:lpstr>Pozor:</vt:lpstr>
      <vt:lpstr>Uprchlické tábory, cizinecká policie, povolení pro pobyt, povolení na práci, kurzy, lékařská péče …..</vt:lpstr>
      <vt:lpstr>Mudrujte:</vt:lpstr>
      <vt:lpstr>   Úkol: Návrh ideální společnosti! Uveď: </vt:lpstr>
      <vt:lpstr>Zdroje:</vt:lpstr>
    </vt:vector>
  </TitlesOfParts>
  <Company>spst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Vztah občana ke státu</dc:title>
  <dc:creator>zbozinkova</dc:creator>
  <cp:lastModifiedBy>Dum</cp:lastModifiedBy>
  <cp:revision>24</cp:revision>
  <dcterms:created xsi:type="dcterms:W3CDTF">2007-04-24T11:29:47Z</dcterms:created>
  <dcterms:modified xsi:type="dcterms:W3CDTF">2014-11-06T13:21:44Z</dcterms:modified>
</cp:coreProperties>
</file>