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5" r:id="rId6"/>
    <p:sldId id="295" r:id="rId7"/>
    <p:sldId id="286" r:id="rId8"/>
    <p:sldId id="293" r:id="rId9"/>
    <p:sldId id="301" r:id="rId10"/>
    <p:sldId id="302" r:id="rId11"/>
    <p:sldId id="303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2718" autoAdjust="0"/>
  </p:normalViewPr>
  <p:slideViewPr>
    <p:cSldViewPr>
      <p:cViewPr varScale="1">
        <p:scale>
          <a:sx n="74" d="100"/>
          <a:sy n="74" d="100"/>
        </p:scale>
        <p:origin x="-18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1279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Hospodaření domácnosti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4058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VI-2-19-05_Hospodaření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domácnosti - potřeby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30.01.2014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8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Hospodaření domácnosti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b="1" dirty="0" smtClean="0">
                <a:latin typeface="Arial Black" pitchFamily="34" charset="0"/>
              </a:rPr>
              <a:t>Domácnost a její potřeby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Domácnost, rodina, statek, potřeba, majetek domácnosti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B1\AppData\Local\Microsoft\Windows\Temporary Internet Files\Content.IE5\JMCJYE1R\MP9004140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70945"/>
            <a:ext cx="2860526" cy="286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Domácnost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Samostatně hospodařící jedinec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Skupina lidí žijící a hospodařící se společným majetkem, např. </a:t>
            </a:r>
            <a:r>
              <a:rPr lang="cs-CZ" sz="2400" b="1" dirty="0" smtClean="0"/>
              <a:t>rodina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Jednotliví členové domácnosti se účastní všech běžných ekonomických činností, tedy vstupují na trh buď jako </a:t>
            </a:r>
            <a:r>
              <a:rPr lang="cs-CZ" sz="2400" b="1" dirty="0" smtClean="0"/>
              <a:t>kupující, nebo jako prodávající</a:t>
            </a:r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Samostatná práce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Víte, jaký rozdíl je mezi kupujícím a prodávajícím?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? Kupující ………………………………………………………………………………………………………………………………………………………..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sz="2400" dirty="0" smtClean="0"/>
              <a:t>? Prodávající </a:t>
            </a: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Hospodaření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488832" cy="48931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Hospodaření je úsilí o dosažení nejvýhodnějšího poměru mezi vynaloženými prostředky (náklady) a dosaženými výsledky (výnosy) při uspokojování potřeb.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Hospodařením se rozumí účelné (efektivní) nakládání s prostředky, které má domácnost k dispozici.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solidFill>
                  <a:schemeClr val="tx1"/>
                </a:solidFill>
                <a:latin typeface="+mn-lt"/>
              </a:rPr>
              <a:t>Potřeby domácnosti, statky zajišťující tyto potřeby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560840" cy="41010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Potřeba = </a:t>
            </a:r>
            <a:r>
              <a:rPr lang="cs-CZ" sz="2400" dirty="0" smtClean="0"/>
              <a:t>pocit nedostatku/přebytku, který jedince nutí, aby nedostatek odstranil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Každý člověk má určité potřeby, které musí uspokojit, nutí to člověka získávat/nakupovat různé statky: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Volné statky – poskytuje je příroda bez našeho přičinění (vzduch, sluneční energie, vítr, sníh, déšť,…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Vzácné statky – produkty lidské práce, věci a výtvory člověka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oba statky se dále dělí na </a:t>
            </a:r>
            <a:r>
              <a:rPr lang="cs-CZ" sz="2400" b="1" dirty="0" smtClean="0"/>
              <a:t>hmotné a nehmotné</a:t>
            </a:r>
          </a:p>
        </p:txBody>
      </p:sp>
    </p:spTree>
    <p:extLst>
      <p:ext uri="{BB962C8B-B14F-4D97-AF65-F5344CB8AC3E}">
        <p14:creationId xmlns:p14="http://schemas.microsoft.com/office/powerpoint/2010/main" val="3714841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708688"/>
          </a:xfrm>
        </p:spPr>
        <p:txBody>
          <a:bodyPr>
            <a:normAutofit fontScale="90000"/>
          </a:bodyPr>
          <a:lstStyle/>
          <a:p>
            <a:r>
              <a:rPr lang="cs-CZ" sz="2700" b="1" dirty="0">
                <a:solidFill>
                  <a:schemeClr val="tx1"/>
                </a:solidFill>
                <a:latin typeface="+mn-lt"/>
              </a:rPr>
              <a:t>S</a:t>
            </a:r>
            <a:r>
              <a:rPr lang="cs-CZ" sz="2700" b="1" dirty="0" smtClean="0">
                <a:solidFill>
                  <a:schemeClr val="tx1"/>
                </a:solidFill>
                <a:latin typeface="+mn-lt"/>
              </a:rPr>
              <a:t>amostatná práce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</a:t>
            </a:r>
            <a:r>
              <a:rPr lang="cs-CZ" sz="2400" b="1" dirty="0" smtClean="0"/>
              <a:t>ařaďte správně tyto statky: </a:t>
            </a:r>
          </a:p>
          <a:p>
            <a:pPr marL="0" indent="0">
              <a:buNone/>
            </a:pPr>
            <a:r>
              <a:rPr lang="cs-CZ" sz="2400" dirty="0" smtClean="0"/>
              <a:t>vítr, obuv, software, auto, zákon v právu, kniha, sníh, fréza, elektrický proud, ropa, udělený patent na vynález, dům, silnice, uhlí, technický diamant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Statek volný:</a:t>
            </a:r>
          </a:p>
          <a:p>
            <a:pPr>
              <a:buFontTx/>
              <a:buChar char="-"/>
            </a:pPr>
            <a:r>
              <a:rPr lang="cs-CZ" sz="2400" dirty="0"/>
              <a:t>H</a:t>
            </a:r>
            <a:r>
              <a:rPr lang="cs-CZ" sz="2400" dirty="0" smtClean="0"/>
              <a:t>motný: ………………………………………………………………………….</a:t>
            </a:r>
          </a:p>
          <a:p>
            <a:pPr>
              <a:buFontTx/>
              <a:buChar char="-"/>
            </a:pPr>
            <a:r>
              <a:rPr lang="cs-CZ" sz="2400" dirty="0" smtClean="0"/>
              <a:t>Nehmotný: ……………………………………………………………………..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Statek vzácný:</a:t>
            </a:r>
          </a:p>
          <a:p>
            <a:pPr>
              <a:buFontTx/>
              <a:buChar char="-"/>
            </a:pPr>
            <a:r>
              <a:rPr lang="cs-CZ" sz="2400" dirty="0"/>
              <a:t>H</a:t>
            </a:r>
            <a:r>
              <a:rPr lang="cs-CZ" sz="2400" dirty="0" smtClean="0"/>
              <a:t>motný: …………………………………………………………………………..</a:t>
            </a:r>
          </a:p>
          <a:p>
            <a:pPr>
              <a:buFontTx/>
              <a:buChar char="-"/>
            </a:pPr>
            <a:r>
              <a:rPr lang="cs-CZ" sz="2400" dirty="0" smtClean="0"/>
              <a:t>Nehmotný: ……………………………………………………………………...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>
                <a:solidFill>
                  <a:prstClr val="black"/>
                </a:solidFill>
                <a:latin typeface="Constantia"/>
              </a:rPr>
              <a:t>Potřeby domácnosti, statky zajišťující tyto potřeby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38912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Obecné dělení potřeb člověka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Základní (fyziologické) – nepostradatelné pro člověka – spánek, utišení hladu, žízně, ostatní biologické potřeby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Ostatní potřeby – člověk se bez nich obejde – dary, dovolená, módní oblečení, mobilní telefon, potřeba vzdělání, lásky, uznání…</a:t>
            </a:r>
          </a:p>
        </p:txBody>
      </p:sp>
    </p:spTree>
    <p:extLst>
      <p:ext uri="{BB962C8B-B14F-4D97-AF65-F5344CB8AC3E}">
        <p14:creationId xmlns:p14="http://schemas.microsoft.com/office/powerpoint/2010/main" val="3051328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3891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Zamyslete se nad svými běžnými denními potřebami. Vypište si je: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Jste si jisti, zda věci, které po rodičích požadujete, vždy nutně potřebujete?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Chtěli </a:t>
            </a:r>
            <a:r>
              <a:rPr lang="cs-CZ" dirty="0"/>
              <a:t>j</a:t>
            </a:r>
            <a:r>
              <a:rPr lang="cs-CZ" dirty="0" smtClean="0"/>
              <a:t>ste někdy, aby vám rodiče koupili nějakou věc, kterou zrovna nutně nepotřebujete? O jakou věc se jednalo?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NB1\AppData\Local\Microsoft\Windows\Temporary Internet Files\Content.IE5\A2ZPU791\MP9004011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37720"/>
            <a:ext cx="179521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Uspokojování potřeb</a:t>
            </a:r>
            <a:br>
              <a:rPr lang="cs-CZ" sz="2800" b="1" dirty="0" smtClean="0">
                <a:solidFill>
                  <a:schemeClr val="tx1"/>
                </a:solidFill>
                <a:latin typeface="+mn-lt"/>
              </a:rPr>
            </a:b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Členové domácnosti, kam patříte i vy, rodiče, sourozenci, </a:t>
            </a:r>
            <a:r>
              <a:rPr lang="cs-CZ" sz="2400" b="1" dirty="0" smtClean="0"/>
              <a:t>přicházejí na trh </a:t>
            </a:r>
            <a:r>
              <a:rPr lang="cs-CZ" sz="2400" dirty="0" smtClean="0"/>
              <a:t>za účelem uspokojení svých potřeb.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Pracující </a:t>
            </a:r>
            <a:r>
              <a:rPr lang="cs-CZ" sz="2400" b="1" dirty="0" smtClean="0"/>
              <a:t>uspokojují potřeby penězi, </a:t>
            </a:r>
            <a:r>
              <a:rPr lang="cs-CZ" sz="2400" dirty="0" smtClean="0"/>
              <a:t>které vydělají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400" dirty="0" smtClean="0"/>
              <a:t>Těm, kdo nepracují (děti, důchodci, nezaměstnaní, dlouhodobě nemocní…) jsou prostřednictvím státu vypláceny sociální dávky, důchody, nemocenské dávky, podpora v nezaměstnanosti</a:t>
            </a:r>
            <a:endParaRPr lang="cs-CZ" sz="2400" dirty="0"/>
          </a:p>
        </p:txBody>
      </p:sp>
      <p:pic>
        <p:nvPicPr>
          <p:cNvPr id="2052" name="Picture 4" descr="C:\Users\NB1\AppData\Local\Microsoft\Windows\Temporary Internet Files\Content.IE5\ZRN3B7VT\MP9004236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97152"/>
            <a:ext cx="18002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461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rodina, domácnost, statek, potřeby, statky volné, vzácné. Žáci by si měli procvičit zařazování jednotlivých statků do obecného schématu.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</a:t>
            </a:r>
          </a:p>
          <a:p>
            <a:r>
              <a:rPr lang="cs-CZ" dirty="0"/>
              <a:t>NAVRÁTILOVÁ, Ing. Petra. </a:t>
            </a:r>
            <a:r>
              <a:rPr lang="cs-CZ" i="1" dirty="0"/>
              <a:t>Finanční gramotnost</a:t>
            </a:r>
            <a:r>
              <a:rPr lang="cs-CZ" dirty="0"/>
              <a:t>. první. Kralice na Hané: </a:t>
            </a:r>
            <a:r>
              <a:rPr lang="cs-CZ" dirty="0" err="1"/>
              <a:t>Computer</a:t>
            </a:r>
            <a:r>
              <a:rPr lang="cs-CZ" dirty="0"/>
              <a:t> Media, s. r. o., 2012. ISBN 978-80-7402-107-7.</a:t>
            </a:r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3530</TotalTime>
  <Words>557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Hospodaření domácnosti Domácnost a její potřeby</vt:lpstr>
      <vt:lpstr>Základní pojmy</vt:lpstr>
      <vt:lpstr>Samostatná práce</vt:lpstr>
      <vt:lpstr>Hospodaření </vt:lpstr>
      <vt:lpstr>Potřeby domácnosti, statky zajišťující tyto potřeby</vt:lpstr>
      <vt:lpstr>Samostatná práce </vt:lpstr>
      <vt:lpstr>Potřeby domácnosti, statky zajišťující tyto potřeby </vt:lpstr>
      <vt:lpstr>Praktické cvičení </vt:lpstr>
      <vt:lpstr>Uspokojování potřeb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188</cp:revision>
  <dcterms:created xsi:type="dcterms:W3CDTF">2013-01-11T17:11:37Z</dcterms:created>
  <dcterms:modified xsi:type="dcterms:W3CDTF">2014-10-05T22:00:46Z</dcterms:modified>
</cp:coreProperties>
</file>